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diagrams/layout1.xml" ContentType="application/vnd.openxmlformats-officedocument.drawingml.diagramLayout+xml"/>
  <Override PartName="/ppt/slides/slide23.xml" ContentType="application/vnd.openxmlformats-officedocument.presentationml.slide+xml"/>
  <Override PartName="/ppt/slides/slide31.xml" ContentType="application/vnd.openxmlformats-officedocument.presentationml.slide+xml"/>
  <Override PartName="/ppt/diagrams/quickStyle1.xml" ContentType="application/vnd.openxmlformats-officedocument.drawingml.diagramStyle+xml"/>
  <Default Extension="gif" ContentType="image/gif"/>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diagrams/drawing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5"/>
  </p:notesMasterIdLst>
  <p:sldIdLst>
    <p:sldId id="257" r:id="rId2"/>
    <p:sldId id="297" r:id="rId3"/>
    <p:sldId id="300" r:id="rId4"/>
    <p:sldId id="301" r:id="rId5"/>
    <p:sldId id="302" r:id="rId6"/>
    <p:sldId id="256" r:id="rId7"/>
    <p:sldId id="293" r:id="rId8"/>
    <p:sldId id="268" r:id="rId9"/>
    <p:sldId id="269" r:id="rId10"/>
    <p:sldId id="259" r:id="rId11"/>
    <p:sldId id="284" r:id="rId12"/>
    <p:sldId id="285" r:id="rId13"/>
    <p:sldId id="286" r:id="rId14"/>
    <p:sldId id="287" r:id="rId15"/>
    <p:sldId id="288" r:id="rId16"/>
    <p:sldId id="289" r:id="rId17"/>
    <p:sldId id="290" r:id="rId18"/>
    <p:sldId id="278" r:id="rId19"/>
    <p:sldId id="270" r:id="rId20"/>
    <p:sldId id="275" r:id="rId21"/>
    <p:sldId id="271" r:id="rId22"/>
    <p:sldId id="273" r:id="rId23"/>
    <p:sldId id="291" r:id="rId24"/>
    <p:sldId id="292" r:id="rId25"/>
    <p:sldId id="294" r:id="rId26"/>
    <p:sldId id="272" r:id="rId27"/>
    <p:sldId id="276" r:id="rId28"/>
    <p:sldId id="277" r:id="rId29"/>
    <p:sldId id="274" r:id="rId30"/>
    <p:sldId id="295" r:id="rId31"/>
    <p:sldId id="296" r:id="rId32"/>
    <p:sldId id="298" r:id="rId33"/>
    <p:sldId id="29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0"/>
    </p:ext>
    <p:ext uri="{D31A062A-798A-4329-ABDD-BBA856620510}">
      <p14:defaultImageDpi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80" d="100"/>
          <a:sy n="80" d="100"/>
        </p:scale>
        <p:origin x="-1160" y="-34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DC0AE-F07D-D846-BBD5-3F51B12AB474}" type="doc">
      <dgm:prSet loTypeId="urn:microsoft.com/office/officeart/2005/8/layout/pyramid1" loCatId="pyramid" qsTypeId="urn:microsoft.com/office/officeart/2005/8/quickstyle/simple4" qsCatId="simple" csTypeId="urn:microsoft.com/office/officeart/2005/8/colors/accent1_2" csCatId="accent1" phldr="1"/>
      <dgm:spPr/>
    </dgm:pt>
    <dgm:pt modelId="{7AA47718-8E70-5F4E-8431-5CB9C3C8C41A}">
      <dgm:prSet phldrT="[Text]" custT="1"/>
      <dgm:spPr>
        <a:noFill/>
        <a:ln>
          <a:solidFill>
            <a:schemeClr val="tx1"/>
          </a:solidFill>
        </a:ln>
      </dgm:spPr>
      <dgm:t>
        <a:bodyPr/>
        <a:lstStyle/>
        <a:p>
          <a:endParaRPr lang="en-US" sz="3000" dirty="0" smtClean="0"/>
        </a:p>
        <a:p>
          <a:r>
            <a:rPr lang="en-US" sz="3000" dirty="0" smtClean="0"/>
            <a:t>Planets</a:t>
          </a:r>
          <a:endParaRPr lang="en-US" sz="3000" dirty="0"/>
        </a:p>
      </dgm:t>
    </dgm:pt>
    <dgm:pt modelId="{B08C1224-4D3C-0E47-B09C-AEC8426BD706}" type="parTrans" cxnId="{3FF29C6A-C40C-474A-8613-0E95A15E8B26}">
      <dgm:prSet/>
      <dgm:spPr/>
      <dgm:t>
        <a:bodyPr/>
        <a:lstStyle/>
        <a:p>
          <a:endParaRPr lang="en-US"/>
        </a:p>
      </dgm:t>
    </dgm:pt>
    <dgm:pt modelId="{4EEEF3AE-CA78-5F4E-85B5-2B0CC5376A9A}" type="sibTrans" cxnId="{3FF29C6A-C40C-474A-8613-0E95A15E8B26}">
      <dgm:prSet/>
      <dgm:spPr/>
      <dgm:t>
        <a:bodyPr/>
        <a:lstStyle/>
        <a:p>
          <a:endParaRPr lang="en-US"/>
        </a:p>
      </dgm:t>
    </dgm:pt>
    <dgm:pt modelId="{D1B70C14-AF88-5A4B-87A7-5803680C2B8F}">
      <dgm:prSet phldrT="[Text]"/>
      <dgm:spPr>
        <a:noFill/>
        <a:ln>
          <a:solidFill>
            <a:schemeClr val="tx1"/>
          </a:solidFill>
        </a:ln>
      </dgm:spPr>
      <dgm:t>
        <a:bodyPr/>
        <a:lstStyle/>
        <a:p>
          <a:r>
            <a:rPr lang="en-US" dirty="0" smtClean="0"/>
            <a:t>Galaxies </a:t>
          </a:r>
          <a:endParaRPr lang="en-US" dirty="0"/>
        </a:p>
      </dgm:t>
    </dgm:pt>
    <dgm:pt modelId="{49D104CC-9DA2-694A-8989-F2F7DB2F0BA7}" type="parTrans" cxnId="{479FF45D-C66B-7248-8345-6A286AE5A74A}">
      <dgm:prSet/>
      <dgm:spPr/>
      <dgm:t>
        <a:bodyPr/>
        <a:lstStyle/>
        <a:p>
          <a:endParaRPr lang="en-US"/>
        </a:p>
      </dgm:t>
    </dgm:pt>
    <dgm:pt modelId="{FA9394B4-E062-A442-A0B2-BCF160757B10}" type="sibTrans" cxnId="{479FF45D-C66B-7248-8345-6A286AE5A74A}">
      <dgm:prSet/>
      <dgm:spPr/>
      <dgm:t>
        <a:bodyPr/>
        <a:lstStyle/>
        <a:p>
          <a:endParaRPr lang="en-US"/>
        </a:p>
      </dgm:t>
    </dgm:pt>
    <dgm:pt modelId="{5DC2EC92-5C3C-4B4C-90FB-AE3723CA8C28}">
      <dgm:prSet/>
      <dgm:spPr>
        <a:noFill/>
        <a:ln>
          <a:solidFill>
            <a:schemeClr val="tx1"/>
          </a:solidFill>
        </a:ln>
      </dgm:spPr>
      <dgm:t>
        <a:bodyPr/>
        <a:lstStyle/>
        <a:p>
          <a:r>
            <a:rPr lang="en-US" dirty="0" smtClean="0"/>
            <a:t>Universe </a:t>
          </a:r>
          <a:endParaRPr lang="en-US" dirty="0"/>
        </a:p>
      </dgm:t>
    </dgm:pt>
    <dgm:pt modelId="{8C0CEC7C-7278-8A47-9DE6-388289573B0D}" type="parTrans" cxnId="{95B9B287-438B-B04D-918E-6921F2131AF7}">
      <dgm:prSet/>
      <dgm:spPr/>
      <dgm:t>
        <a:bodyPr/>
        <a:lstStyle/>
        <a:p>
          <a:endParaRPr lang="en-US"/>
        </a:p>
      </dgm:t>
    </dgm:pt>
    <dgm:pt modelId="{3706CE35-9C6A-0848-A640-1220D0E5D1E1}" type="sibTrans" cxnId="{95B9B287-438B-B04D-918E-6921F2131AF7}">
      <dgm:prSet/>
      <dgm:spPr/>
      <dgm:t>
        <a:bodyPr/>
        <a:lstStyle/>
        <a:p>
          <a:endParaRPr lang="en-US"/>
        </a:p>
      </dgm:t>
    </dgm:pt>
    <dgm:pt modelId="{97FD857B-9284-DE41-8547-2492C093902E}">
      <dgm:prSet/>
      <dgm:spPr>
        <a:noFill/>
        <a:ln>
          <a:solidFill>
            <a:schemeClr val="tx1"/>
          </a:solidFill>
        </a:ln>
      </dgm:spPr>
      <dgm:t>
        <a:bodyPr/>
        <a:lstStyle/>
        <a:p>
          <a:r>
            <a:rPr lang="en-US" dirty="0" smtClean="0"/>
            <a:t>Solar Systems</a:t>
          </a:r>
          <a:endParaRPr lang="en-US" dirty="0"/>
        </a:p>
      </dgm:t>
    </dgm:pt>
    <dgm:pt modelId="{FAB8DF79-03B2-AC44-83DB-7FE67D67D894}" type="parTrans" cxnId="{987D2BAB-8CB6-FA4D-B583-580A1B00BC5A}">
      <dgm:prSet/>
      <dgm:spPr/>
      <dgm:t>
        <a:bodyPr/>
        <a:lstStyle/>
        <a:p>
          <a:endParaRPr lang="en-US"/>
        </a:p>
      </dgm:t>
    </dgm:pt>
    <dgm:pt modelId="{5D53C9CF-1CB6-B546-A2B0-D68987345FDF}" type="sibTrans" cxnId="{987D2BAB-8CB6-FA4D-B583-580A1B00BC5A}">
      <dgm:prSet/>
      <dgm:spPr/>
      <dgm:t>
        <a:bodyPr/>
        <a:lstStyle/>
        <a:p>
          <a:endParaRPr lang="en-US"/>
        </a:p>
      </dgm:t>
    </dgm:pt>
    <dgm:pt modelId="{8050797F-201F-2A45-95D0-20D2B9C10AEC}" type="pres">
      <dgm:prSet presAssocID="{24CDC0AE-F07D-D846-BBD5-3F51B12AB474}" presName="Name0" presStyleCnt="0">
        <dgm:presLayoutVars>
          <dgm:dir/>
          <dgm:animLvl val="lvl"/>
          <dgm:resizeHandles val="exact"/>
        </dgm:presLayoutVars>
      </dgm:prSet>
      <dgm:spPr/>
    </dgm:pt>
    <dgm:pt modelId="{A3C5FE5D-F067-B743-BA12-6F5ACA2E9189}" type="pres">
      <dgm:prSet presAssocID="{7AA47718-8E70-5F4E-8431-5CB9C3C8C41A}" presName="Name8" presStyleCnt="0"/>
      <dgm:spPr/>
    </dgm:pt>
    <dgm:pt modelId="{9FEA6C49-DE4C-B74B-B1FC-D328D9087A5B}" type="pres">
      <dgm:prSet presAssocID="{7AA47718-8E70-5F4E-8431-5CB9C3C8C41A}" presName="level" presStyleLbl="node1" presStyleIdx="0" presStyleCnt="4">
        <dgm:presLayoutVars>
          <dgm:chMax val="1"/>
          <dgm:bulletEnabled val="1"/>
        </dgm:presLayoutVars>
      </dgm:prSet>
      <dgm:spPr/>
      <dgm:t>
        <a:bodyPr/>
        <a:lstStyle/>
        <a:p>
          <a:endParaRPr lang="en-US"/>
        </a:p>
      </dgm:t>
    </dgm:pt>
    <dgm:pt modelId="{BEF23380-A733-A140-AF69-E20CC34D5DAD}" type="pres">
      <dgm:prSet presAssocID="{7AA47718-8E70-5F4E-8431-5CB9C3C8C41A}" presName="levelTx" presStyleLbl="revTx" presStyleIdx="0" presStyleCnt="0">
        <dgm:presLayoutVars>
          <dgm:chMax val="1"/>
          <dgm:bulletEnabled val="1"/>
        </dgm:presLayoutVars>
      </dgm:prSet>
      <dgm:spPr/>
      <dgm:t>
        <a:bodyPr/>
        <a:lstStyle/>
        <a:p>
          <a:endParaRPr lang="en-US"/>
        </a:p>
      </dgm:t>
    </dgm:pt>
    <dgm:pt modelId="{9D0E4F40-87F6-314B-A4EF-DB241FFF1E3E}" type="pres">
      <dgm:prSet presAssocID="{97FD857B-9284-DE41-8547-2492C093902E}" presName="Name8" presStyleCnt="0"/>
      <dgm:spPr/>
    </dgm:pt>
    <dgm:pt modelId="{574D66BE-8B0B-784F-B480-F0B90727B72D}" type="pres">
      <dgm:prSet presAssocID="{97FD857B-9284-DE41-8547-2492C093902E}" presName="level" presStyleLbl="node1" presStyleIdx="1" presStyleCnt="4">
        <dgm:presLayoutVars>
          <dgm:chMax val="1"/>
          <dgm:bulletEnabled val="1"/>
        </dgm:presLayoutVars>
      </dgm:prSet>
      <dgm:spPr/>
      <dgm:t>
        <a:bodyPr/>
        <a:lstStyle/>
        <a:p>
          <a:endParaRPr lang="en-US"/>
        </a:p>
      </dgm:t>
    </dgm:pt>
    <dgm:pt modelId="{C65F4521-D07E-7F4C-9728-262F5F8BFF27}" type="pres">
      <dgm:prSet presAssocID="{97FD857B-9284-DE41-8547-2492C093902E}" presName="levelTx" presStyleLbl="revTx" presStyleIdx="0" presStyleCnt="0">
        <dgm:presLayoutVars>
          <dgm:chMax val="1"/>
          <dgm:bulletEnabled val="1"/>
        </dgm:presLayoutVars>
      </dgm:prSet>
      <dgm:spPr/>
      <dgm:t>
        <a:bodyPr/>
        <a:lstStyle/>
        <a:p>
          <a:endParaRPr lang="en-US"/>
        </a:p>
      </dgm:t>
    </dgm:pt>
    <dgm:pt modelId="{382FBDEE-67E5-444C-AF81-BB58EA47B6A1}" type="pres">
      <dgm:prSet presAssocID="{D1B70C14-AF88-5A4B-87A7-5803680C2B8F}" presName="Name8" presStyleCnt="0"/>
      <dgm:spPr/>
    </dgm:pt>
    <dgm:pt modelId="{939AC9FE-32AA-194D-A7FE-1943153671EE}" type="pres">
      <dgm:prSet presAssocID="{D1B70C14-AF88-5A4B-87A7-5803680C2B8F}" presName="level" presStyleLbl="node1" presStyleIdx="2" presStyleCnt="4">
        <dgm:presLayoutVars>
          <dgm:chMax val="1"/>
          <dgm:bulletEnabled val="1"/>
        </dgm:presLayoutVars>
      </dgm:prSet>
      <dgm:spPr/>
      <dgm:t>
        <a:bodyPr/>
        <a:lstStyle/>
        <a:p>
          <a:endParaRPr lang="en-US"/>
        </a:p>
      </dgm:t>
    </dgm:pt>
    <dgm:pt modelId="{E57B1BF4-EE2D-8149-8BB4-00815D031A08}" type="pres">
      <dgm:prSet presAssocID="{D1B70C14-AF88-5A4B-87A7-5803680C2B8F}" presName="levelTx" presStyleLbl="revTx" presStyleIdx="0" presStyleCnt="0">
        <dgm:presLayoutVars>
          <dgm:chMax val="1"/>
          <dgm:bulletEnabled val="1"/>
        </dgm:presLayoutVars>
      </dgm:prSet>
      <dgm:spPr/>
      <dgm:t>
        <a:bodyPr/>
        <a:lstStyle/>
        <a:p>
          <a:endParaRPr lang="en-US"/>
        </a:p>
      </dgm:t>
    </dgm:pt>
    <dgm:pt modelId="{0169F418-E87E-5C41-B0D6-0A001979A4BD}" type="pres">
      <dgm:prSet presAssocID="{5DC2EC92-5C3C-4B4C-90FB-AE3723CA8C28}" presName="Name8" presStyleCnt="0"/>
      <dgm:spPr/>
    </dgm:pt>
    <dgm:pt modelId="{364647FA-E5FE-5642-99A2-75B254304194}" type="pres">
      <dgm:prSet presAssocID="{5DC2EC92-5C3C-4B4C-90FB-AE3723CA8C28}" presName="level" presStyleLbl="node1" presStyleIdx="3" presStyleCnt="4">
        <dgm:presLayoutVars>
          <dgm:chMax val="1"/>
          <dgm:bulletEnabled val="1"/>
        </dgm:presLayoutVars>
      </dgm:prSet>
      <dgm:spPr/>
      <dgm:t>
        <a:bodyPr/>
        <a:lstStyle/>
        <a:p>
          <a:endParaRPr lang="en-US"/>
        </a:p>
      </dgm:t>
    </dgm:pt>
    <dgm:pt modelId="{0D47693C-3FA9-244F-BD45-1ABF98503C46}" type="pres">
      <dgm:prSet presAssocID="{5DC2EC92-5C3C-4B4C-90FB-AE3723CA8C28}" presName="levelTx" presStyleLbl="revTx" presStyleIdx="0" presStyleCnt="0">
        <dgm:presLayoutVars>
          <dgm:chMax val="1"/>
          <dgm:bulletEnabled val="1"/>
        </dgm:presLayoutVars>
      </dgm:prSet>
      <dgm:spPr/>
      <dgm:t>
        <a:bodyPr/>
        <a:lstStyle/>
        <a:p>
          <a:endParaRPr lang="en-US"/>
        </a:p>
      </dgm:t>
    </dgm:pt>
  </dgm:ptLst>
  <dgm:cxnLst>
    <dgm:cxn modelId="{95B9B287-438B-B04D-918E-6921F2131AF7}" srcId="{24CDC0AE-F07D-D846-BBD5-3F51B12AB474}" destId="{5DC2EC92-5C3C-4B4C-90FB-AE3723CA8C28}" srcOrd="3" destOrd="0" parTransId="{8C0CEC7C-7278-8A47-9DE6-388289573B0D}" sibTransId="{3706CE35-9C6A-0848-A640-1220D0E5D1E1}"/>
    <dgm:cxn modelId="{F7063AF2-E570-1F48-B156-35DB89406B66}" type="presOf" srcId="{24CDC0AE-F07D-D846-BBD5-3F51B12AB474}" destId="{8050797F-201F-2A45-95D0-20D2B9C10AEC}" srcOrd="0" destOrd="0" presId="urn:microsoft.com/office/officeart/2005/8/layout/pyramid1"/>
    <dgm:cxn modelId="{0BF052BA-3DC9-7F45-A072-C8B821E79C57}" type="presOf" srcId="{7AA47718-8E70-5F4E-8431-5CB9C3C8C41A}" destId="{9FEA6C49-DE4C-B74B-B1FC-D328D9087A5B}" srcOrd="0" destOrd="0" presId="urn:microsoft.com/office/officeart/2005/8/layout/pyramid1"/>
    <dgm:cxn modelId="{9DA22E19-0937-AA48-8FEE-ACDA88208A63}" type="presOf" srcId="{D1B70C14-AF88-5A4B-87A7-5803680C2B8F}" destId="{E57B1BF4-EE2D-8149-8BB4-00815D031A08}" srcOrd="1" destOrd="0" presId="urn:microsoft.com/office/officeart/2005/8/layout/pyramid1"/>
    <dgm:cxn modelId="{479FF45D-C66B-7248-8345-6A286AE5A74A}" srcId="{24CDC0AE-F07D-D846-BBD5-3F51B12AB474}" destId="{D1B70C14-AF88-5A4B-87A7-5803680C2B8F}" srcOrd="2" destOrd="0" parTransId="{49D104CC-9DA2-694A-8989-F2F7DB2F0BA7}" sibTransId="{FA9394B4-E062-A442-A0B2-BCF160757B10}"/>
    <dgm:cxn modelId="{6A1B0CFC-53CF-D94A-B926-8AC745DA9602}" type="presOf" srcId="{7AA47718-8E70-5F4E-8431-5CB9C3C8C41A}" destId="{BEF23380-A733-A140-AF69-E20CC34D5DAD}" srcOrd="1" destOrd="0" presId="urn:microsoft.com/office/officeart/2005/8/layout/pyramid1"/>
    <dgm:cxn modelId="{26F0534E-0A85-4548-BD55-B567AF8581E8}" type="presOf" srcId="{5DC2EC92-5C3C-4B4C-90FB-AE3723CA8C28}" destId="{0D47693C-3FA9-244F-BD45-1ABF98503C46}" srcOrd="1" destOrd="0" presId="urn:microsoft.com/office/officeart/2005/8/layout/pyramid1"/>
    <dgm:cxn modelId="{B6F8563E-35FD-6348-968E-36227085CC94}" type="presOf" srcId="{97FD857B-9284-DE41-8547-2492C093902E}" destId="{574D66BE-8B0B-784F-B480-F0B90727B72D}" srcOrd="0" destOrd="0" presId="urn:microsoft.com/office/officeart/2005/8/layout/pyramid1"/>
    <dgm:cxn modelId="{3FF29C6A-C40C-474A-8613-0E95A15E8B26}" srcId="{24CDC0AE-F07D-D846-BBD5-3F51B12AB474}" destId="{7AA47718-8E70-5F4E-8431-5CB9C3C8C41A}" srcOrd="0" destOrd="0" parTransId="{B08C1224-4D3C-0E47-B09C-AEC8426BD706}" sibTransId="{4EEEF3AE-CA78-5F4E-85B5-2B0CC5376A9A}"/>
    <dgm:cxn modelId="{C08B1990-6B5B-2248-96EC-92CF69C7F9C2}" type="presOf" srcId="{5DC2EC92-5C3C-4B4C-90FB-AE3723CA8C28}" destId="{364647FA-E5FE-5642-99A2-75B254304194}" srcOrd="0" destOrd="0" presId="urn:microsoft.com/office/officeart/2005/8/layout/pyramid1"/>
    <dgm:cxn modelId="{D76E5457-B935-8A46-B809-37C35B02003C}" type="presOf" srcId="{97FD857B-9284-DE41-8547-2492C093902E}" destId="{C65F4521-D07E-7F4C-9728-262F5F8BFF27}" srcOrd="1" destOrd="0" presId="urn:microsoft.com/office/officeart/2005/8/layout/pyramid1"/>
    <dgm:cxn modelId="{4F4E0AB2-E971-DD4B-9EE0-433082018713}" type="presOf" srcId="{D1B70C14-AF88-5A4B-87A7-5803680C2B8F}" destId="{939AC9FE-32AA-194D-A7FE-1943153671EE}" srcOrd="0" destOrd="0" presId="urn:microsoft.com/office/officeart/2005/8/layout/pyramid1"/>
    <dgm:cxn modelId="{987D2BAB-8CB6-FA4D-B583-580A1B00BC5A}" srcId="{24CDC0AE-F07D-D846-BBD5-3F51B12AB474}" destId="{97FD857B-9284-DE41-8547-2492C093902E}" srcOrd="1" destOrd="0" parTransId="{FAB8DF79-03B2-AC44-83DB-7FE67D67D894}" sibTransId="{5D53C9CF-1CB6-B546-A2B0-D68987345FDF}"/>
    <dgm:cxn modelId="{5E693875-B2A1-5C4A-8698-91C033BB05D0}" type="presParOf" srcId="{8050797F-201F-2A45-95D0-20D2B9C10AEC}" destId="{A3C5FE5D-F067-B743-BA12-6F5ACA2E9189}" srcOrd="0" destOrd="0" presId="urn:microsoft.com/office/officeart/2005/8/layout/pyramid1"/>
    <dgm:cxn modelId="{D0EDAD64-32AE-834D-86A0-945B7D069982}" type="presParOf" srcId="{A3C5FE5D-F067-B743-BA12-6F5ACA2E9189}" destId="{9FEA6C49-DE4C-B74B-B1FC-D328D9087A5B}" srcOrd="0" destOrd="0" presId="urn:microsoft.com/office/officeart/2005/8/layout/pyramid1"/>
    <dgm:cxn modelId="{AF413A1E-B867-CE42-AECB-FDE71FD5D1C4}" type="presParOf" srcId="{A3C5FE5D-F067-B743-BA12-6F5ACA2E9189}" destId="{BEF23380-A733-A140-AF69-E20CC34D5DAD}" srcOrd="1" destOrd="0" presId="urn:microsoft.com/office/officeart/2005/8/layout/pyramid1"/>
    <dgm:cxn modelId="{0A746B91-50CD-864B-9CE3-329E311314A0}" type="presParOf" srcId="{8050797F-201F-2A45-95D0-20D2B9C10AEC}" destId="{9D0E4F40-87F6-314B-A4EF-DB241FFF1E3E}" srcOrd="1" destOrd="0" presId="urn:microsoft.com/office/officeart/2005/8/layout/pyramid1"/>
    <dgm:cxn modelId="{3DB89E85-5151-1744-BD61-601C6AC46089}" type="presParOf" srcId="{9D0E4F40-87F6-314B-A4EF-DB241FFF1E3E}" destId="{574D66BE-8B0B-784F-B480-F0B90727B72D}" srcOrd="0" destOrd="0" presId="urn:microsoft.com/office/officeart/2005/8/layout/pyramid1"/>
    <dgm:cxn modelId="{7CC4853B-1D91-2F43-B518-30FC5DF952F5}" type="presParOf" srcId="{9D0E4F40-87F6-314B-A4EF-DB241FFF1E3E}" destId="{C65F4521-D07E-7F4C-9728-262F5F8BFF27}" srcOrd="1" destOrd="0" presId="urn:microsoft.com/office/officeart/2005/8/layout/pyramid1"/>
    <dgm:cxn modelId="{39CCF4A7-3811-8145-A24B-39B2C3C5D60E}" type="presParOf" srcId="{8050797F-201F-2A45-95D0-20D2B9C10AEC}" destId="{382FBDEE-67E5-444C-AF81-BB58EA47B6A1}" srcOrd="2" destOrd="0" presId="urn:microsoft.com/office/officeart/2005/8/layout/pyramid1"/>
    <dgm:cxn modelId="{608D71E6-A780-984A-8A69-AFE62DF710A0}" type="presParOf" srcId="{382FBDEE-67E5-444C-AF81-BB58EA47B6A1}" destId="{939AC9FE-32AA-194D-A7FE-1943153671EE}" srcOrd="0" destOrd="0" presId="urn:microsoft.com/office/officeart/2005/8/layout/pyramid1"/>
    <dgm:cxn modelId="{F8EEF05E-1538-1345-8B17-D2B31C2F3D95}" type="presParOf" srcId="{382FBDEE-67E5-444C-AF81-BB58EA47B6A1}" destId="{E57B1BF4-EE2D-8149-8BB4-00815D031A08}" srcOrd="1" destOrd="0" presId="urn:microsoft.com/office/officeart/2005/8/layout/pyramid1"/>
    <dgm:cxn modelId="{2327FC91-7D70-0B48-95C8-E4FC901EFC96}" type="presParOf" srcId="{8050797F-201F-2A45-95D0-20D2B9C10AEC}" destId="{0169F418-E87E-5C41-B0D6-0A001979A4BD}" srcOrd="3" destOrd="0" presId="urn:microsoft.com/office/officeart/2005/8/layout/pyramid1"/>
    <dgm:cxn modelId="{237A1B7B-3531-1E4A-A7ED-3B96E27FF698}" type="presParOf" srcId="{0169F418-E87E-5C41-B0D6-0A001979A4BD}" destId="{364647FA-E5FE-5642-99A2-75B254304194}" srcOrd="0" destOrd="0" presId="urn:microsoft.com/office/officeart/2005/8/layout/pyramid1"/>
    <dgm:cxn modelId="{88E95130-08DD-5B4E-8493-3FE87A166674}" type="presParOf" srcId="{0169F418-E87E-5C41-B0D6-0A001979A4BD}" destId="{0D47693C-3FA9-244F-BD45-1ABF98503C46}"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EA6C49-DE4C-B74B-B1FC-D328D9087A5B}">
      <dsp:nvSpPr>
        <dsp:cNvPr id="0" name=""/>
        <dsp:cNvSpPr/>
      </dsp:nvSpPr>
      <dsp:spPr>
        <a:xfrm>
          <a:off x="2486025" y="0"/>
          <a:ext cx="1657350" cy="1162050"/>
        </a:xfrm>
        <a:prstGeom prst="trapezoid">
          <a:avLst>
            <a:gd name="adj" fmla="val 71311"/>
          </a:avLst>
        </a:prstGeom>
        <a:no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smtClean="0"/>
        </a:p>
        <a:p>
          <a:pPr lvl="0" algn="ctr" defTabSz="1333500">
            <a:lnSpc>
              <a:spcPct val="90000"/>
            </a:lnSpc>
            <a:spcBef>
              <a:spcPct val="0"/>
            </a:spcBef>
            <a:spcAft>
              <a:spcPct val="35000"/>
            </a:spcAft>
          </a:pPr>
          <a:r>
            <a:rPr lang="en-US" sz="3000" kern="1200" dirty="0" smtClean="0"/>
            <a:t>Planets</a:t>
          </a:r>
          <a:endParaRPr lang="en-US" sz="3000" kern="1200" dirty="0"/>
        </a:p>
      </dsp:txBody>
      <dsp:txXfrm>
        <a:off x="2486025" y="0"/>
        <a:ext cx="1657350" cy="1162050"/>
      </dsp:txXfrm>
    </dsp:sp>
    <dsp:sp modelId="{574D66BE-8B0B-784F-B480-F0B90727B72D}">
      <dsp:nvSpPr>
        <dsp:cNvPr id="0" name=""/>
        <dsp:cNvSpPr/>
      </dsp:nvSpPr>
      <dsp:spPr>
        <a:xfrm>
          <a:off x="1657350" y="1162050"/>
          <a:ext cx="3314700" cy="1162050"/>
        </a:xfrm>
        <a:prstGeom prst="trapezoid">
          <a:avLst>
            <a:gd name="adj" fmla="val 71311"/>
          </a:avLst>
        </a:prstGeom>
        <a:no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t>Solar Systems</a:t>
          </a:r>
          <a:endParaRPr lang="en-US" sz="3800" kern="1200" dirty="0"/>
        </a:p>
      </dsp:txBody>
      <dsp:txXfrm>
        <a:off x="2237422" y="1162050"/>
        <a:ext cx="2154555" cy="1162050"/>
      </dsp:txXfrm>
    </dsp:sp>
    <dsp:sp modelId="{939AC9FE-32AA-194D-A7FE-1943153671EE}">
      <dsp:nvSpPr>
        <dsp:cNvPr id="0" name=""/>
        <dsp:cNvSpPr/>
      </dsp:nvSpPr>
      <dsp:spPr>
        <a:xfrm>
          <a:off x="828674" y="2324100"/>
          <a:ext cx="4972050" cy="1162050"/>
        </a:xfrm>
        <a:prstGeom prst="trapezoid">
          <a:avLst>
            <a:gd name="adj" fmla="val 71311"/>
          </a:avLst>
        </a:prstGeom>
        <a:no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t>Galaxies </a:t>
          </a:r>
          <a:endParaRPr lang="en-US" sz="3800" kern="1200" dirty="0"/>
        </a:p>
      </dsp:txBody>
      <dsp:txXfrm>
        <a:off x="1698783" y="2324100"/>
        <a:ext cx="3231832" cy="1162050"/>
      </dsp:txXfrm>
    </dsp:sp>
    <dsp:sp modelId="{364647FA-E5FE-5642-99A2-75B254304194}">
      <dsp:nvSpPr>
        <dsp:cNvPr id="0" name=""/>
        <dsp:cNvSpPr/>
      </dsp:nvSpPr>
      <dsp:spPr>
        <a:xfrm>
          <a:off x="0" y="3486150"/>
          <a:ext cx="6629400" cy="1162050"/>
        </a:xfrm>
        <a:prstGeom prst="trapezoid">
          <a:avLst>
            <a:gd name="adj" fmla="val 71311"/>
          </a:avLst>
        </a:prstGeom>
        <a:no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t>Universe </a:t>
          </a:r>
          <a:endParaRPr lang="en-US" sz="3800" kern="1200" dirty="0"/>
        </a:p>
      </dsp:txBody>
      <dsp:txXfrm>
        <a:off x="1160144" y="3486150"/>
        <a:ext cx="4309110" cy="116205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E4CB98-2380-4932-8AE2-BCAE1D18B3A0}" type="datetimeFigureOut">
              <a:rPr lang="en-US" smtClean="0"/>
              <a:pPr/>
              <a:t>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240F72-78EA-4C97-8A31-C6BC2426A02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www.classzone.com/books/earth_science/terc/content/visualizations/es0408/es0408page01.cfm?chapter_no=visualization"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Revolution Model:</a:t>
            </a:r>
          </a:p>
          <a:p>
            <a:r>
              <a:rPr lang="en-US" dirty="0" smtClean="0">
                <a:hlinkClick r:id="rId3"/>
              </a:rPr>
              <a:t>http://www.classzone.com/books/earth_science/terc/content/visualizations/es0408/es0408page01.cfm?chapter_no=visualization</a:t>
            </a:r>
            <a:endParaRPr lang="en-US" dirty="0" smtClean="0"/>
          </a:p>
          <a:p>
            <a:r>
              <a:rPr lang="en-US" dirty="0" smtClean="0"/>
              <a:t>Revolution Model:</a:t>
            </a:r>
          </a:p>
          <a:p>
            <a:r>
              <a:rPr lang="en-US" dirty="0" smtClean="0">
                <a:hlinkClick r:id="rId3"/>
              </a:rPr>
              <a:t>http://www.classzone.com/books/earth_science/terc/content/visualizations/es0408/es0408page01.cfm?chapter_no=visualization</a:t>
            </a:r>
            <a:endParaRPr lang="en-US" dirty="0" smtClean="0"/>
          </a:p>
          <a:p>
            <a:endParaRPr lang="en-US" dirty="0"/>
          </a:p>
        </p:txBody>
      </p:sp>
      <p:sp>
        <p:nvSpPr>
          <p:cNvPr id="4" name="Slide Number Placeholder 3"/>
          <p:cNvSpPr>
            <a:spLocks noGrp="1"/>
          </p:cNvSpPr>
          <p:nvPr>
            <p:ph type="sldNum" sz="quarter" idx="10"/>
          </p:nvPr>
        </p:nvSpPr>
        <p:spPr/>
        <p:txBody>
          <a:bodyPr/>
          <a:lstStyle/>
          <a:p>
            <a:fld id="{E3240F72-78EA-4C97-8A31-C6BC2426A02B}"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BA58B4-9E1C-4684-90D5-045930837D35}" type="datetimeFigureOut">
              <a:rPr lang="en-US" smtClean="0"/>
              <a:pPr/>
              <a:t>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28705-0439-42EF-9BD4-D9CF962B2B0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00739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BA58B4-9E1C-4684-90D5-045930837D35}" type="datetimeFigureOut">
              <a:rPr lang="en-US" smtClean="0"/>
              <a:pPr/>
              <a:t>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28705-0439-42EF-9BD4-D9CF962B2B0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357486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BA58B4-9E1C-4684-90D5-045930837D35}" type="datetimeFigureOut">
              <a:rPr lang="en-US" smtClean="0"/>
              <a:pPr/>
              <a:t>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28705-0439-42EF-9BD4-D9CF962B2B0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200511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A9F244F-FDDE-4B1F-B27A-F8692FDC3A78}" type="slidenum">
              <a:rPr lang="en-US"/>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522947521"/>
      </p:ext>
    </p:extLst>
  </p:cSld>
  <p:clrMapOvr>
    <a:masterClrMapping/>
  </p:clrMapOvr>
  <p:transition>
    <p:checker dir="vert"/>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EAE339B-2035-4944-B9F5-A1167AA9E122}" type="slidenum">
              <a:rPr lang="en-US"/>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035805933"/>
      </p:ext>
    </p:extLst>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BA58B4-9E1C-4684-90D5-045930837D35}" type="datetimeFigureOut">
              <a:rPr lang="en-US" smtClean="0"/>
              <a:pPr/>
              <a:t>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28705-0439-42EF-9BD4-D9CF962B2B0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287294154"/>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BA58B4-9E1C-4684-90D5-045930837D35}" type="datetimeFigureOut">
              <a:rPr lang="en-US" smtClean="0"/>
              <a:pPr/>
              <a:t>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28705-0439-42EF-9BD4-D9CF962B2B0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56475739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BA58B4-9E1C-4684-90D5-045930837D35}" type="datetimeFigureOut">
              <a:rPr lang="en-US" smtClean="0"/>
              <a:pPr/>
              <a:t>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28705-0439-42EF-9BD4-D9CF962B2B0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12548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BA58B4-9E1C-4684-90D5-045930837D35}" type="datetimeFigureOut">
              <a:rPr lang="en-US" smtClean="0"/>
              <a:pPr/>
              <a:t>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228705-0439-42EF-9BD4-D9CF962B2B0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331889543"/>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BA58B4-9E1C-4684-90D5-045930837D35}" type="datetimeFigureOut">
              <a:rPr lang="en-US" smtClean="0"/>
              <a:pPr/>
              <a:t>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228705-0439-42EF-9BD4-D9CF962B2B0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05697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A58B4-9E1C-4684-90D5-045930837D35}" type="datetimeFigureOut">
              <a:rPr lang="en-US" smtClean="0"/>
              <a:pPr/>
              <a:t>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228705-0439-42EF-9BD4-D9CF962B2B0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657832908"/>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BA58B4-9E1C-4684-90D5-045930837D35}" type="datetimeFigureOut">
              <a:rPr lang="en-US" smtClean="0"/>
              <a:pPr/>
              <a:t>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28705-0439-42EF-9BD4-D9CF962B2B0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6143907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BA58B4-9E1C-4684-90D5-045930837D35}" type="datetimeFigureOut">
              <a:rPr lang="en-US" smtClean="0"/>
              <a:pPr/>
              <a:t>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28705-0439-42EF-9BD4-D9CF962B2B0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9787212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BA58B4-9E1C-4684-90D5-045930837D35}" type="datetimeFigureOut">
              <a:rPr lang="en-US" smtClean="0"/>
              <a:pPr/>
              <a:t>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28705-0439-42EF-9BD4-D9CF962B2B0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996577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app.discoveryeducation.com/search?Ntt=big+bang+theor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n0jRObc7_xo"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gif"/></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e0p04CLd0g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Do Now</a:t>
            </a:r>
            <a:endParaRPr lang="en-US" dirty="0"/>
          </a:p>
        </p:txBody>
      </p:sp>
      <p:sp>
        <p:nvSpPr>
          <p:cNvPr id="3" name="Content Placeholder 2"/>
          <p:cNvSpPr>
            <a:spLocks noGrp="1"/>
          </p:cNvSpPr>
          <p:nvPr>
            <p:ph idx="1"/>
          </p:nvPr>
        </p:nvSpPr>
        <p:spPr>
          <a:xfrm>
            <a:off x="457200" y="1066800"/>
            <a:ext cx="8686800" cy="5410200"/>
          </a:xfrm>
        </p:spPr>
        <p:txBody>
          <a:bodyPr/>
          <a:lstStyle/>
          <a:p>
            <a:pPr>
              <a:buNone/>
            </a:pPr>
            <a:r>
              <a:rPr lang="en-US" dirty="0" smtClean="0"/>
              <a:t>Pick up a Big Bang Theory Reading &amp; Guide</a:t>
            </a:r>
          </a:p>
          <a:p>
            <a:pPr lvl="1"/>
            <a:r>
              <a:rPr lang="en-US" dirty="0" smtClean="0"/>
              <a:t>Begin reading &amp; answering the questions as you go</a:t>
            </a:r>
          </a:p>
          <a:p>
            <a:pPr>
              <a:buNone/>
            </a:pPr>
            <a:r>
              <a:rPr lang="en-US" dirty="0" smtClean="0"/>
              <a:t>You have 10 minutes from the bell to complete</a:t>
            </a:r>
          </a:p>
          <a:p>
            <a:pPr>
              <a:buNone/>
            </a:pPr>
            <a:r>
              <a:rPr lang="en-US" dirty="0" smtClean="0"/>
              <a:t>This will be handed in for a class work grade</a:t>
            </a:r>
          </a:p>
          <a:p>
            <a:pPr>
              <a:buNone/>
            </a:pPr>
            <a:endParaRPr lang="en-US" dirty="0" smtClean="0"/>
          </a:p>
          <a:p>
            <a:pPr>
              <a:buNone/>
            </a:pPr>
            <a:r>
              <a:rPr lang="en-US" dirty="0" smtClean="0"/>
              <a:t>This is to gear you up for our Big Bang Lesson</a:t>
            </a:r>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966693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Time</a:t>
            </a:r>
            <a:endParaRPr lang="en-US" dirty="0"/>
          </a:p>
        </p:txBody>
      </p:sp>
      <p:sp>
        <p:nvSpPr>
          <p:cNvPr id="3" name="Content Placeholder 2"/>
          <p:cNvSpPr>
            <a:spLocks noGrp="1"/>
          </p:cNvSpPr>
          <p:nvPr>
            <p:ph idx="1"/>
          </p:nvPr>
        </p:nvSpPr>
        <p:spPr>
          <a:xfrm>
            <a:off x="457200" y="1295400"/>
            <a:ext cx="8229600" cy="5410200"/>
          </a:xfrm>
        </p:spPr>
        <p:txBody>
          <a:bodyPr>
            <a:normAutofit/>
          </a:bodyPr>
          <a:lstStyle/>
          <a:p>
            <a:pPr>
              <a:buNone/>
            </a:pPr>
            <a:r>
              <a:rPr lang="en-US" dirty="0" smtClean="0"/>
              <a:t>Discovery Ed:</a:t>
            </a:r>
          </a:p>
          <a:p>
            <a:r>
              <a:rPr lang="en-US" dirty="0" smtClean="0">
                <a:hlinkClick r:id="rId3"/>
              </a:rPr>
              <a:t>http://app.discoveryeducation.com/search?Ntt=big+bang+theory</a:t>
            </a:r>
            <a:r>
              <a:rPr lang="en-US" dirty="0" smtClean="0"/>
              <a:t> </a:t>
            </a:r>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726177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The Beginning- An Explosion</a:t>
            </a:r>
            <a:endParaRPr lang="en-US" dirty="0"/>
          </a:p>
        </p:txBody>
      </p:sp>
      <p:pic>
        <p:nvPicPr>
          <p:cNvPr id="3074" name="Picture 2"/>
          <p:cNvPicPr>
            <a:picLocks noChangeAspect="1" noChangeArrowheads="1"/>
          </p:cNvPicPr>
          <p:nvPr/>
        </p:nvPicPr>
        <p:blipFill>
          <a:blip r:embed="rId2">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bwMode="auto">
          <a:xfrm>
            <a:off x="1066800" y="2742481"/>
            <a:ext cx="6934200" cy="3925019"/>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r>
              <a:rPr lang="en-US" dirty="0">
                <a:solidFill>
                  <a:schemeClr val="tx2"/>
                </a:solidFill>
              </a:rPr>
              <a:t>14 billion years ago a tightly packed, very dense, high temperature singularity exploded.</a:t>
            </a:r>
          </a:p>
        </p:txBody>
      </p:sp>
      <p:sp>
        <p:nvSpPr>
          <p:cNvPr id="4" name="TextBox 3"/>
          <p:cNvSpPr txBox="1"/>
          <p:nvPr/>
        </p:nvSpPr>
        <p:spPr>
          <a:xfrm>
            <a:off x="3837235" y="4520324"/>
            <a:ext cx="1393330" cy="369332"/>
          </a:xfrm>
          <a:prstGeom prst="rect">
            <a:avLst/>
          </a:prstGeom>
          <a:noFill/>
        </p:spPr>
        <p:txBody>
          <a:bodyPr wrap="none" rtlCol="0">
            <a:spAutoFit/>
          </a:bodyPr>
          <a:lstStyle/>
          <a:p>
            <a:r>
              <a:rPr lang="en-US" dirty="0" smtClean="0"/>
              <a:t>The Big Bang</a:t>
            </a:r>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824166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3733800" cy="1143000"/>
          </a:xfrm>
        </p:spPr>
        <p:txBody>
          <a:bodyPr>
            <a:normAutofit fontScale="90000"/>
          </a:bodyPr>
          <a:lstStyle/>
          <a:p>
            <a:r>
              <a:rPr lang="en-US" dirty="0" smtClean="0"/>
              <a:t>2. Galaxies Form</a:t>
            </a:r>
            <a:endParaRPr lang="en-US" dirty="0"/>
          </a:p>
        </p:txBody>
      </p:sp>
      <p:sp>
        <p:nvSpPr>
          <p:cNvPr id="3" name="Content Placeholder 2"/>
          <p:cNvSpPr>
            <a:spLocks noGrp="1"/>
          </p:cNvSpPr>
          <p:nvPr>
            <p:ph idx="1"/>
          </p:nvPr>
        </p:nvSpPr>
        <p:spPr>
          <a:xfrm>
            <a:off x="457200" y="1600200"/>
            <a:ext cx="3505200" cy="4525963"/>
          </a:xfrm>
        </p:spPr>
        <p:txBody>
          <a:bodyPr/>
          <a:lstStyle/>
          <a:p>
            <a:r>
              <a:rPr lang="en-US" dirty="0">
                <a:solidFill>
                  <a:schemeClr val="tx2"/>
                </a:solidFill>
              </a:rPr>
              <a:t>All the elements that were bundled up in the ball spread, expanded and grew and over time, the galaxies were formed.</a:t>
            </a:r>
          </a:p>
        </p:txBody>
      </p:sp>
      <p:pic>
        <p:nvPicPr>
          <p:cNvPr id="4099" name="Picture 3"/>
          <p:cNvPicPr>
            <a:picLocks noChangeAspect="1" noChangeArrowheads="1"/>
          </p:cNvPicPr>
          <p:nvPr/>
        </p:nvPicPr>
        <p:blipFill>
          <a:blip r:embed="rId2">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bwMode="auto">
          <a:xfrm>
            <a:off x="4114800" y="304800"/>
            <a:ext cx="4974514" cy="6538722"/>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520340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Our Galaxy</a:t>
            </a:r>
            <a:endParaRPr lang="en-US" dirty="0"/>
          </a:p>
        </p:txBody>
      </p:sp>
      <p:sp>
        <p:nvSpPr>
          <p:cNvPr id="3" name="Content Placeholder 2"/>
          <p:cNvSpPr>
            <a:spLocks noGrp="1"/>
          </p:cNvSpPr>
          <p:nvPr>
            <p:ph idx="1"/>
          </p:nvPr>
        </p:nvSpPr>
        <p:spPr/>
        <p:txBody>
          <a:bodyPr/>
          <a:lstStyle/>
          <a:p>
            <a:r>
              <a:rPr lang="en-US" dirty="0">
                <a:solidFill>
                  <a:srgbClr val="FF0000"/>
                </a:solidFill>
              </a:rPr>
              <a:t>In our galaxy only cold, dark gas and dust were spread throughout. </a:t>
            </a:r>
          </a:p>
        </p:txBody>
      </p:sp>
      <p:pic>
        <p:nvPicPr>
          <p:cNvPr id="7170" name="Picture 2"/>
          <p:cNvPicPr>
            <a:picLocks noChangeAspect="1" noChangeArrowheads="1"/>
          </p:cNvPicPr>
          <p:nvPr/>
        </p:nvPicPr>
        <p:blipFill>
          <a:blip r:embed="rId2">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bwMode="auto">
          <a:xfrm>
            <a:off x="381000" y="3200400"/>
            <a:ext cx="4276725" cy="3124200"/>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bwMode="auto">
          <a:xfrm>
            <a:off x="4953000" y="2258093"/>
            <a:ext cx="4165270" cy="4599907"/>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239431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4152900" cy="1143000"/>
          </a:xfrm>
        </p:spPr>
        <p:txBody>
          <a:bodyPr>
            <a:normAutofit fontScale="90000"/>
          </a:bodyPr>
          <a:lstStyle/>
          <a:p>
            <a:r>
              <a:rPr lang="en-US" dirty="0" smtClean="0"/>
              <a:t>4. Solar Systems Form</a:t>
            </a:r>
            <a:endParaRPr lang="en-US" dirty="0"/>
          </a:p>
        </p:txBody>
      </p:sp>
      <p:sp>
        <p:nvSpPr>
          <p:cNvPr id="3" name="Content Placeholder 2"/>
          <p:cNvSpPr>
            <a:spLocks noGrp="1"/>
          </p:cNvSpPr>
          <p:nvPr>
            <p:ph idx="1"/>
          </p:nvPr>
        </p:nvSpPr>
        <p:spPr>
          <a:xfrm>
            <a:off x="457200" y="1600200"/>
            <a:ext cx="3695700" cy="4525963"/>
          </a:xfrm>
        </p:spPr>
        <p:txBody>
          <a:bodyPr/>
          <a:lstStyle/>
          <a:p>
            <a:r>
              <a:rPr lang="en-US" dirty="0">
                <a:solidFill>
                  <a:schemeClr val="tx2"/>
                </a:solidFill>
              </a:rPr>
              <a:t>About 5 billion years ago a giant </a:t>
            </a:r>
            <a:r>
              <a:rPr lang="en-US" b="1" dirty="0">
                <a:solidFill>
                  <a:schemeClr val="tx2"/>
                </a:solidFill>
              </a:rPr>
              <a:t>cloud of dust (nebula) </a:t>
            </a:r>
            <a:r>
              <a:rPr lang="en-US" dirty="0">
                <a:solidFill>
                  <a:schemeClr val="tx2"/>
                </a:solidFill>
              </a:rPr>
              <a:t>in our galaxy collapsed to </a:t>
            </a:r>
            <a:r>
              <a:rPr lang="en-US" dirty="0" smtClean="0">
                <a:solidFill>
                  <a:schemeClr val="tx2"/>
                </a:solidFill>
              </a:rPr>
              <a:t>form an early version of the solar system</a:t>
            </a:r>
          </a:p>
          <a:p>
            <a:endParaRPr lang="en-US" dirty="0">
              <a:solidFill>
                <a:schemeClr val="tx2"/>
              </a:solidFill>
            </a:endParaRPr>
          </a:p>
        </p:txBody>
      </p:sp>
      <p:pic>
        <p:nvPicPr>
          <p:cNvPr id="10243" name="Picture 3"/>
          <p:cNvPicPr>
            <a:picLocks noChangeAspect="1" noChangeArrowheads="1"/>
          </p:cNvPicPr>
          <p:nvPr/>
        </p:nvPicPr>
        <p:blipFill>
          <a:blip r:embed="rId2">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bwMode="auto">
          <a:xfrm>
            <a:off x="4152900" y="304800"/>
            <a:ext cx="4991100" cy="6498771"/>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499988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The Spinning Disk</a:t>
            </a:r>
            <a:endParaRPr lang="en-US" dirty="0"/>
          </a:p>
        </p:txBody>
      </p:sp>
      <p:sp>
        <p:nvSpPr>
          <p:cNvPr id="3" name="Content Placeholder 2"/>
          <p:cNvSpPr>
            <a:spLocks noGrp="1"/>
          </p:cNvSpPr>
          <p:nvPr>
            <p:ph idx="1"/>
          </p:nvPr>
        </p:nvSpPr>
        <p:spPr>
          <a:xfrm>
            <a:off x="4794168" y="1600200"/>
            <a:ext cx="3892632" cy="5181600"/>
          </a:xfrm>
        </p:spPr>
        <p:txBody>
          <a:bodyPr>
            <a:normAutofit fontScale="92500"/>
          </a:bodyPr>
          <a:lstStyle/>
          <a:p>
            <a:r>
              <a:rPr lang="en-US" dirty="0">
                <a:solidFill>
                  <a:schemeClr val="tx2"/>
                </a:solidFill>
              </a:rPr>
              <a:t>Over the course of millions of years, gravity began to pull the elements of the nebula together (mostly helium and hydrogen) until clumps formed. The cloud also began to spin with the biggest clump in the center.</a:t>
            </a:r>
          </a:p>
        </p:txBody>
      </p:sp>
      <p:pic>
        <p:nvPicPr>
          <p:cNvPr id="6146" name="Picture 2"/>
          <p:cNvPicPr>
            <a:picLocks noChangeAspect="1" noChangeArrowheads="1"/>
          </p:cNvPicPr>
          <p:nvPr/>
        </p:nvPicPr>
        <p:blipFill>
          <a:blip r:embed="rId2">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bwMode="auto">
          <a:xfrm>
            <a:off x="31668" y="1371600"/>
            <a:ext cx="4762500" cy="5486400"/>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94589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704608" y="228600"/>
            <a:ext cx="4419600" cy="1143000"/>
          </a:xfrm>
        </p:spPr>
        <p:txBody>
          <a:bodyPr/>
          <a:lstStyle/>
          <a:p>
            <a:r>
              <a:rPr lang="en-US" dirty="0" smtClean="0"/>
              <a:t>6. Sun Forms</a:t>
            </a:r>
            <a:endParaRPr lang="en-US" dirty="0"/>
          </a:p>
        </p:txBody>
      </p:sp>
      <p:sp>
        <p:nvSpPr>
          <p:cNvPr id="3" name="Content Placeholder 2"/>
          <p:cNvSpPr>
            <a:spLocks noGrp="1"/>
          </p:cNvSpPr>
          <p:nvPr>
            <p:ph idx="1"/>
          </p:nvPr>
        </p:nvSpPr>
        <p:spPr>
          <a:xfrm>
            <a:off x="5105400" y="1752600"/>
            <a:ext cx="3962400" cy="4525963"/>
          </a:xfrm>
        </p:spPr>
        <p:txBody>
          <a:bodyPr>
            <a:normAutofit/>
          </a:bodyPr>
          <a:lstStyle/>
          <a:p>
            <a:r>
              <a:rPr lang="en-US" dirty="0">
                <a:solidFill>
                  <a:schemeClr val="tx2"/>
                </a:solidFill>
              </a:rPr>
              <a:t>The pressure caused by gravity </a:t>
            </a:r>
            <a:r>
              <a:rPr lang="en-US" dirty="0" smtClean="0">
                <a:solidFill>
                  <a:schemeClr val="tx2"/>
                </a:solidFill>
              </a:rPr>
              <a:t>forces gas to come together and causes nuclear fusion reactions, </a:t>
            </a:r>
            <a:r>
              <a:rPr lang="en-US" dirty="0">
                <a:solidFill>
                  <a:schemeClr val="tx2"/>
                </a:solidFill>
              </a:rPr>
              <a:t>setting the core on fire, and the sun was born. </a:t>
            </a:r>
          </a:p>
        </p:txBody>
      </p:sp>
      <p:pic>
        <p:nvPicPr>
          <p:cNvPr id="8194" name="Picture 2"/>
          <p:cNvPicPr>
            <a:picLocks noChangeAspect="1" noChangeArrowheads="1"/>
          </p:cNvPicPr>
          <p:nvPr/>
        </p:nvPicPr>
        <p:blipFill>
          <a:blip r:embed="rId2">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bwMode="auto">
          <a:xfrm>
            <a:off x="10886" y="228600"/>
            <a:ext cx="5170714" cy="6629400"/>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753157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4495800" cy="1143000"/>
          </a:xfrm>
        </p:spPr>
        <p:txBody>
          <a:bodyPr/>
          <a:lstStyle/>
          <a:p>
            <a:r>
              <a:rPr lang="en-US" dirty="0" smtClean="0"/>
              <a:t>7. Planets Form</a:t>
            </a:r>
            <a:endParaRPr lang="en-US" dirty="0"/>
          </a:p>
        </p:txBody>
      </p:sp>
      <p:sp>
        <p:nvSpPr>
          <p:cNvPr id="3" name="Content Placeholder 2"/>
          <p:cNvSpPr>
            <a:spLocks noGrp="1"/>
          </p:cNvSpPr>
          <p:nvPr>
            <p:ph idx="1"/>
          </p:nvPr>
        </p:nvSpPr>
        <p:spPr>
          <a:xfrm>
            <a:off x="0" y="2325110"/>
            <a:ext cx="4302826" cy="4525963"/>
          </a:xfrm>
        </p:spPr>
        <p:txBody>
          <a:bodyPr>
            <a:normAutofit lnSpcReduction="10000"/>
          </a:bodyPr>
          <a:lstStyle/>
          <a:p>
            <a:r>
              <a:rPr lang="en-US" sz="2800" dirty="0">
                <a:solidFill>
                  <a:schemeClr val="tx2"/>
                </a:solidFill>
              </a:rPr>
              <a:t>The remaining clumps of gas and dust became planets. Planets closer to the sun lost its gas and became hunks of rock. They are known as terrestrial planets (inner planets) and the other planets became big hunks of </a:t>
            </a:r>
            <a:r>
              <a:rPr lang="en-US" sz="2800">
                <a:solidFill>
                  <a:schemeClr val="tx2"/>
                </a:solidFill>
              </a:rPr>
              <a:t>gas </a:t>
            </a:r>
            <a:r>
              <a:rPr lang="en-US" sz="2800" smtClean="0">
                <a:solidFill>
                  <a:schemeClr val="tx2"/>
                </a:solidFill>
              </a:rPr>
              <a:t>known </a:t>
            </a:r>
            <a:r>
              <a:rPr lang="en-US" sz="2800" dirty="0">
                <a:solidFill>
                  <a:schemeClr val="tx2"/>
                </a:solidFill>
              </a:rPr>
              <a:t>as gas giants (outer planets). </a:t>
            </a:r>
          </a:p>
        </p:txBody>
      </p:sp>
      <p:pic>
        <p:nvPicPr>
          <p:cNvPr id="5124" name="Picture 4"/>
          <p:cNvPicPr>
            <a:picLocks noChangeAspect="1" noChangeArrowheads="1"/>
          </p:cNvPicPr>
          <p:nvPr/>
        </p:nvPicPr>
        <p:blipFill>
          <a:blip r:embed="rId2">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bwMode="auto">
          <a:xfrm>
            <a:off x="4267199" y="152400"/>
            <a:ext cx="4847539" cy="5410200"/>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607435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en-US"/>
              <a:t>Solar Nebula</a:t>
            </a:r>
          </a:p>
        </p:txBody>
      </p:sp>
      <p:sp>
        <p:nvSpPr>
          <p:cNvPr id="2053" name="Rectangle 5"/>
          <p:cNvSpPr>
            <a:spLocks noGrp="1" noChangeArrowheads="1"/>
          </p:cNvSpPr>
          <p:nvPr>
            <p:ph type="body" sz="half" idx="1"/>
          </p:nvPr>
        </p:nvSpPr>
        <p:spPr/>
        <p:txBody>
          <a:bodyPr/>
          <a:lstStyle/>
          <a:p>
            <a:r>
              <a:rPr lang="en-US" sz="2800" dirty="0"/>
              <a:t>Cloud of dust and particles (solar nebula) created the </a:t>
            </a:r>
            <a:r>
              <a:rPr lang="en-US" sz="2800" b="1" dirty="0"/>
              <a:t>planets in our solar system.</a:t>
            </a:r>
          </a:p>
          <a:p>
            <a:endParaRPr lang="en-US" sz="2800" dirty="0"/>
          </a:p>
        </p:txBody>
      </p:sp>
      <p:pic>
        <p:nvPicPr>
          <p:cNvPr id="2057" name="Picture 9" descr="nebular hypothesis 3"/>
          <p:cNvPicPr>
            <a:picLocks noGrp="1" noChangeAspect="1" noChangeArrowheads="1"/>
          </p:cNvPicPr>
          <p:nvPr>
            <p:ph sz="half" idx="2"/>
          </p:nvPr>
        </p:nvPicPr>
        <p:blipFill>
          <a:blip r:embed="rId2">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a:xfrm>
            <a:off x="2057400" y="2690813"/>
            <a:ext cx="5105400" cy="4014787"/>
          </a:xfrm>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rgbClr val="808080"/>
                  </a:outerShdw>
                </a:effectLst>
              </a14:hiddenEffects>
            </a:ext>
          </a:ex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333379184"/>
      </p:ext>
    </p:extLst>
  </p:cSld>
  <p:clrMapOvr>
    <a:masterClrMapping/>
  </p:clrMapOvr>
  <p:transition>
    <p:checke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 from Explosion</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bwMode="auto">
          <a:xfrm>
            <a:off x="1600200" y="1231015"/>
            <a:ext cx="6400800" cy="5669280"/>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3209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343400" cy="1143000"/>
          </a:xfrm>
        </p:spPr>
        <p:txBody>
          <a:bodyPr>
            <a:normAutofit/>
          </a:bodyPr>
          <a:lstStyle/>
          <a:p>
            <a:r>
              <a:rPr lang="en-US" sz="4800" b="1" dirty="0" smtClean="0"/>
              <a:t>Agenda</a:t>
            </a:r>
            <a:r>
              <a:rPr lang="en-US" b="1" dirty="0" smtClean="0"/>
              <a:t>		</a:t>
            </a:r>
            <a:endParaRPr lang="en-US" b="1" dirty="0"/>
          </a:p>
        </p:txBody>
      </p:sp>
      <p:sp>
        <p:nvSpPr>
          <p:cNvPr id="3" name="Content Placeholder 2"/>
          <p:cNvSpPr>
            <a:spLocks noGrp="1"/>
          </p:cNvSpPr>
          <p:nvPr>
            <p:ph idx="1"/>
          </p:nvPr>
        </p:nvSpPr>
        <p:spPr>
          <a:xfrm>
            <a:off x="0" y="990600"/>
            <a:ext cx="4953000" cy="4525963"/>
          </a:xfrm>
        </p:spPr>
        <p:txBody>
          <a:bodyPr/>
          <a:lstStyle/>
          <a:p>
            <a:pPr marL="514350" indent="-514350">
              <a:buFont typeface="+mj-lt"/>
              <a:buAutoNum type="arabicPeriod"/>
            </a:pPr>
            <a:r>
              <a:rPr lang="en-US" dirty="0" smtClean="0"/>
              <a:t>Do Now</a:t>
            </a:r>
          </a:p>
          <a:p>
            <a:pPr marL="914400" lvl="1" indent="-514350"/>
            <a:r>
              <a:rPr lang="en-US" dirty="0" smtClean="0"/>
              <a:t>Class Work Grade</a:t>
            </a:r>
          </a:p>
          <a:p>
            <a:pPr marL="514350" indent="-514350">
              <a:buFont typeface="+mj-lt"/>
              <a:buAutoNum type="arabicPeriod"/>
            </a:pPr>
            <a:r>
              <a:rPr lang="en-US" dirty="0" smtClean="0"/>
              <a:t>Objective</a:t>
            </a:r>
          </a:p>
          <a:p>
            <a:pPr marL="514350" indent="-514350">
              <a:buFont typeface="+mj-lt"/>
              <a:buAutoNum type="arabicPeriod"/>
            </a:pPr>
            <a:r>
              <a:rPr lang="en-US" dirty="0" smtClean="0"/>
              <a:t>Guided Notes &amp; Videos</a:t>
            </a:r>
          </a:p>
          <a:p>
            <a:pPr marL="514350" indent="-514350">
              <a:buFont typeface="+mj-lt"/>
              <a:buAutoNum type="arabicPeriod"/>
            </a:pPr>
            <a:r>
              <a:rPr lang="en-US" dirty="0" smtClean="0"/>
              <a:t>Big Bang Balloon Lab</a:t>
            </a:r>
          </a:p>
          <a:p>
            <a:pPr marL="914400" lvl="1" indent="-514350"/>
            <a:r>
              <a:rPr lang="en-US" dirty="0" smtClean="0"/>
              <a:t>Lab Report Grade</a:t>
            </a:r>
          </a:p>
          <a:p>
            <a:pPr marL="514350" indent="-514350">
              <a:buFont typeface="+mj-lt"/>
              <a:buAutoNum type="arabicPeriod"/>
            </a:pPr>
            <a:r>
              <a:rPr lang="en-US" dirty="0" smtClean="0"/>
              <a:t>Exit Ticket </a:t>
            </a:r>
            <a:endParaRPr lang="en-US" dirty="0"/>
          </a:p>
        </p:txBody>
      </p:sp>
      <p:sp>
        <p:nvSpPr>
          <p:cNvPr id="4" name="Title 1"/>
          <p:cNvSpPr txBox="1">
            <a:spLocks/>
          </p:cNvSpPr>
          <p:nvPr/>
        </p:nvSpPr>
        <p:spPr>
          <a:xfrm>
            <a:off x="5257800" y="0"/>
            <a:ext cx="3886200" cy="3810000"/>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677" b="1" i="0" strike="noStrike" kern="1200" cap="none" spc="0" normalizeH="0" baseline="0" noProof="0" dirty="0" smtClean="0">
                <a:ln>
                  <a:noFill/>
                </a:ln>
                <a:solidFill>
                  <a:schemeClr val="tx1"/>
                </a:solidFill>
                <a:effectLst/>
                <a:uLnTx/>
                <a:uFillTx/>
                <a:latin typeface="+mj-lt"/>
                <a:ea typeface="+mj-ea"/>
                <a:cs typeface="+mj-cs"/>
              </a:rPr>
              <a:t>Objective</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SWBAT outline Big Bang Theory as it relates to the expanding universe &amp; astronomical hierarchy</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3810000" y="3810000"/>
            <a:ext cx="3124200" cy="30480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286" b="1" i="0" strike="noStrike" kern="1200" cap="none" spc="0" normalizeH="0" baseline="0" noProof="0" dirty="0" smtClean="0">
                <a:ln>
                  <a:noFill/>
                </a:ln>
                <a:solidFill>
                  <a:schemeClr val="tx1"/>
                </a:solidFill>
                <a:effectLst/>
                <a:uLnTx/>
                <a:uFillTx/>
                <a:latin typeface="+mj-lt"/>
                <a:ea typeface="+mj-ea"/>
                <a:cs typeface="+mj-cs"/>
              </a:rPr>
              <a:t>Homework</a:t>
            </a:r>
            <a:endParaRPr kumimoji="0" lang="en-US" sz="6286"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Hubble’s Expanding Universe Reading &amp; response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Due Friday</a:t>
            </a:r>
            <a:r>
              <a:rPr kumimoji="0" lang="en-US" sz="4400" b="0" i="0" u="none" strike="noStrike" kern="1200" cap="none" spc="0" normalizeH="0" noProof="0" dirty="0" smtClean="0">
                <a:ln>
                  <a:noFill/>
                </a:ln>
                <a:solidFill>
                  <a:schemeClr val="tx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smtClean="0">
                <a:latin typeface="+mj-lt"/>
                <a:ea typeface="+mj-ea"/>
                <a:cs typeface="+mj-cs"/>
              </a:rPr>
              <a:t>(Tomorrow)</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Galaxy Formation</a:t>
            </a:r>
            <a:endParaRPr lang="en-US" dirty="0"/>
          </a:p>
        </p:txBody>
      </p:sp>
      <p:sp>
        <p:nvSpPr>
          <p:cNvPr id="3" name="Content Placeholder 2"/>
          <p:cNvSpPr>
            <a:spLocks noGrp="1"/>
          </p:cNvSpPr>
          <p:nvPr>
            <p:ph idx="1"/>
          </p:nvPr>
        </p:nvSpPr>
        <p:spPr/>
        <p:txBody>
          <a:bodyPr/>
          <a:lstStyle/>
          <a:p>
            <a:pPr>
              <a:buNone/>
            </a:pPr>
            <a:r>
              <a:rPr lang="en-US" dirty="0" smtClean="0"/>
              <a:t>Look for which 7 steps are demonstrated in this quick demonstration </a:t>
            </a:r>
          </a:p>
          <a:p>
            <a:r>
              <a:rPr lang="en-US" dirty="0" smtClean="0">
                <a:hlinkClick r:id="rId2"/>
              </a:rPr>
              <a:t>http://www.youtube.com/watch?v=n0jRObc7_xo</a:t>
            </a:r>
            <a:endParaRPr lang="en-US" dirty="0" smtClean="0"/>
          </a:p>
          <a:p>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884052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75000"/>
                  </a:schemeClr>
                </a:solidFill>
              </a:rPr>
              <a:t>But how do we know about the Big Bang?</a:t>
            </a:r>
            <a:endParaRPr lang="en-US" dirty="0">
              <a:solidFill>
                <a:schemeClr val="accent6">
                  <a:lumMod val="75000"/>
                </a:schemeClr>
              </a:solidFill>
            </a:endParaRP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bwMode="auto">
          <a:xfrm>
            <a:off x="2514600" y="1447800"/>
            <a:ext cx="4333875" cy="5415148"/>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489952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0"/>
            <a:ext cx="8229600" cy="1143000"/>
          </a:xfrm>
        </p:spPr>
        <p:txBody>
          <a:bodyPr/>
          <a:lstStyle/>
          <a:p>
            <a:r>
              <a:rPr lang="en-US" dirty="0">
                <a:solidFill>
                  <a:srgbClr val="FFC000"/>
                </a:solidFill>
              </a:rPr>
              <a:t>The </a:t>
            </a:r>
            <a:r>
              <a:rPr lang="en-US" u="sng" dirty="0">
                <a:solidFill>
                  <a:srgbClr val="FFC000"/>
                </a:solidFill>
              </a:rPr>
              <a:t>Expanding</a:t>
            </a:r>
            <a:r>
              <a:rPr lang="en-US" dirty="0">
                <a:solidFill>
                  <a:srgbClr val="FFC000"/>
                </a:solidFill>
              </a:rPr>
              <a:t> Universe</a:t>
            </a:r>
          </a:p>
        </p:txBody>
      </p:sp>
      <p:sp>
        <p:nvSpPr>
          <p:cNvPr id="26627" name="Rectangle 3"/>
          <p:cNvSpPr>
            <a:spLocks noGrp="1" noChangeArrowheads="1"/>
          </p:cNvSpPr>
          <p:nvPr>
            <p:ph type="body" sz="half" idx="1"/>
          </p:nvPr>
        </p:nvSpPr>
        <p:spPr>
          <a:xfrm>
            <a:off x="0" y="990600"/>
            <a:ext cx="6400800" cy="4953000"/>
          </a:xfrm>
        </p:spPr>
        <p:txBody>
          <a:bodyPr>
            <a:normAutofit fontScale="92500" lnSpcReduction="20000"/>
          </a:bodyPr>
          <a:lstStyle/>
          <a:p>
            <a:pPr>
              <a:lnSpc>
                <a:spcPct val="90000"/>
              </a:lnSpc>
            </a:pPr>
            <a:r>
              <a:rPr lang="en-US" sz="4000" dirty="0">
                <a:solidFill>
                  <a:schemeClr val="tx2">
                    <a:lumMod val="60000"/>
                    <a:lumOff val="40000"/>
                  </a:schemeClr>
                </a:solidFill>
              </a:rPr>
              <a:t>1929 – </a:t>
            </a:r>
            <a:r>
              <a:rPr lang="en-US" sz="4000" u="sng" dirty="0">
                <a:solidFill>
                  <a:schemeClr val="tx2">
                    <a:lumMod val="60000"/>
                    <a:lumOff val="40000"/>
                  </a:schemeClr>
                </a:solidFill>
              </a:rPr>
              <a:t>Edwin Hubble </a:t>
            </a:r>
            <a:r>
              <a:rPr lang="en-US" sz="4000" dirty="0">
                <a:solidFill>
                  <a:schemeClr val="tx2">
                    <a:lumMod val="60000"/>
                    <a:lumOff val="40000"/>
                  </a:schemeClr>
                </a:solidFill>
              </a:rPr>
              <a:t>found that the universe is </a:t>
            </a:r>
            <a:r>
              <a:rPr lang="en-US" sz="4000" dirty="0" smtClean="0">
                <a:solidFill>
                  <a:schemeClr val="tx2">
                    <a:lumMod val="60000"/>
                    <a:lumOff val="40000"/>
                  </a:schemeClr>
                </a:solidFill>
              </a:rPr>
              <a:t>expanding</a:t>
            </a:r>
          </a:p>
          <a:p>
            <a:pPr>
              <a:lnSpc>
                <a:spcPct val="90000"/>
              </a:lnSpc>
              <a:buNone/>
            </a:pPr>
            <a:endParaRPr lang="en-US" sz="4000" dirty="0" smtClean="0">
              <a:solidFill>
                <a:schemeClr val="tx2">
                  <a:lumMod val="60000"/>
                  <a:lumOff val="40000"/>
                </a:schemeClr>
              </a:solidFill>
            </a:endParaRPr>
          </a:p>
          <a:p>
            <a:pPr lvl="1"/>
            <a:r>
              <a:rPr lang="en-US" sz="3243" dirty="0" smtClean="0"/>
              <a:t>Proof comes from </a:t>
            </a:r>
            <a:r>
              <a:rPr lang="en-US" sz="3243" u="sng" dirty="0" smtClean="0"/>
              <a:t>Red Shifts</a:t>
            </a:r>
            <a:r>
              <a:rPr lang="en-US" sz="3243" dirty="0" smtClean="0"/>
              <a:t>: meaning wavelengths of light from other </a:t>
            </a:r>
            <a:r>
              <a:rPr lang="en-US" sz="3243" u="sng" dirty="0" smtClean="0"/>
              <a:t>Galaxies</a:t>
            </a:r>
            <a:r>
              <a:rPr lang="en-US" sz="3243" dirty="0" smtClean="0"/>
              <a:t> are becoming longer and redder</a:t>
            </a:r>
          </a:p>
          <a:p>
            <a:pPr lvl="1">
              <a:buNone/>
            </a:pPr>
            <a:endParaRPr lang="en-US" sz="3243" dirty="0" smtClean="0"/>
          </a:p>
          <a:p>
            <a:pPr lvl="1"/>
            <a:r>
              <a:rPr lang="en-US" sz="3243" dirty="0" smtClean="0"/>
              <a:t>This proves these galaxies are moving </a:t>
            </a:r>
            <a:r>
              <a:rPr lang="en-US" sz="3243" u="sng" dirty="0" smtClean="0"/>
              <a:t>Away</a:t>
            </a:r>
            <a:r>
              <a:rPr lang="en-US" sz="3243" dirty="0" smtClean="0"/>
              <a:t> from us</a:t>
            </a:r>
          </a:p>
          <a:p>
            <a:r>
              <a:rPr lang="en-US" sz="3243" dirty="0" smtClean="0"/>
              <a:t> </a:t>
            </a:r>
            <a:endParaRPr lang="en-US" sz="3243" dirty="0"/>
          </a:p>
        </p:txBody>
      </p:sp>
      <p:pic>
        <p:nvPicPr>
          <p:cNvPr id="26628" name="Picture 4" descr="expanding universe"/>
          <p:cNvPicPr>
            <a:picLocks noGrp="1" noChangeAspect="1" noChangeArrowheads="1"/>
          </p:cNvPicPr>
          <p:nvPr>
            <p:ph sz="half" idx="2"/>
          </p:nvPr>
        </p:nvPicPr>
        <p:blipFill>
          <a:blip r:embed="rId2">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a:xfrm>
            <a:off x="5867399" y="3581399"/>
            <a:ext cx="3276601" cy="3276601"/>
          </a:xfrm>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rgbClr val="808080"/>
                  </a:outerShdw>
                </a:effectLst>
              </a14:hiddenEffects>
            </a:ext>
          </a:ex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903341856"/>
      </p:ext>
    </p:extLst>
  </p:cSld>
  <p:clrMapOvr>
    <a:masterClrMapping/>
  </p:clrMapOvr>
  <p:transition>
    <p:checke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Shift Analogy </a:t>
            </a:r>
            <a:endParaRPr lang="en-US" dirty="0"/>
          </a:p>
        </p:txBody>
      </p:sp>
      <p:sp>
        <p:nvSpPr>
          <p:cNvPr id="3" name="Content Placeholder 2"/>
          <p:cNvSpPr>
            <a:spLocks noGrp="1"/>
          </p:cNvSpPr>
          <p:nvPr>
            <p:ph idx="1"/>
          </p:nvPr>
        </p:nvSpPr>
        <p:spPr/>
        <p:txBody>
          <a:bodyPr/>
          <a:lstStyle/>
          <a:p>
            <a:r>
              <a:rPr lang="en-US" dirty="0" smtClean="0"/>
              <a:t>Raisin Bread</a:t>
            </a:r>
          </a:p>
          <a:p>
            <a:pPr lvl="1"/>
            <a:r>
              <a:rPr lang="en-US" dirty="0" smtClean="0"/>
              <a:t>Uncooked raisins are closer together</a:t>
            </a:r>
          </a:p>
          <a:p>
            <a:pPr lvl="1"/>
            <a:r>
              <a:rPr lang="en-US" dirty="0" smtClean="0"/>
              <a:t>When bread is baking the bread rises &amp; raisins become more spread out</a:t>
            </a:r>
          </a:p>
          <a:p>
            <a:r>
              <a:rPr lang="en-US" dirty="0" smtClean="0"/>
              <a:t>This is the same for the expanding universe</a:t>
            </a:r>
          </a:p>
          <a:p>
            <a:pPr lvl="1"/>
            <a:r>
              <a:rPr lang="en-US" dirty="0" smtClean="0"/>
              <a:t>Planets are staying stationary but can tell that things are moving away from them</a:t>
            </a:r>
          </a:p>
          <a:p>
            <a:pPr lvl="1"/>
            <a:r>
              <a:rPr lang="en-US" dirty="0" smtClean="0"/>
              <a:t>This proves the entire universe is expanding</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a:p>
        </p:txBody>
      </p:sp>
      <p:sp>
        <p:nvSpPr>
          <p:cNvPr id="21507" name="Content Placeholder 2"/>
          <p:cNvSpPr>
            <a:spLocks noGrp="1"/>
          </p:cNvSpPr>
          <p:nvPr>
            <p:ph idx="1"/>
          </p:nvPr>
        </p:nvSpPr>
        <p:spPr>
          <a:xfrm>
            <a:off x="457200" y="4572000"/>
            <a:ext cx="8229600" cy="1554163"/>
          </a:xfrm>
        </p:spPr>
        <p:txBody>
          <a:bodyPr/>
          <a:lstStyle/>
          <a:p>
            <a:r>
              <a:rPr lang="en-US"/>
              <a:t>each raisin will see all other raisins moving away from it as the loaf expands</a:t>
            </a:r>
          </a:p>
        </p:txBody>
      </p:sp>
      <p:pic>
        <p:nvPicPr>
          <p:cNvPr id="21508" name="Picture 2" descr="http://hyperphysics.phy-astr.gsu.edu/hbase/astro/imgast/uexp.gif"/>
          <p:cNvPicPr>
            <a:picLocks noChangeAspect="1" noChangeArrowheads="1"/>
          </p:cNvPicPr>
          <p:nvPr/>
        </p:nvPicPr>
        <p:blipFill>
          <a:blip r:embed="rId2"/>
          <a:srcRect/>
          <a:stretch>
            <a:fillRect/>
          </a:stretch>
        </p:blipFill>
        <p:spPr bwMode="auto">
          <a:xfrm>
            <a:off x="457200" y="533400"/>
            <a:ext cx="8001000" cy="3686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Again... Red Shift Analogy </a:t>
            </a:r>
            <a:endParaRPr lang="en-US" dirty="0"/>
          </a:p>
        </p:txBody>
      </p:sp>
      <p:sp>
        <p:nvSpPr>
          <p:cNvPr id="3" name="Content Placeholder 2"/>
          <p:cNvSpPr>
            <a:spLocks noGrp="1"/>
          </p:cNvSpPr>
          <p:nvPr>
            <p:ph idx="1"/>
          </p:nvPr>
        </p:nvSpPr>
        <p:spPr/>
        <p:txBody>
          <a:bodyPr/>
          <a:lstStyle/>
          <a:p>
            <a:r>
              <a:rPr lang="en-US" dirty="0" smtClean="0"/>
              <a:t>Raisin Bread</a:t>
            </a:r>
          </a:p>
          <a:p>
            <a:pPr lvl="1"/>
            <a:r>
              <a:rPr lang="en-US" dirty="0" smtClean="0"/>
              <a:t>Uncooked raisins are closer together</a:t>
            </a:r>
          </a:p>
          <a:p>
            <a:pPr lvl="1"/>
            <a:r>
              <a:rPr lang="en-US" dirty="0" smtClean="0"/>
              <a:t>When bread is baking the bread rises &amp; raisins become more spread out</a:t>
            </a:r>
          </a:p>
          <a:p>
            <a:r>
              <a:rPr lang="en-US" dirty="0" smtClean="0"/>
              <a:t>This is the same for the expanding universe</a:t>
            </a:r>
          </a:p>
          <a:p>
            <a:pPr lvl="1"/>
            <a:r>
              <a:rPr lang="en-US" dirty="0" smtClean="0"/>
              <a:t>Planets are staying stationary but can tell that things are moving away from them</a:t>
            </a:r>
          </a:p>
          <a:p>
            <a:pPr lvl="1"/>
            <a:r>
              <a:rPr lang="en-US" dirty="0" smtClean="0"/>
              <a:t>This proves the entire universe is expanding</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Support for the Big Bang Theory</a:t>
            </a:r>
            <a:endParaRPr lang="en-US" dirty="0">
              <a:solidFill>
                <a:schemeClr val="accent3"/>
              </a:solidFill>
            </a:endParaRPr>
          </a:p>
        </p:txBody>
      </p:sp>
      <p:sp>
        <p:nvSpPr>
          <p:cNvPr id="3" name="Content Placeholder 2"/>
          <p:cNvSpPr>
            <a:spLocks noGrp="1"/>
          </p:cNvSpPr>
          <p:nvPr>
            <p:ph idx="1"/>
          </p:nvPr>
        </p:nvSpPr>
        <p:spPr/>
        <p:txBody>
          <a:bodyPr/>
          <a:lstStyle/>
          <a:p>
            <a:r>
              <a:rPr lang="en-US" sz="4000" dirty="0" smtClean="0">
                <a:solidFill>
                  <a:srgbClr val="7030A0"/>
                </a:solidFill>
                <a:latin typeface="Tahoma" charset="0"/>
              </a:rPr>
              <a:t>Cosmic background radiation</a:t>
            </a:r>
          </a:p>
          <a:p>
            <a:pPr lvl="1"/>
            <a:r>
              <a:rPr lang="en-US" sz="4000" dirty="0" smtClean="0">
                <a:solidFill>
                  <a:srgbClr val="7030A0"/>
                </a:solidFill>
                <a:latin typeface="Tahoma" charset="0"/>
              </a:rPr>
              <a:t>Radio signals coming from </a:t>
            </a:r>
            <a:r>
              <a:rPr lang="en-US" sz="4000" u="sng" dirty="0" smtClean="0">
                <a:solidFill>
                  <a:srgbClr val="7030A0"/>
                </a:solidFill>
                <a:latin typeface="Tahoma" charset="0"/>
              </a:rPr>
              <a:t>every direction</a:t>
            </a:r>
            <a:r>
              <a:rPr lang="en-US" sz="4000" dirty="0" smtClean="0">
                <a:solidFill>
                  <a:srgbClr val="7030A0"/>
                </a:solidFill>
                <a:latin typeface="Tahoma" charset="0"/>
              </a:rPr>
              <a:t> in space.</a:t>
            </a:r>
          </a:p>
          <a:p>
            <a:pPr lvl="1"/>
            <a:r>
              <a:rPr lang="en-US" sz="4000" dirty="0" smtClean="0">
                <a:solidFill>
                  <a:srgbClr val="7030A0"/>
                </a:solidFill>
                <a:latin typeface="Tahoma" charset="0"/>
              </a:rPr>
              <a:t>Believed to be </a:t>
            </a:r>
            <a:r>
              <a:rPr lang="en-US" sz="4000" u="sng" dirty="0" smtClean="0">
                <a:solidFill>
                  <a:srgbClr val="7030A0"/>
                </a:solidFill>
                <a:latin typeface="Tahoma" charset="0"/>
              </a:rPr>
              <a:t>created</a:t>
            </a:r>
            <a:r>
              <a:rPr lang="en-US" sz="4000" dirty="0" smtClean="0">
                <a:solidFill>
                  <a:srgbClr val="7030A0"/>
                </a:solidFill>
                <a:latin typeface="Tahoma" charset="0"/>
              </a:rPr>
              <a:t> by the big bang explosion.</a:t>
            </a:r>
          </a:p>
          <a:p>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228406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dirty="0" smtClean="0"/>
              <a:t>Large bodies in the solar system have </a:t>
            </a:r>
            <a:r>
              <a:rPr lang="en-US" u="sng" dirty="0" smtClean="0"/>
              <a:t>orderly motions</a:t>
            </a:r>
            <a:endParaRPr lang="en-US" sz="3200" u="sng" dirty="0"/>
          </a:p>
        </p:txBody>
      </p:sp>
      <p:sp>
        <p:nvSpPr>
          <p:cNvPr id="3" name="Content Placeholder 2"/>
          <p:cNvSpPr>
            <a:spLocks noGrp="1"/>
          </p:cNvSpPr>
          <p:nvPr>
            <p:ph idx="1"/>
          </p:nvPr>
        </p:nvSpPr>
        <p:spPr>
          <a:xfrm>
            <a:off x="381000" y="1600200"/>
            <a:ext cx="8534400" cy="4800600"/>
          </a:xfrm>
        </p:spPr>
        <p:txBody>
          <a:bodyPr>
            <a:normAutofit fontScale="92500" lnSpcReduction="20000"/>
          </a:bodyPr>
          <a:lstStyle/>
          <a:p>
            <a:pPr marL="0" indent="0">
              <a:buNone/>
            </a:pPr>
            <a:r>
              <a:rPr lang="en-US" dirty="0" smtClean="0"/>
              <a:t>All planets orbit sun in a </a:t>
            </a:r>
            <a:r>
              <a:rPr lang="en-US" u="sng" dirty="0" smtClean="0"/>
              <a:t>Counter</a:t>
            </a:r>
            <a:r>
              <a:rPr lang="en-US" dirty="0" smtClean="0"/>
              <a:t> </a:t>
            </a:r>
            <a:r>
              <a:rPr lang="en-US" u="sng" dirty="0" smtClean="0"/>
              <a:t>Clockwise </a:t>
            </a:r>
            <a:r>
              <a:rPr lang="en-US" dirty="0" smtClean="0"/>
              <a:t>motion</a:t>
            </a:r>
          </a:p>
          <a:p>
            <a:pPr marL="0" indent="0">
              <a:buNone/>
            </a:pPr>
            <a:endParaRPr lang="en-US" dirty="0" smtClean="0"/>
          </a:p>
          <a:p>
            <a:pPr marL="0" lvl="0" indent="0">
              <a:buNone/>
            </a:pPr>
            <a:r>
              <a:rPr lang="en-US" dirty="0" smtClean="0"/>
              <a:t>All planets rotate in a </a:t>
            </a:r>
            <a:r>
              <a:rPr lang="en-US" u="sng" dirty="0" smtClean="0"/>
              <a:t>Counter</a:t>
            </a:r>
            <a:r>
              <a:rPr lang="en-US" dirty="0" smtClean="0"/>
              <a:t> </a:t>
            </a:r>
            <a:r>
              <a:rPr lang="en-US" u="sng" dirty="0" smtClean="0"/>
              <a:t>Clockwise </a:t>
            </a:r>
            <a:r>
              <a:rPr lang="en-US" dirty="0" smtClean="0"/>
              <a:t>motion (except Venus)</a:t>
            </a:r>
          </a:p>
          <a:p>
            <a:pPr marL="0" lvl="0" indent="0">
              <a:buNone/>
            </a:pPr>
            <a:endParaRPr lang="en-US" dirty="0" smtClean="0"/>
          </a:p>
          <a:p>
            <a:pPr marL="0" lvl="0" indent="0">
              <a:buNone/>
            </a:pPr>
            <a:r>
              <a:rPr lang="en-US" sz="3243" dirty="0" smtClean="0"/>
              <a:t>The Sun rotates in the </a:t>
            </a:r>
            <a:r>
              <a:rPr lang="en-US" sz="3243" u="sng" dirty="0" smtClean="0"/>
              <a:t>same</a:t>
            </a:r>
            <a:r>
              <a:rPr lang="en-US" sz="3243" dirty="0" smtClean="0"/>
              <a:t> </a:t>
            </a:r>
            <a:r>
              <a:rPr lang="en-US" u="sng" dirty="0" smtClean="0"/>
              <a:t>Counter</a:t>
            </a:r>
            <a:r>
              <a:rPr lang="en-US" dirty="0" smtClean="0"/>
              <a:t> </a:t>
            </a:r>
            <a:r>
              <a:rPr lang="en-US" u="sng" dirty="0" smtClean="0"/>
              <a:t>Clockwise </a:t>
            </a:r>
            <a:r>
              <a:rPr lang="en-US" sz="3243" dirty="0" smtClean="0"/>
              <a:t> motions as the planets</a:t>
            </a:r>
          </a:p>
          <a:p>
            <a:pPr marL="0" lvl="0" indent="0">
              <a:buNone/>
            </a:pPr>
            <a:endParaRPr lang="en-US" sz="1800" dirty="0" smtClean="0"/>
          </a:p>
          <a:p>
            <a:pPr marL="0" indent="0">
              <a:buNone/>
            </a:pPr>
            <a:r>
              <a:rPr lang="en-US" dirty="0" smtClean="0"/>
              <a:t> </a:t>
            </a:r>
            <a:endParaRPr lang="en-US" sz="2000" dirty="0" smtClean="0"/>
          </a:p>
          <a:p>
            <a:pPr marL="0" lvl="0" indent="0">
              <a:buNone/>
            </a:pPr>
            <a:r>
              <a:rPr lang="en-US" dirty="0" smtClean="0"/>
              <a:t>Almost </a:t>
            </a:r>
            <a:r>
              <a:rPr lang="en-US" dirty="0"/>
              <a:t>all moons orbit</a:t>
            </a:r>
            <a:r>
              <a:rPr lang="en-US" dirty="0" smtClean="0"/>
              <a:t> their </a:t>
            </a:r>
            <a:r>
              <a:rPr lang="en-US" dirty="0"/>
              <a:t>planet in the same </a:t>
            </a:r>
            <a:r>
              <a:rPr lang="en-US" u="sng" dirty="0"/>
              <a:t>direction</a:t>
            </a:r>
            <a:r>
              <a:rPr lang="en-US" dirty="0" smtClean="0"/>
              <a:t> as the planet’s </a:t>
            </a:r>
            <a:r>
              <a:rPr lang="en-US" u="sng" dirty="0" smtClean="0"/>
              <a:t>rotation</a:t>
            </a:r>
            <a:endParaRPr lang="en-US" sz="2000" u="sng" dirty="0" smtClean="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8184144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bwMode="auto">
          <a:xfrm>
            <a:off x="636318" y="20782"/>
            <a:ext cx="8062591" cy="2667000"/>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bwMode="auto">
          <a:xfrm>
            <a:off x="276877" y="4505325"/>
            <a:ext cx="8712200" cy="2352675"/>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3" name="TextBox 2"/>
          <p:cNvSpPr txBox="1"/>
          <p:nvPr/>
        </p:nvSpPr>
        <p:spPr>
          <a:xfrm>
            <a:off x="1066800" y="3048000"/>
            <a:ext cx="7391400" cy="646331"/>
          </a:xfrm>
          <a:prstGeom prst="rect">
            <a:avLst/>
          </a:prstGeom>
          <a:noFill/>
        </p:spPr>
        <p:txBody>
          <a:bodyPr wrap="square" rtlCol="0">
            <a:spAutoFit/>
          </a:bodyPr>
          <a:lstStyle/>
          <a:p>
            <a:r>
              <a:rPr lang="en-US" sz="3600" dirty="0" smtClean="0">
                <a:solidFill>
                  <a:srgbClr val="FF0000"/>
                </a:solidFill>
              </a:rPr>
              <a:t>See how they spin. . .</a:t>
            </a:r>
            <a:endParaRPr lang="en-US" sz="3600" dirty="0">
              <a:solidFill>
                <a:srgbClr val="FF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714043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5200"/>
            <a:ext cx="8229600" cy="1143000"/>
          </a:xfrm>
        </p:spPr>
        <p:txBody>
          <a:bodyPr>
            <a:normAutofit fontScale="90000"/>
          </a:bodyPr>
          <a:lstStyle/>
          <a:p>
            <a:pPr lvl="0"/>
            <a:r>
              <a:rPr lang="en-US" dirty="0" smtClean="0"/>
              <a:t/>
            </a:r>
            <a:br>
              <a:rPr lang="en-US" dirty="0" smtClean="0"/>
            </a:br>
            <a:r>
              <a:rPr lang="en-US" dirty="0" smtClean="0"/>
              <a:t/>
            </a:r>
            <a:br>
              <a:rPr lang="en-US" dirty="0" smtClean="0"/>
            </a:br>
            <a:r>
              <a:rPr lang="en-US" b="1" dirty="0" smtClean="0"/>
              <a:t>Astronomical Hierarchy</a:t>
            </a:r>
            <a:r>
              <a:rPr lang="en-US" dirty="0" smtClean="0"/>
              <a:t/>
            </a:r>
            <a:br>
              <a:rPr lang="en-US" dirty="0" smtClean="0"/>
            </a:br>
            <a:r>
              <a:rPr lang="en-US" dirty="0" smtClean="0"/>
              <a:t>The universe is made up of many different structures arranged in a fairly well-defined hierarchy.</a:t>
            </a:r>
            <a:endParaRPr lang="en-US" dirty="0"/>
          </a:p>
        </p:txBody>
      </p:sp>
      <p:sp>
        <p:nvSpPr>
          <p:cNvPr id="4" name="Title 1"/>
          <p:cNvSpPr txBox="1">
            <a:spLocks/>
          </p:cNvSpPr>
          <p:nvPr/>
        </p:nvSpPr>
        <p:spPr>
          <a:xfrm>
            <a:off x="609600" y="457200"/>
            <a:ext cx="8153400" cy="2514600"/>
          </a:xfrm>
          <a:prstGeom prst="rect">
            <a:avLst/>
          </a:prstGeom>
        </p:spPr>
        <p:txBody>
          <a:bodyPr vert="horz" lIns="91440" tIns="45720" rIns="91440" bIns="45720" rtlCol="0" anchor="ctr">
            <a:normAutofit fontScale="4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7778" b="0" i="0" u="none" strike="noStrike" kern="1200" cap="none" spc="0" normalizeH="0" baseline="0" noProof="0" dirty="0" smtClean="0">
                <a:ln>
                  <a:noFill/>
                </a:ln>
                <a:solidFill>
                  <a:schemeClr val="tx1"/>
                </a:solidFill>
                <a:effectLst/>
                <a:uLnTx/>
                <a:uFillTx/>
                <a:latin typeface="+mj-lt"/>
                <a:ea typeface="+mj-ea"/>
                <a:cs typeface="+mj-cs"/>
              </a:rPr>
              <a:t>Definition of </a:t>
            </a:r>
            <a:r>
              <a:rPr kumimoji="0" lang="en-US" sz="7778" b="1" i="0" u="none" strike="noStrike" kern="1200" cap="none" spc="0" normalizeH="0" baseline="0" noProof="0" dirty="0" smtClean="0">
                <a:ln>
                  <a:noFill/>
                </a:ln>
                <a:solidFill>
                  <a:schemeClr val="tx1"/>
                </a:solidFill>
                <a:effectLst/>
                <a:uLnTx/>
                <a:uFillTx/>
                <a:latin typeface="+mj-lt"/>
                <a:ea typeface="+mj-ea"/>
                <a:cs typeface="+mj-cs"/>
              </a:rPr>
              <a:t>Hierarchy:</a:t>
            </a:r>
          </a:p>
          <a:p>
            <a:pPr algn="ctr">
              <a:spcBef>
                <a:spcPct val="0"/>
              </a:spcBef>
            </a:pPr>
            <a:r>
              <a:rPr lang="en-US" sz="7778" dirty="0" smtClean="0">
                <a:latin typeface="+mj-lt"/>
                <a:ea typeface="+mj-ea"/>
                <a:cs typeface="+mj-cs"/>
              </a:rPr>
              <a:t>an arrangement or classification of things according to relative importance </a:t>
            </a:r>
            <a:endParaRPr kumimoji="0" lang="en-US" sz="7778"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844465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Student Faculty Basketball Game</a:t>
            </a:r>
            <a:endParaRPr lang="en-US" dirty="0"/>
          </a:p>
        </p:txBody>
      </p:sp>
      <p:sp>
        <p:nvSpPr>
          <p:cNvPr id="3" name="Content Placeholder 2"/>
          <p:cNvSpPr>
            <a:spLocks noGrp="1"/>
          </p:cNvSpPr>
          <p:nvPr>
            <p:ph idx="1"/>
          </p:nvPr>
        </p:nvSpPr>
        <p:spPr>
          <a:xfrm>
            <a:off x="914400" y="914400"/>
            <a:ext cx="8229600" cy="4525963"/>
          </a:xfrm>
        </p:spPr>
        <p:txBody>
          <a:bodyPr/>
          <a:lstStyle/>
          <a:p>
            <a:pPr algn="ctr">
              <a:buNone/>
            </a:pPr>
            <a:r>
              <a:rPr lang="en-US" dirty="0" smtClean="0"/>
              <a:t>Are you going?? </a:t>
            </a:r>
          </a:p>
          <a:p>
            <a:pPr algn="ctr">
              <a:buNone/>
            </a:pPr>
            <a:r>
              <a:rPr lang="en-US" dirty="0" smtClean="0"/>
              <a:t>Come support Habitat for Humanity &amp; ME</a:t>
            </a:r>
          </a:p>
          <a:p>
            <a:pPr algn="ctr">
              <a:buNone/>
            </a:pPr>
            <a:r>
              <a:rPr lang="en-US" dirty="0" smtClean="0"/>
              <a:t>I will be playing in the game tomorrow</a:t>
            </a:r>
          </a:p>
          <a:p>
            <a:pPr algn="ctr">
              <a:buNone/>
            </a:pPr>
            <a:r>
              <a:rPr lang="en-US" dirty="0" smtClean="0"/>
              <a:t>I played soccer &amp; basketball in high school</a:t>
            </a:r>
          </a:p>
          <a:p>
            <a:pPr algn="ctr">
              <a:buNone/>
            </a:pPr>
            <a:r>
              <a:rPr lang="en-US" dirty="0" smtClean="0"/>
              <a:t>I won 3 basketball champion ships &amp; 2 in soccer</a:t>
            </a:r>
          </a:p>
          <a:p>
            <a:pPr algn="ctr">
              <a:buNone/>
            </a:pPr>
            <a:r>
              <a:rPr lang="en-US" dirty="0" smtClean="0"/>
              <a:t>I played soccer in college my freshman year before tearing my ACL</a:t>
            </a:r>
          </a:p>
          <a:p>
            <a:pPr>
              <a:buNone/>
            </a:pPr>
            <a:endParaRPr lang="en-US" dirty="0"/>
          </a:p>
        </p:txBody>
      </p:sp>
      <p:pic>
        <p:nvPicPr>
          <p:cNvPr id="4" name="Picture 3" descr="section V nys.jpg"/>
          <p:cNvPicPr>
            <a:picLocks noChangeAspect="1"/>
          </p:cNvPicPr>
          <p:nvPr/>
        </p:nvPicPr>
        <p:blipFill>
          <a:blip r:embed="rId2"/>
          <a:stretch>
            <a:fillRect/>
          </a:stretch>
        </p:blipFill>
        <p:spPr>
          <a:xfrm>
            <a:off x="0" y="4572000"/>
            <a:ext cx="2959036" cy="2286000"/>
          </a:xfrm>
          <a:prstGeom prst="rect">
            <a:avLst/>
          </a:prstGeom>
        </p:spPr>
      </p:pic>
      <p:pic>
        <p:nvPicPr>
          <p:cNvPr id="5" name="Picture 4" descr="soccer patch.gif"/>
          <p:cNvPicPr>
            <a:picLocks noChangeAspect="1"/>
          </p:cNvPicPr>
          <p:nvPr/>
        </p:nvPicPr>
        <p:blipFill>
          <a:blip r:embed="rId3"/>
          <a:stretch>
            <a:fillRect/>
          </a:stretch>
        </p:blipFill>
        <p:spPr>
          <a:xfrm>
            <a:off x="7196380" y="4572000"/>
            <a:ext cx="1947620" cy="19812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Astronomical Hierarchy</a:t>
            </a:r>
            <a:endParaRPr lang="en-US" dirty="0"/>
          </a:p>
        </p:txBody>
      </p:sp>
      <p:graphicFrame>
        <p:nvGraphicFramePr>
          <p:cNvPr id="3" name="D 5"/>
          <p:cNvGraphicFramePr/>
          <p:nvPr/>
        </p:nvGraphicFramePr>
        <p:xfrm>
          <a:off x="1143000" y="1676400"/>
          <a:ext cx="6629400" cy="4648201"/>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Big Bang Balloon Lab</a:t>
            </a:r>
            <a:endParaRPr lang="en-US" dirty="0"/>
          </a:p>
        </p:txBody>
      </p:sp>
      <p:sp>
        <p:nvSpPr>
          <p:cNvPr id="4" name="Content Placeholder 3"/>
          <p:cNvSpPr>
            <a:spLocks noGrp="1"/>
          </p:cNvSpPr>
          <p:nvPr>
            <p:ph idx="1"/>
          </p:nvPr>
        </p:nvSpPr>
        <p:spPr>
          <a:xfrm>
            <a:off x="457200" y="1371600"/>
            <a:ext cx="8686800" cy="4525963"/>
          </a:xfrm>
        </p:spPr>
        <p:txBody>
          <a:bodyPr/>
          <a:lstStyle/>
          <a:p>
            <a:r>
              <a:rPr lang="en-US" dirty="0" smtClean="0"/>
              <a:t>You are working in pairs (2)</a:t>
            </a:r>
          </a:p>
          <a:p>
            <a:pPr lvl="1"/>
            <a:r>
              <a:rPr lang="en-US" dirty="0" smtClean="0"/>
              <a:t>The partner next to you or I will assign you a partner</a:t>
            </a:r>
          </a:p>
          <a:p>
            <a:r>
              <a:rPr lang="en-US" dirty="0" smtClean="0"/>
              <a:t>You need:</a:t>
            </a:r>
          </a:p>
          <a:p>
            <a:pPr lvl="1"/>
            <a:r>
              <a:rPr lang="en-US" dirty="0" smtClean="0"/>
              <a:t>1 balloon</a:t>
            </a:r>
          </a:p>
          <a:p>
            <a:pPr lvl="1"/>
            <a:r>
              <a:rPr lang="en-US" dirty="0" smtClean="0"/>
              <a:t>1 permanent marker</a:t>
            </a:r>
          </a:p>
          <a:p>
            <a:pPr lvl="1"/>
            <a:r>
              <a:rPr lang="en-US" dirty="0" smtClean="0"/>
              <a:t>1 piece of string</a:t>
            </a:r>
          </a:p>
          <a:p>
            <a:pPr lvl="1"/>
            <a:r>
              <a:rPr lang="en-US" dirty="0" smtClean="0"/>
              <a:t>No ruler necessary: </a:t>
            </a:r>
          </a:p>
          <a:p>
            <a:pPr lvl="2"/>
            <a:r>
              <a:rPr lang="en-US" dirty="0" smtClean="0"/>
              <a:t>using the written ruler on your paper instead</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Big Bang Balloon Lab</a:t>
            </a:r>
            <a:endParaRPr lang="en-US" dirty="0"/>
          </a:p>
        </p:txBody>
      </p:sp>
      <p:sp>
        <p:nvSpPr>
          <p:cNvPr id="4" name="Content Placeholder 3"/>
          <p:cNvSpPr>
            <a:spLocks noGrp="1"/>
          </p:cNvSpPr>
          <p:nvPr>
            <p:ph idx="1"/>
          </p:nvPr>
        </p:nvSpPr>
        <p:spPr>
          <a:xfrm>
            <a:off x="457200" y="838200"/>
            <a:ext cx="8686800" cy="6019800"/>
          </a:xfrm>
        </p:spPr>
        <p:txBody>
          <a:bodyPr>
            <a:normAutofit/>
          </a:bodyPr>
          <a:lstStyle/>
          <a:p>
            <a:r>
              <a:rPr lang="en-US" dirty="0" smtClean="0"/>
              <a:t>Expectations:</a:t>
            </a:r>
          </a:p>
          <a:p>
            <a:pPr lvl="1"/>
            <a:r>
              <a:rPr lang="en-US" dirty="0" smtClean="0"/>
              <a:t>You are following the procedure exactly as it says</a:t>
            </a:r>
          </a:p>
          <a:p>
            <a:pPr lvl="2"/>
            <a:r>
              <a:rPr lang="en-US" dirty="0" smtClean="0"/>
              <a:t>This is why we studied the importance of procedures*</a:t>
            </a:r>
          </a:p>
          <a:p>
            <a:pPr lvl="1"/>
            <a:r>
              <a:rPr lang="en-US" dirty="0" smtClean="0"/>
              <a:t>Do not get up out of your seat unless authorized</a:t>
            </a:r>
          </a:p>
          <a:p>
            <a:pPr lvl="1"/>
            <a:r>
              <a:rPr lang="en-US" dirty="0" smtClean="0"/>
              <a:t>Talk quietly with </a:t>
            </a:r>
            <a:r>
              <a:rPr lang="en-US" i="1" u="sng" dirty="0" smtClean="0"/>
              <a:t>only</a:t>
            </a:r>
            <a:r>
              <a:rPr lang="en-US" dirty="0" smtClean="0"/>
              <a:t> your partner</a:t>
            </a:r>
          </a:p>
          <a:p>
            <a:pPr lvl="1"/>
            <a:r>
              <a:rPr lang="en-US" dirty="0" smtClean="0"/>
              <a:t>You have the rest of class to finish the lab </a:t>
            </a:r>
          </a:p>
          <a:p>
            <a:pPr lvl="2"/>
            <a:r>
              <a:rPr lang="en-US" dirty="0" smtClean="0"/>
              <a:t>Including data collection &amp; comprehension questions</a:t>
            </a:r>
          </a:p>
          <a:p>
            <a:pPr lvl="1"/>
            <a:r>
              <a:rPr lang="en-US" dirty="0" smtClean="0"/>
              <a:t>If you finish early, clean up &amp; work on HW</a:t>
            </a:r>
          </a:p>
          <a:p>
            <a:r>
              <a:rPr lang="en-US" dirty="0" smtClean="0"/>
              <a:t>Reminder: we have an exit ticket so must end 5 minutes before bell</a:t>
            </a:r>
          </a:p>
          <a:p>
            <a:pPr lvl="1"/>
            <a:r>
              <a:rPr lang="en-US" dirty="0" smtClean="0"/>
              <a:t>I will give you this warning signal</a:t>
            </a:r>
          </a:p>
          <a:p>
            <a:pPr lvl="2"/>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idx="1"/>
          </p:nvPr>
        </p:nvSpPr>
        <p:spPr>
          <a:xfrm>
            <a:off x="228600" y="1447800"/>
            <a:ext cx="2819400" cy="3048000"/>
          </a:xfrm>
        </p:spPr>
        <p:txBody>
          <a:bodyPr/>
          <a:lstStyle/>
          <a:p>
            <a:pPr marL="514350" indent="-514350">
              <a:buNone/>
            </a:pPr>
            <a:r>
              <a:rPr lang="en-US" u="sng" dirty="0" smtClean="0"/>
              <a:t>Word Bank: </a:t>
            </a:r>
          </a:p>
          <a:p>
            <a:pPr marL="514350" indent="-514350">
              <a:buNone/>
            </a:pPr>
            <a:r>
              <a:rPr lang="en-US" dirty="0" smtClean="0"/>
              <a:t>Planets</a:t>
            </a:r>
          </a:p>
          <a:p>
            <a:pPr marL="514350" indent="-514350">
              <a:buNone/>
            </a:pPr>
            <a:r>
              <a:rPr lang="en-US" dirty="0" smtClean="0"/>
              <a:t>Universe</a:t>
            </a:r>
          </a:p>
          <a:p>
            <a:pPr marL="514350" indent="-514350">
              <a:buNone/>
            </a:pPr>
            <a:r>
              <a:rPr lang="en-US" dirty="0" smtClean="0"/>
              <a:t>Galaxies </a:t>
            </a:r>
          </a:p>
          <a:p>
            <a:pPr marL="514350" indent="-514350">
              <a:buNone/>
            </a:pPr>
            <a:r>
              <a:rPr lang="en-US" dirty="0" smtClean="0"/>
              <a:t>Solar Systems</a:t>
            </a:r>
          </a:p>
          <a:p>
            <a:pPr marL="514350" indent="-514350">
              <a:buNone/>
            </a:pPr>
            <a:endParaRPr lang="en-US" dirty="0"/>
          </a:p>
        </p:txBody>
      </p:sp>
      <p:sp>
        <p:nvSpPr>
          <p:cNvPr id="4" name="Content Placeholder 2"/>
          <p:cNvSpPr txBox="1">
            <a:spLocks/>
          </p:cNvSpPr>
          <p:nvPr/>
        </p:nvSpPr>
        <p:spPr>
          <a:xfrm>
            <a:off x="2895600" y="1524000"/>
            <a:ext cx="6248400" cy="4267200"/>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t>Using the word bank, answer:</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US" sz="3200" b="0" i="0" strike="noStrike" kern="1200" cap="none" spc="0" normalizeH="0" noProof="0" dirty="0" smtClean="0">
                <a:ln>
                  <a:noFill/>
                </a:ln>
                <a:solidFill>
                  <a:schemeClr val="tx1"/>
                </a:solidFill>
                <a:effectLst/>
                <a:uLnTx/>
                <a:uFillTx/>
                <a:latin typeface="+mn-lt"/>
                <a:ea typeface="+mn-ea"/>
                <a:cs typeface="+mn-cs"/>
              </a:rPr>
              <a:t>Which was created </a:t>
            </a:r>
            <a:r>
              <a:rPr lang="en-US" sz="3200" dirty="0" smtClean="0"/>
              <a:t>first?</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lang="en-US" sz="3200" dirty="0" smtClean="0"/>
              <a:t>Which was created last?</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lang="en-US" sz="3200" dirty="0" smtClean="0"/>
              <a:t>Which was formed from colliding asteroids?</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lang="en-US" sz="3200" dirty="0" smtClean="0"/>
              <a:t>The milky way is one of these.</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lang="en-US" sz="3200" dirty="0" smtClean="0"/>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n-US" sz="3200" b="0" i="0"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Basketball Practice</a:t>
            </a:r>
            <a:endParaRPr lang="en-US" dirty="0"/>
          </a:p>
        </p:txBody>
      </p:sp>
      <p:sp>
        <p:nvSpPr>
          <p:cNvPr id="3" name="Content Placeholder 2"/>
          <p:cNvSpPr>
            <a:spLocks noGrp="1"/>
          </p:cNvSpPr>
          <p:nvPr>
            <p:ph idx="1"/>
          </p:nvPr>
        </p:nvSpPr>
        <p:spPr/>
        <p:txBody>
          <a:bodyPr/>
          <a:lstStyle/>
          <a:p>
            <a:pPr>
              <a:buNone/>
            </a:pPr>
            <a:r>
              <a:rPr lang="en-US" dirty="0" smtClean="0"/>
              <a:t>I have basketball practice this afternoon @ 230</a:t>
            </a:r>
          </a:p>
          <a:p>
            <a:pPr>
              <a:buNone/>
            </a:pPr>
            <a:endParaRPr lang="en-US" dirty="0" smtClean="0"/>
          </a:p>
          <a:p>
            <a:pPr>
              <a:buNone/>
            </a:pPr>
            <a:r>
              <a:rPr lang="en-US" dirty="0" smtClean="0"/>
              <a:t>	Unfortunately I need to cancel tutoring until next week. I will be available for extra tutoring hours next week: </a:t>
            </a:r>
          </a:p>
          <a:p>
            <a:pPr>
              <a:buNone/>
            </a:pPr>
            <a:r>
              <a:rPr lang="en-US" dirty="0" smtClean="0"/>
              <a:t>			Tuesday, Wednesday, Thursday</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2 Astronomy Disclaimer</a:t>
            </a:r>
            <a:endParaRPr lang="en-US" dirty="0"/>
          </a:p>
        </p:txBody>
      </p:sp>
      <p:sp>
        <p:nvSpPr>
          <p:cNvPr id="3" name="Content Placeholder 2"/>
          <p:cNvSpPr>
            <a:spLocks noGrp="1"/>
          </p:cNvSpPr>
          <p:nvPr>
            <p:ph idx="1"/>
          </p:nvPr>
        </p:nvSpPr>
        <p:spPr>
          <a:xfrm>
            <a:off x="0" y="1219200"/>
            <a:ext cx="9144000" cy="5638800"/>
          </a:xfrm>
        </p:spPr>
        <p:txBody>
          <a:bodyPr>
            <a:normAutofit fontScale="85000" lnSpcReduction="10000"/>
          </a:bodyPr>
          <a:lstStyle/>
          <a:p>
            <a:r>
              <a:rPr lang="en-US" dirty="0" smtClean="0"/>
              <a:t>You may not agree with theories </a:t>
            </a:r>
          </a:p>
          <a:p>
            <a:pPr lvl="1"/>
            <a:r>
              <a:rPr lang="en-US" dirty="0" smtClean="0"/>
              <a:t>a supposition or a system of ideas intended to explain something, esp. one based on general principles independent of the thing to be </a:t>
            </a:r>
            <a:r>
              <a:rPr lang="en-US" dirty="0" smtClean="0"/>
              <a:t>explained.</a:t>
            </a:r>
          </a:p>
          <a:p>
            <a:r>
              <a:rPr lang="en-US" dirty="0" smtClean="0"/>
              <a:t>Religion may disagree but science &amp; religion are two very different realms of thought</a:t>
            </a:r>
          </a:p>
          <a:p>
            <a:r>
              <a:rPr lang="en-US" dirty="0" smtClean="0"/>
              <a:t>Unfortunately- I am not an astronomer</a:t>
            </a:r>
          </a:p>
          <a:p>
            <a:pPr lvl="1"/>
            <a:r>
              <a:rPr lang="en-US" dirty="0" smtClean="0"/>
              <a:t>I may not be able to answer all questions</a:t>
            </a:r>
          </a:p>
          <a:p>
            <a:pPr lvl="2"/>
            <a:r>
              <a:rPr lang="en-US" dirty="0" smtClean="0"/>
              <a:t>Especially the whys? And </a:t>
            </a:r>
            <a:r>
              <a:rPr lang="en-US" dirty="0" err="1" smtClean="0"/>
              <a:t>hows</a:t>
            </a:r>
            <a:r>
              <a:rPr lang="en-US" dirty="0" smtClean="0"/>
              <a:t>?</a:t>
            </a:r>
          </a:p>
          <a:p>
            <a:pPr lvl="1"/>
            <a:r>
              <a:rPr lang="en-US" dirty="0" smtClean="0"/>
              <a:t>As we saw in the video yesterday- it took lots of time, observations &amp; theory adaptations to find some truth about the beginning of time &amp; space</a:t>
            </a:r>
          </a:p>
          <a:p>
            <a:r>
              <a:rPr lang="en-US" dirty="0" smtClean="0"/>
              <a:t>I want to help you find answers to your questions but we have an objective for our lesson that we cannot lose sight of</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dirty="0" smtClean="0">
                <a:solidFill>
                  <a:srgbClr val="FF0000"/>
                </a:solidFill>
              </a:rPr>
              <a:t>The Formation of the Universe</a:t>
            </a:r>
            <a:endParaRPr lang="en-US" dirty="0">
              <a:solidFill>
                <a:srgbClr val="FF0000"/>
              </a:solidFill>
            </a:endParaRPr>
          </a:p>
        </p:txBody>
      </p:sp>
      <p:sp>
        <p:nvSpPr>
          <p:cNvPr id="3" name="Subtitle 2"/>
          <p:cNvSpPr>
            <a:spLocks noGrp="1"/>
          </p:cNvSpPr>
          <p:nvPr>
            <p:ph type="subTitle"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bwMode="auto">
          <a:xfrm>
            <a:off x="533400" y="1219199"/>
            <a:ext cx="7924800" cy="5328163"/>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519484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Bang Theory... The show?</a:t>
            </a:r>
            <a:endParaRPr lang="en-US" dirty="0"/>
          </a:p>
        </p:txBody>
      </p:sp>
      <p:sp>
        <p:nvSpPr>
          <p:cNvPr id="3" name="Content Placeholder 2"/>
          <p:cNvSpPr>
            <a:spLocks noGrp="1"/>
          </p:cNvSpPr>
          <p:nvPr>
            <p:ph idx="1"/>
          </p:nvPr>
        </p:nvSpPr>
        <p:spPr/>
        <p:txBody>
          <a:bodyPr/>
          <a:lstStyle/>
          <a:p>
            <a:pPr>
              <a:buNone/>
            </a:pPr>
            <a:r>
              <a:rPr lang="en-US" dirty="0" smtClean="0">
                <a:hlinkClick r:id="rId2"/>
              </a:rPr>
              <a:t>http://www.youtube.com/watch?v=e0p04CLd0gk</a:t>
            </a:r>
            <a:r>
              <a:rPr lang="en-US" dirty="0" smtClean="0"/>
              <a:t> </a:t>
            </a:r>
          </a:p>
          <a:p>
            <a:pPr>
              <a:buNone/>
            </a:pPr>
            <a:endParaRPr lang="en-US" dirty="0" smtClean="0"/>
          </a:p>
          <a:p>
            <a:pPr>
              <a:buNone/>
            </a:pPr>
            <a:r>
              <a:rPr lang="en-US" dirty="0" smtClean="0"/>
              <a:t>Shout Out to </a:t>
            </a:r>
            <a:r>
              <a:rPr lang="en-US" dirty="0" err="1" smtClean="0"/>
              <a:t>Issac</a:t>
            </a:r>
            <a:r>
              <a:rPr lang="en-US" dirty="0" smtClean="0"/>
              <a:t> Cook for recommending this!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1143000"/>
          </a:xfrm>
        </p:spPr>
        <p:txBody>
          <a:bodyPr/>
          <a:lstStyle/>
          <a:p>
            <a:r>
              <a:rPr lang="en-US" dirty="0">
                <a:solidFill>
                  <a:schemeClr val="accent6">
                    <a:lumMod val="75000"/>
                  </a:schemeClr>
                </a:solidFill>
                <a:latin typeface="Subway" pitchFamily="2" charset="0"/>
              </a:rPr>
              <a:t>Big </a:t>
            </a:r>
            <a:r>
              <a:rPr lang="en-US" dirty="0" smtClean="0">
                <a:solidFill>
                  <a:schemeClr val="accent6">
                    <a:lumMod val="75000"/>
                  </a:schemeClr>
                </a:solidFill>
                <a:latin typeface="Subway" pitchFamily="2" charset="0"/>
              </a:rPr>
              <a:t>Bang </a:t>
            </a:r>
            <a:r>
              <a:rPr lang="en-US" dirty="0">
                <a:solidFill>
                  <a:schemeClr val="accent6">
                    <a:lumMod val="75000"/>
                  </a:schemeClr>
                </a:solidFill>
                <a:latin typeface="Subway" pitchFamily="2" charset="0"/>
              </a:rPr>
              <a:t>Theory</a:t>
            </a:r>
          </a:p>
        </p:txBody>
      </p:sp>
      <p:sp>
        <p:nvSpPr>
          <p:cNvPr id="27651" name="Rectangle 3"/>
          <p:cNvSpPr>
            <a:spLocks noGrp="1" noChangeArrowheads="1"/>
          </p:cNvSpPr>
          <p:nvPr>
            <p:ph type="body" sz="half" idx="1"/>
          </p:nvPr>
        </p:nvSpPr>
        <p:spPr>
          <a:xfrm>
            <a:off x="304800" y="1219200"/>
            <a:ext cx="8382000" cy="2563813"/>
          </a:xfrm>
        </p:spPr>
        <p:txBody>
          <a:bodyPr/>
          <a:lstStyle/>
          <a:p>
            <a:pPr>
              <a:lnSpc>
                <a:spcPct val="90000"/>
              </a:lnSpc>
            </a:pPr>
            <a:r>
              <a:rPr lang="en-US" sz="2900" dirty="0">
                <a:solidFill>
                  <a:schemeClr val="accent3">
                    <a:lumMod val="50000"/>
                  </a:schemeClr>
                </a:solidFill>
                <a:latin typeface="Tahoma" charset="0"/>
              </a:rPr>
              <a:t>At one time, the universe was a </a:t>
            </a:r>
            <a:r>
              <a:rPr lang="en-US" sz="2900" u="sng" dirty="0">
                <a:solidFill>
                  <a:schemeClr val="accent3">
                    <a:lumMod val="50000"/>
                  </a:schemeClr>
                </a:solidFill>
                <a:latin typeface="Tahoma" charset="0"/>
              </a:rPr>
              <a:t>dense, hot, supermassive </a:t>
            </a:r>
            <a:r>
              <a:rPr lang="en-US" sz="2900" dirty="0">
                <a:solidFill>
                  <a:schemeClr val="accent3">
                    <a:lumMod val="50000"/>
                  </a:schemeClr>
                </a:solidFill>
                <a:latin typeface="Tahoma" charset="0"/>
              </a:rPr>
              <a:t>ball.</a:t>
            </a:r>
          </a:p>
          <a:p>
            <a:pPr>
              <a:lnSpc>
                <a:spcPct val="90000"/>
              </a:lnSpc>
            </a:pPr>
            <a:r>
              <a:rPr lang="en-US" sz="2900" dirty="0">
                <a:solidFill>
                  <a:schemeClr val="accent3">
                    <a:lumMod val="50000"/>
                  </a:schemeClr>
                </a:solidFill>
                <a:latin typeface="Tahoma" charset="0"/>
              </a:rPr>
              <a:t>About </a:t>
            </a:r>
            <a:r>
              <a:rPr lang="en-US" sz="2900" u="sng" dirty="0">
                <a:solidFill>
                  <a:schemeClr val="accent3">
                    <a:lumMod val="50000"/>
                  </a:schemeClr>
                </a:solidFill>
                <a:latin typeface="Tahoma" charset="0"/>
              </a:rPr>
              <a:t>13.7</a:t>
            </a:r>
            <a:r>
              <a:rPr lang="en-US" sz="2900" dirty="0">
                <a:solidFill>
                  <a:schemeClr val="accent3">
                    <a:lumMod val="50000"/>
                  </a:schemeClr>
                </a:solidFill>
                <a:latin typeface="Tahoma" charset="0"/>
              </a:rPr>
              <a:t> billion years ago, a violent </a:t>
            </a:r>
            <a:r>
              <a:rPr lang="en-US" sz="2900" u="sng" dirty="0">
                <a:solidFill>
                  <a:schemeClr val="accent3">
                    <a:lumMod val="50000"/>
                  </a:schemeClr>
                </a:solidFill>
                <a:latin typeface="Tahoma" charset="0"/>
              </a:rPr>
              <a:t>explosion</a:t>
            </a:r>
            <a:r>
              <a:rPr lang="en-US" sz="2900" dirty="0">
                <a:solidFill>
                  <a:schemeClr val="accent3">
                    <a:lumMod val="50000"/>
                  </a:schemeClr>
                </a:solidFill>
                <a:latin typeface="Tahoma" charset="0"/>
              </a:rPr>
              <a:t> occurred sending material in all directions into space.</a:t>
            </a:r>
          </a:p>
        </p:txBody>
      </p:sp>
      <p:pic>
        <p:nvPicPr>
          <p:cNvPr id="27652" name="Picture 4" descr="big bang theory"/>
          <p:cNvPicPr>
            <a:picLocks noGrp="1" noChangeAspect="1" noChangeArrowheads="1"/>
          </p:cNvPicPr>
          <p:nvPr>
            <p:ph sz="half" idx="2"/>
          </p:nvPr>
        </p:nvPicPr>
        <p:blipFill>
          <a:blip r:embed="rId2">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a:xfrm>
            <a:off x="193589" y="3733800"/>
            <a:ext cx="8950411" cy="3124200"/>
          </a:xfrm>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rgbClr val="808080"/>
                  </a:outerShdw>
                </a:effectLst>
              </a14:hiddenEffects>
            </a:ext>
          </a:ex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724221788"/>
      </p:ext>
    </p:extLst>
  </p:cSld>
  <p:clrMapOvr>
    <a:masterClrMapping/>
  </p:clrMapOvr>
  <p:transition>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8" name="Rectangle 4"/>
          <p:cNvSpPr>
            <a:spLocks noChangeArrowheads="1"/>
          </p:cNvSpPr>
          <p:nvPr/>
        </p:nvSpPr>
        <p:spPr bwMode="auto">
          <a:xfrm>
            <a:off x="228600" y="3200400"/>
            <a:ext cx="8686800" cy="2308324"/>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square">
            <a:spAutoFit/>
          </a:bodyPr>
          <a:lstStyle/>
          <a:p>
            <a:r>
              <a:rPr lang="en-US" sz="3600" dirty="0">
                <a:solidFill>
                  <a:schemeClr val="accent6">
                    <a:lumMod val="75000"/>
                  </a:schemeClr>
                </a:solidFill>
              </a:rPr>
              <a:t>This marked the </a:t>
            </a:r>
            <a:r>
              <a:rPr lang="en-US" sz="3600" u="sng" dirty="0">
                <a:solidFill>
                  <a:schemeClr val="accent6">
                    <a:lumMod val="75000"/>
                  </a:schemeClr>
                </a:solidFill>
              </a:rPr>
              <a:t>beginning</a:t>
            </a:r>
            <a:r>
              <a:rPr lang="en-US" sz="3600" dirty="0">
                <a:solidFill>
                  <a:schemeClr val="accent6">
                    <a:lumMod val="75000"/>
                  </a:schemeClr>
                </a:solidFill>
              </a:rPr>
              <a:t> of the </a:t>
            </a:r>
            <a:r>
              <a:rPr lang="en-US" sz="3600" u="sng" dirty="0">
                <a:solidFill>
                  <a:schemeClr val="accent6">
                    <a:lumMod val="75000"/>
                  </a:schemeClr>
                </a:solidFill>
              </a:rPr>
              <a:t>universe</a:t>
            </a:r>
            <a:r>
              <a:rPr lang="en-US" sz="3600" dirty="0">
                <a:solidFill>
                  <a:schemeClr val="accent6">
                    <a:lumMod val="75000"/>
                  </a:schemeClr>
                </a:solidFill>
              </a:rPr>
              <a:t>.</a:t>
            </a:r>
            <a:endParaRPr lang="en-US" sz="3600" dirty="0" smtClean="0">
              <a:solidFill>
                <a:schemeClr val="accent6">
                  <a:lumMod val="75000"/>
                </a:schemeClr>
              </a:solidFill>
            </a:endParaRPr>
          </a:p>
          <a:p>
            <a:endParaRPr lang="en-US" sz="3600" dirty="0" smtClean="0">
              <a:solidFill>
                <a:schemeClr val="accent6">
                  <a:lumMod val="75000"/>
                </a:schemeClr>
              </a:solidFill>
            </a:endParaRPr>
          </a:p>
          <a:p>
            <a:r>
              <a:rPr lang="en-US" sz="3600" dirty="0" smtClean="0">
                <a:solidFill>
                  <a:schemeClr val="accent6">
                    <a:lumMod val="75000"/>
                  </a:schemeClr>
                </a:solidFill>
              </a:rPr>
              <a:t>Eventually</a:t>
            </a:r>
            <a:r>
              <a:rPr lang="en-US" sz="3600" dirty="0">
                <a:solidFill>
                  <a:schemeClr val="accent6">
                    <a:lumMod val="75000"/>
                  </a:schemeClr>
                </a:solidFill>
              </a:rPr>
              <a:t>, matter </a:t>
            </a:r>
            <a:r>
              <a:rPr lang="en-US" sz="3600" u="sng" dirty="0">
                <a:solidFill>
                  <a:schemeClr val="accent6">
                    <a:lumMod val="75000"/>
                  </a:schemeClr>
                </a:solidFill>
              </a:rPr>
              <a:t>cooled</a:t>
            </a:r>
            <a:r>
              <a:rPr lang="en-US" sz="3600" dirty="0">
                <a:solidFill>
                  <a:schemeClr val="accent6">
                    <a:lumMod val="75000"/>
                  </a:schemeClr>
                </a:solidFill>
              </a:rPr>
              <a:t> and </a:t>
            </a:r>
            <a:r>
              <a:rPr lang="en-US" sz="3600" u="sng" dirty="0">
                <a:solidFill>
                  <a:schemeClr val="accent6">
                    <a:lumMod val="75000"/>
                  </a:schemeClr>
                </a:solidFill>
              </a:rPr>
              <a:t>condensed</a:t>
            </a:r>
            <a:r>
              <a:rPr lang="en-US" sz="3600" dirty="0">
                <a:solidFill>
                  <a:schemeClr val="accent6">
                    <a:lumMod val="75000"/>
                  </a:schemeClr>
                </a:solidFill>
              </a:rPr>
              <a:t> into </a:t>
            </a:r>
            <a:r>
              <a:rPr lang="en-US" sz="3600" u="sng" dirty="0">
                <a:solidFill>
                  <a:schemeClr val="accent6">
                    <a:lumMod val="75000"/>
                  </a:schemeClr>
                </a:solidFill>
              </a:rPr>
              <a:t>galaxies, stars,</a:t>
            </a:r>
            <a:r>
              <a:rPr lang="en-US" sz="3600" dirty="0">
                <a:solidFill>
                  <a:schemeClr val="accent6">
                    <a:lumMod val="75000"/>
                  </a:schemeClr>
                </a:solidFill>
              </a:rPr>
              <a:t> and </a:t>
            </a:r>
            <a:r>
              <a:rPr lang="en-US" sz="3600" u="sng" dirty="0">
                <a:solidFill>
                  <a:schemeClr val="accent6">
                    <a:lumMod val="75000"/>
                  </a:schemeClr>
                </a:solidFill>
              </a:rPr>
              <a:t>planets</a:t>
            </a:r>
            <a:r>
              <a:rPr lang="en-US" sz="3600" dirty="0">
                <a:solidFill>
                  <a:schemeClr val="accent6">
                    <a:lumMod val="75000"/>
                  </a:schemeClr>
                </a:solidFill>
              </a:rPr>
              <a:t>.</a:t>
            </a:r>
          </a:p>
        </p:txBody>
      </p:sp>
      <p:pic>
        <p:nvPicPr>
          <p:cNvPr id="36869" name="Picture 5" descr="big bang theory"/>
          <p:cNvPicPr>
            <a:picLocks noChangeAspect="1" noChangeArrowheads="1"/>
          </p:cNvPicPr>
          <p:nvPr/>
        </p:nvPicPr>
        <p:blipFill>
          <a:blip r:embed="rId2">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bwMode="auto">
          <a:xfrm>
            <a:off x="457200" y="228600"/>
            <a:ext cx="8077200" cy="281940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330385490"/>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1444</TotalTime>
  <Words>1266</Words>
  <Application>Microsoft Macintosh PowerPoint</Application>
  <PresentationFormat>On-screen Show (4:3)</PresentationFormat>
  <Paragraphs>159</Paragraphs>
  <Slides>33</Slides>
  <Notes>1</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Office Theme</vt:lpstr>
      <vt:lpstr>Do Now</vt:lpstr>
      <vt:lpstr>Agenda  </vt:lpstr>
      <vt:lpstr>Student Faculty Basketball Game</vt:lpstr>
      <vt:lpstr>Faculty Basketball Practice</vt:lpstr>
      <vt:lpstr>Unit 2 Astronomy Disclaimer</vt:lpstr>
      <vt:lpstr>The Formation of the Universe</vt:lpstr>
      <vt:lpstr>Big Bang Theory... The show?</vt:lpstr>
      <vt:lpstr>Big Bang Theory</vt:lpstr>
      <vt:lpstr>Slide 9</vt:lpstr>
      <vt:lpstr>Video Time</vt:lpstr>
      <vt:lpstr>1. The Beginning- An Explosion</vt:lpstr>
      <vt:lpstr>2. Galaxies Form</vt:lpstr>
      <vt:lpstr>3. Our Galaxy</vt:lpstr>
      <vt:lpstr>4. Solar Systems Form</vt:lpstr>
      <vt:lpstr>5. The Spinning Disk</vt:lpstr>
      <vt:lpstr>6. Sun Forms</vt:lpstr>
      <vt:lpstr>7. Planets Form</vt:lpstr>
      <vt:lpstr>Solar Nebula</vt:lpstr>
      <vt:lpstr>Expansion from Explosion</vt:lpstr>
      <vt:lpstr>Galaxy Formation</vt:lpstr>
      <vt:lpstr>But how do we know about the Big Bang?</vt:lpstr>
      <vt:lpstr>The Expanding Universe</vt:lpstr>
      <vt:lpstr>Red Shift Analogy </vt:lpstr>
      <vt:lpstr>Slide 24</vt:lpstr>
      <vt:lpstr>Again... Red Shift Analogy </vt:lpstr>
      <vt:lpstr>Support for the Big Bang Theory</vt:lpstr>
      <vt:lpstr>Large bodies in the solar system have orderly motions</vt:lpstr>
      <vt:lpstr>Slide 28</vt:lpstr>
      <vt:lpstr>  Astronomical Hierarchy The universe is made up of many different structures arranged in a fairly well-defined hierarchy.</vt:lpstr>
      <vt:lpstr>Astronomical Hierarchy</vt:lpstr>
      <vt:lpstr>Big Bang Balloon Lab</vt:lpstr>
      <vt:lpstr>Big Bang Balloon Lab</vt:lpstr>
      <vt:lpstr>Exit Ticket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Warm-up</dc:title>
  <dc:creator>A. Shimko</dc:creator>
  <cp:lastModifiedBy>Jessica Northrup</cp:lastModifiedBy>
  <cp:revision>55</cp:revision>
  <dcterms:created xsi:type="dcterms:W3CDTF">2013-02-07T12:37:33Z</dcterms:created>
  <dcterms:modified xsi:type="dcterms:W3CDTF">2013-02-07T12:59:51Z</dcterms:modified>
</cp:coreProperties>
</file>