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28"/>
  </p:notesMasterIdLst>
  <p:sldIdLst>
    <p:sldId id="299" r:id="rId2"/>
    <p:sldId id="302" r:id="rId3"/>
    <p:sldId id="304" r:id="rId4"/>
    <p:sldId id="306" r:id="rId5"/>
    <p:sldId id="307" r:id="rId6"/>
    <p:sldId id="257" r:id="rId7"/>
    <p:sldId id="258" r:id="rId8"/>
    <p:sldId id="259" r:id="rId9"/>
    <p:sldId id="260" r:id="rId10"/>
    <p:sldId id="256" r:id="rId11"/>
    <p:sldId id="262" r:id="rId12"/>
    <p:sldId id="284" r:id="rId13"/>
    <p:sldId id="301" r:id="rId14"/>
    <p:sldId id="263" r:id="rId15"/>
    <p:sldId id="264" r:id="rId16"/>
    <p:sldId id="265" r:id="rId17"/>
    <p:sldId id="266" r:id="rId18"/>
    <p:sldId id="267" r:id="rId19"/>
    <p:sldId id="269" r:id="rId20"/>
    <p:sldId id="270" r:id="rId21"/>
    <p:sldId id="271" r:id="rId22"/>
    <p:sldId id="272" r:id="rId23"/>
    <p:sldId id="308" r:id="rId24"/>
    <p:sldId id="309" r:id="rId25"/>
    <p:sldId id="310" r:id="rId26"/>
    <p:sldId id="30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00"/>
  </p:clrMru>
  <p:extLst>
    <p:ext uri="{E76CE94A-603C-4142-B9EB-6D1370010A27}">
      <p14:discardImageEditData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84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3DC12-05B1-4E0A-BE54-9657D3D184DB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69E69-024C-4216-9594-E4D5518BC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45477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69E69-024C-4216-9594-E4D5518BCA0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84169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 baseball bat to show center of gravity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69E69-024C-4216-9594-E4D5518BCA0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358271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is Nov. 13, 2012, but won’t be visible to us in Eastern U.S.,</a:t>
            </a:r>
            <a:r>
              <a:rPr lang="en-US" baseline="0" dirty="0" smtClean="0"/>
              <a:t> next one we can see from N.C. is August 2017.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69E69-024C-4216-9594-E4D5518BCA0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000464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is November 28, 2012, but won’t be visible in Eastern U.S. because the Moon</a:t>
            </a:r>
            <a:r>
              <a:rPr lang="en-US" baseline="0" dirty="0" smtClean="0"/>
              <a:t> will be rotated to other ide </a:t>
            </a:r>
            <a:r>
              <a:rPr lang="en-US" baseline="0" dirty="0" err="1" smtClean="0"/>
              <a:t>fo</a:t>
            </a:r>
            <a:r>
              <a:rPr lang="en-US" baseline="0" dirty="0" smtClean="0"/>
              <a:t> Earth. Next to be seen in N.C. is April 14-15 2014.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69E69-024C-4216-9594-E4D5518BCA0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66505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9EFEE234-269F-48EA-BFBD-532671D35F27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9F5028A8-73A1-4ECF-819C-5AAE1182A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E234-269F-48EA-BFBD-532671D35F27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28A8-73A1-4ECF-819C-5AAE1182AD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E234-269F-48EA-BFBD-532671D35F27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28A8-73A1-4ECF-819C-5AAE1182A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E234-269F-48EA-BFBD-532671D35F27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28A8-73A1-4ECF-819C-5AAE1182AD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E234-269F-48EA-BFBD-532671D35F27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28A8-73A1-4ECF-819C-5AAE1182A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E234-269F-48EA-BFBD-532671D35F27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28A8-73A1-4ECF-819C-5AAE1182AD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E234-269F-48EA-BFBD-532671D35F27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28A8-73A1-4ECF-819C-5AAE1182A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9EFEE234-269F-48EA-BFBD-532671D35F27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E234-269F-48EA-BFBD-532671D35F27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28A8-73A1-4ECF-819C-5AAE1182A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E234-269F-48EA-BFBD-532671D35F27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28A8-73A1-4ECF-819C-5AAE1182A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E234-269F-48EA-BFBD-532671D35F27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28A8-73A1-4ECF-819C-5AAE1182AD3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E234-269F-48EA-BFBD-532671D35F27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28A8-73A1-4ECF-819C-5AAE1182A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E234-269F-48EA-BFBD-532671D35F27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28A8-73A1-4ECF-819C-5AAE1182A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E234-269F-48EA-BFBD-532671D35F27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28A8-73A1-4ECF-819C-5AAE1182A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9EFEE234-269F-48EA-BFBD-532671D35F27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F5028A8-73A1-4ECF-819C-5AAE1182A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lasszone.com/books/earth_science/terc/content/visualizations/es0408/es0408page01.cfm?chapter_no=visualization" TargetMode="Externa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iSR3Yw6FXo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Do Now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259763" cy="4343400"/>
          </a:xfrm>
        </p:spPr>
        <p:txBody>
          <a:bodyPr>
            <a:normAutofit fontScale="77500" lnSpcReduction="20000"/>
          </a:bodyPr>
          <a:lstStyle/>
          <a:p>
            <a:pPr marL="1200150" lvl="1" indent="-742950">
              <a:buFont typeface="Arial" pitchFamily="34" charset="0"/>
              <a:buAutoNum type="arabicPeriod"/>
            </a:pPr>
            <a:r>
              <a:rPr lang="en-US" sz="4400" dirty="0" smtClean="0">
                <a:solidFill>
                  <a:srgbClr val="0070C0"/>
                </a:solidFill>
              </a:rPr>
              <a:t>What </a:t>
            </a:r>
            <a:r>
              <a:rPr lang="en-US" sz="4400" dirty="0" smtClean="0">
                <a:solidFill>
                  <a:srgbClr val="0070C0"/>
                </a:solidFill>
              </a:rPr>
              <a:t>did the balloon lab show us about the universe</a:t>
            </a:r>
            <a:r>
              <a:rPr lang="en-US" sz="4400" dirty="0" smtClean="0">
                <a:solidFill>
                  <a:srgbClr val="0070C0"/>
                </a:solidFill>
              </a:rPr>
              <a:t>?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</a:p>
          <a:p>
            <a:pPr marL="1200150" lvl="1" indent="-742950">
              <a:buFont typeface="Arial" pitchFamily="34" charset="0"/>
              <a:buAutoNum type="arabicPeriod"/>
            </a:pPr>
            <a:r>
              <a:rPr lang="en-US" sz="4400" dirty="0" smtClean="0">
                <a:solidFill>
                  <a:srgbClr val="0070C0"/>
                </a:solidFill>
              </a:rPr>
              <a:t>Think </a:t>
            </a:r>
            <a:r>
              <a:rPr lang="en-US" sz="4400" dirty="0" smtClean="0">
                <a:solidFill>
                  <a:srgbClr val="0070C0"/>
                </a:solidFill>
              </a:rPr>
              <a:t>about how the weather changes throughout the </a:t>
            </a:r>
            <a:r>
              <a:rPr lang="en-US" sz="4400" dirty="0" smtClean="0">
                <a:solidFill>
                  <a:srgbClr val="0070C0"/>
                </a:solidFill>
              </a:rPr>
              <a:t>year.</a:t>
            </a:r>
          </a:p>
          <a:p>
            <a:pPr marL="1885950" lvl="4" indent="-742950"/>
            <a:r>
              <a:rPr lang="en-US" sz="4000" dirty="0" smtClean="0">
                <a:solidFill>
                  <a:srgbClr val="0070C0"/>
                </a:solidFill>
              </a:rPr>
              <a:t>Describe </a:t>
            </a:r>
            <a:r>
              <a:rPr lang="en-US" sz="4000" dirty="0" smtClean="0">
                <a:solidFill>
                  <a:srgbClr val="0070C0"/>
                </a:solidFill>
              </a:rPr>
              <a:t>in complete sentences or </a:t>
            </a:r>
            <a:r>
              <a:rPr lang="en-US" sz="4000" dirty="0" smtClean="0">
                <a:solidFill>
                  <a:srgbClr val="0070C0"/>
                </a:solidFill>
              </a:rPr>
              <a:t>draw 4 detailed </a:t>
            </a:r>
            <a:r>
              <a:rPr lang="en-US" sz="4000" dirty="0" smtClean="0">
                <a:solidFill>
                  <a:srgbClr val="0070C0"/>
                </a:solidFill>
              </a:rPr>
              <a:t>pictures</a:t>
            </a:r>
            <a:r>
              <a:rPr lang="en-US" sz="4000" dirty="0" smtClean="0">
                <a:solidFill>
                  <a:srgbClr val="0070C0"/>
                </a:solidFill>
              </a:rPr>
              <a:t> to </a:t>
            </a:r>
            <a:r>
              <a:rPr lang="en-US" sz="4000" dirty="0" smtClean="0">
                <a:solidFill>
                  <a:srgbClr val="0070C0"/>
                </a:solidFill>
              </a:rPr>
              <a:t>show how the weather changes throughout the year.</a:t>
            </a:r>
          </a:p>
          <a:p>
            <a:pPr marL="1200150" lvl="1" indent="-742950">
              <a:buFont typeface="Arial" pitchFamily="34" charset="0"/>
              <a:buAutoNum type="arabicPeriod"/>
            </a:pPr>
            <a:endParaRPr lang="en-US" sz="4400" dirty="0" smtClean="0">
              <a:solidFill>
                <a:srgbClr val="0070C0"/>
              </a:solidFill>
            </a:endParaRPr>
          </a:p>
          <a:p>
            <a:pPr marL="1200150" lvl="1" indent="-742950">
              <a:buNone/>
            </a:pPr>
            <a:r>
              <a:rPr lang="en-US" sz="3459" dirty="0" smtClean="0">
                <a:solidFill>
                  <a:srgbClr val="0000FF"/>
                </a:solidFill>
              </a:rPr>
              <a:t>	</a:t>
            </a:r>
            <a:endParaRPr lang="en-US" sz="3459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The Earth in the Universe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6400800" cy="1752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The Motion of our Home. . .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57600"/>
            <a:ext cx="46482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9943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16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1. The Earth </a:t>
            </a:r>
            <a:r>
              <a:rPr lang="en-US" i="1" dirty="0" smtClean="0">
                <a:solidFill>
                  <a:srgbClr val="660066"/>
                </a:solidFill>
              </a:rPr>
              <a:t>Rotates</a:t>
            </a:r>
            <a:endParaRPr lang="en-US" i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Earth rotates around				   it’s axis, giving us day 				   and night.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74332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86200"/>
            <a:ext cx="3213100" cy="2527300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45791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What would happen if the Earth stopped rotating?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92309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2. The Earth </a:t>
            </a:r>
            <a:r>
              <a:rPr lang="en-US" i="1" dirty="0" smtClean="0">
                <a:solidFill>
                  <a:srgbClr val="0000FF"/>
                </a:solidFill>
              </a:rPr>
              <a:t>Revolves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Earth revolves around the sun in an elliptical pattern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This trip takes 365.25 days</a:t>
            </a:r>
          </a:p>
          <a:p>
            <a:r>
              <a:rPr lang="en-US" sz="2000" dirty="0" smtClean="0">
                <a:solidFill>
                  <a:srgbClr val="0000FF"/>
                </a:solidFill>
                <a:hlinkClick r:id="rId2"/>
              </a:rPr>
              <a:t>http://www.classzone.com/books/earth_science/terc/content/visualizations/es0408/es0408page01.cfm?chapter_no=visualization</a:t>
            </a:r>
            <a:endParaRPr lang="en-US" sz="2000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343400"/>
            <a:ext cx="6252702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3. Precession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Precession- the change in the Earth’s rotational axis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As we rotate (dashed lines), the axis rotates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INSERT VIDEO CLIP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44388"/>
            <a:ext cx="3200400" cy="321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11704"/>
            <a:ext cx="4191000" cy="297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99971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4. </a:t>
            </a:r>
            <a:r>
              <a:rPr lang="en-US" dirty="0" err="1" smtClean="0">
                <a:solidFill>
                  <a:srgbClr val="7030A0"/>
                </a:solidFill>
              </a:rPr>
              <a:t>Nutation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45363" cy="3931920"/>
          </a:xfrm>
        </p:spPr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Nutation is a wobbling motion the Earth makes while rotating and orbiting the sun, it is caused by gravity from the sun and the moon.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“The Wobble”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9000"/>
            <a:ext cx="4114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4267200"/>
            <a:ext cx="2190750" cy="2190750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7919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Those Explain How the Earth Moves by Itself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100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660066"/>
                </a:solidFill>
              </a:rPr>
              <a:t>How Does It Move in Relation to Everything else?</a:t>
            </a:r>
            <a:endParaRPr lang="en-US" sz="28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73345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The Barycenter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345363" cy="3931920"/>
          </a:xfrm>
        </p:spPr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The Barycenter is the center of mass between two objects orbiting each other. The Barycenter for the Earth/ Moon is in the Earth</a:t>
            </a:r>
          </a:p>
          <a:p>
            <a:r>
              <a:rPr lang="en-US" sz="2000" dirty="0" smtClean="0">
                <a:solidFill>
                  <a:schemeClr val="bg1"/>
                </a:solidFill>
                <a:hlinkClick r:id="rId3"/>
              </a:rPr>
              <a:t>http://www.youtube.com/watch?v=1iSR3Yw6FXo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4763530" cy="292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89697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Orbit and Planetary Motion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In the early 1600’s, Johannes Kepler showed that planets orbits’ are elliptical (oval), not circular, in shape.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55295"/>
            <a:ext cx="4978284" cy="360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6657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Results of the Earth’s 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191000" cy="4525963"/>
          </a:xfrm>
        </p:spPr>
        <p:txBody>
          <a:bodyPr>
            <a:normAutofit/>
          </a:bodyPr>
          <a:lstStyle/>
          <a:p>
            <a:r>
              <a:rPr lang="en-US" sz="3613" u="sng" dirty="0" smtClean="0">
                <a:solidFill>
                  <a:srgbClr val="660066"/>
                </a:solidFill>
              </a:rPr>
              <a:t>Tides</a:t>
            </a:r>
            <a:r>
              <a:rPr lang="en-US" sz="3613" dirty="0" smtClean="0">
                <a:solidFill>
                  <a:srgbClr val="660066"/>
                </a:solidFill>
              </a:rPr>
              <a:t>- As the moon orbits the Earth we experience high and low tides as the Moon’s gravity pulls on the </a:t>
            </a:r>
            <a:r>
              <a:rPr lang="en-US" sz="3613" dirty="0" smtClean="0">
                <a:solidFill>
                  <a:srgbClr val="660066"/>
                </a:solidFill>
              </a:rPr>
              <a:t>Earth</a:t>
            </a:r>
            <a:endParaRPr lang="en-US" sz="3613" dirty="0" smtClean="0">
              <a:solidFill>
                <a:srgbClr val="6600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981200"/>
            <a:ext cx="4076700" cy="4076700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84046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Objective           Agenda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4801" y="1676400"/>
            <a:ext cx="4038599" cy="32004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660066"/>
                </a:solidFill>
              </a:rPr>
              <a:t>SWBAT differentiate</a:t>
            </a:r>
            <a:r>
              <a:rPr lang="en-US" sz="2800" dirty="0" smtClean="0">
                <a:solidFill>
                  <a:srgbClr val="660066"/>
                </a:solidFill>
              </a:rPr>
              <a:t> Earth’s four motions.</a:t>
            </a:r>
          </a:p>
          <a:p>
            <a:pPr marL="571500" lvl="2" indent="-342900">
              <a:buNone/>
            </a:pPr>
            <a:r>
              <a:rPr lang="en-US" sz="2400" dirty="0" smtClean="0">
                <a:solidFill>
                  <a:srgbClr val="660066"/>
                </a:solidFill>
              </a:rPr>
              <a:t>(rotation</a:t>
            </a:r>
            <a:r>
              <a:rPr lang="en-US" sz="2400" dirty="0" smtClean="0">
                <a:solidFill>
                  <a:srgbClr val="660066"/>
                </a:solidFill>
              </a:rPr>
              <a:t>, revolution, precession, and </a:t>
            </a:r>
            <a:r>
              <a:rPr lang="en-US" sz="2400" dirty="0" smtClean="0">
                <a:solidFill>
                  <a:srgbClr val="660066"/>
                </a:solidFill>
              </a:rPr>
              <a:t>nutation)</a:t>
            </a:r>
          </a:p>
          <a:p>
            <a:r>
              <a:rPr lang="en-US" sz="2800" dirty="0" smtClean="0">
                <a:solidFill>
                  <a:srgbClr val="660066"/>
                </a:solidFill>
              </a:rPr>
              <a:t>SWBAT explain what causes seasons.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24400" y="1752600"/>
            <a:ext cx="4419600" cy="3484562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200" dirty="0" smtClean="0">
                <a:solidFill>
                  <a:srgbClr val="660066"/>
                </a:solidFill>
              </a:rPr>
              <a:t>Do Now</a:t>
            </a:r>
          </a:p>
          <a:p>
            <a:pPr>
              <a:buFont typeface="+mj-lt"/>
              <a:buAutoNum type="arabicPeriod"/>
            </a:pPr>
            <a:r>
              <a:rPr lang="en-US" sz="2200" dirty="0" smtClean="0">
                <a:solidFill>
                  <a:srgbClr val="660066"/>
                </a:solidFill>
              </a:rPr>
              <a:t>Objective</a:t>
            </a:r>
          </a:p>
          <a:p>
            <a:pPr>
              <a:buFont typeface="+mj-lt"/>
              <a:buAutoNum type="arabicPeriod"/>
            </a:pPr>
            <a:r>
              <a:rPr lang="en-US" sz="2200" dirty="0" smtClean="0">
                <a:solidFill>
                  <a:srgbClr val="660066"/>
                </a:solidFill>
              </a:rPr>
              <a:t>College Bound Vocabulary </a:t>
            </a:r>
          </a:p>
          <a:p>
            <a:pPr>
              <a:buFont typeface="+mj-lt"/>
              <a:buAutoNum type="arabicPeriod"/>
            </a:pPr>
            <a:r>
              <a:rPr lang="en-US" sz="2200" dirty="0" smtClean="0">
                <a:solidFill>
                  <a:srgbClr val="660066"/>
                </a:solidFill>
              </a:rPr>
              <a:t>Seasons Notes</a:t>
            </a:r>
            <a:endParaRPr lang="en-US" sz="2200" dirty="0" smtClean="0">
              <a:solidFill>
                <a:srgbClr val="660066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200" dirty="0" smtClean="0">
                <a:solidFill>
                  <a:srgbClr val="660066"/>
                </a:solidFill>
              </a:rPr>
              <a:t>Earth’s </a:t>
            </a:r>
            <a:r>
              <a:rPr lang="en-US" sz="2200" dirty="0" smtClean="0">
                <a:solidFill>
                  <a:srgbClr val="660066"/>
                </a:solidFill>
              </a:rPr>
              <a:t>Motions Notes</a:t>
            </a:r>
          </a:p>
          <a:p>
            <a:pPr>
              <a:buFont typeface="+mj-lt"/>
              <a:buAutoNum type="arabicPeriod"/>
            </a:pPr>
            <a:r>
              <a:rPr lang="en-US" sz="2200" dirty="0" smtClean="0">
                <a:solidFill>
                  <a:srgbClr val="660066"/>
                </a:solidFill>
              </a:rPr>
              <a:t>Foldable</a:t>
            </a:r>
            <a:endParaRPr lang="en-US" sz="2200" dirty="0" smtClean="0">
              <a:solidFill>
                <a:srgbClr val="660066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200" dirty="0" smtClean="0">
                <a:solidFill>
                  <a:srgbClr val="660066"/>
                </a:solidFill>
              </a:rPr>
              <a:t>Post Card </a:t>
            </a:r>
          </a:p>
          <a:p>
            <a:pPr>
              <a:buFont typeface="+mj-lt"/>
              <a:buAutoNum type="arabicPeriod"/>
            </a:pPr>
            <a:r>
              <a:rPr lang="en-US" sz="2200" dirty="0" smtClean="0">
                <a:solidFill>
                  <a:srgbClr val="660066"/>
                </a:solidFill>
              </a:rPr>
              <a:t>Exit </a:t>
            </a:r>
            <a:r>
              <a:rPr lang="en-US" sz="2200" dirty="0" smtClean="0">
                <a:solidFill>
                  <a:srgbClr val="660066"/>
                </a:solidFill>
              </a:rPr>
              <a:t>Ticket</a:t>
            </a:r>
            <a:endParaRPr lang="en-US" sz="22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Results of the Earth’s 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345363" cy="39319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660066"/>
                </a:solidFill>
              </a:rPr>
              <a:t>Solar Eclipse- Where the moon blocks the Sun’s light from reaching the Earth</a:t>
            </a:r>
            <a:endParaRPr lang="en-US" sz="2800" dirty="0">
              <a:solidFill>
                <a:srgbClr val="660066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49361" y="2590800"/>
            <a:ext cx="5103633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1211" y="2909886"/>
            <a:ext cx="3738150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10093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Results of the Earth’s 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345363" cy="3931920"/>
          </a:xfrm>
        </p:spPr>
        <p:txBody>
          <a:bodyPr/>
          <a:lstStyle/>
          <a:p>
            <a:r>
              <a:rPr lang="en-US" sz="2800" dirty="0" smtClean="0">
                <a:solidFill>
                  <a:srgbClr val="660066"/>
                </a:solidFill>
              </a:rPr>
              <a:t>Lunar Eclipse- Where the Earth blocks the Sun’s light from reaching the Moon (makes it so the moon can’t be seen for a little bit).</a:t>
            </a:r>
          </a:p>
          <a:p>
            <a:pPr>
              <a:buNone/>
            </a:pPr>
            <a:r>
              <a:rPr lang="en-US" dirty="0" smtClean="0">
                <a:solidFill>
                  <a:srgbClr val="660066"/>
                </a:solidFill>
              </a:rPr>
              <a:t>**Next one seen from NC will be April 14-15 2014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33800"/>
            <a:ext cx="5410200" cy="283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9448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Results of the Earth’s 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Other rare events include seeing other planets cross across the face of the Sun (like Venus did on June 5</a:t>
            </a:r>
            <a:r>
              <a:rPr lang="en-US" baseline="30000" dirty="0" smtClean="0">
                <a:solidFill>
                  <a:srgbClr val="00B050"/>
                </a:solidFill>
              </a:rPr>
              <a:t>th</a:t>
            </a:r>
            <a:r>
              <a:rPr lang="en-US" dirty="0" smtClean="0">
                <a:solidFill>
                  <a:srgbClr val="00B050"/>
                </a:solidFill>
              </a:rPr>
              <a:t>, 2012, only time until 2117).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6324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5383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FOLDABLE!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4" name="Picture 3" descr="Screen shot 2013-02-08 at 7.49.5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1200500" cy="1325770"/>
          </a:xfrm>
          <a:prstGeom prst="rect">
            <a:avLst/>
          </a:prstGeom>
        </p:spPr>
      </p:pic>
      <p:pic>
        <p:nvPicPr>
          <p:cNvPr id="5" name="Picture 4" descr="Screen shot 2013-02-08 at 7.50.0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81000"/>
            <a:ext cx="1765300" cy="14351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1981200" cy="252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4724400"/>
            <a:ext cx="6252702" cy="1905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2258579" cy="227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335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Foldable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3657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660066"/>
                </a:solidFill>
              </a:rPr>
              <a:t>Label the flaps with rotation, revolution, precession, and nutation</a:t>
            </a:r>
          </a:p>
          <a:p>
            <a:pPr>
              <a:buNone/>
            </a:pPr>
            <a:r>
              <a:rPr lang="en-US" dirty="0" smtClean="0">
                <a:solidFill>
                  <a:srgbClr val="660066"/>
                </a:solidFill>
              </a:rPr>
              <a:t>Under  the flap write a short description and draw a picture of the </a:t>
            </a:r>
            <a:r>
              <a:rPr lang="en-US" dirty="0" smtClean="0">
                <a:solidFill>
                  <a:srgbClr val="660066"/>
                </a:solidFill>
              </a:rPr>
              <a:t>motion</a:t>
            </a:r>
          </a:p>
          <a:p>
            <a:pPr>
              <a:buNone/>
            </a:pPr>
            <a:r>
              <a:rPr lang="en-US" dirty="0" smtClean="0">
                <a:solidFill>
                  <a:srgbClr val="660066"/>
                </a:solidFill>
              </a:rPr>
              <a:t>When you finish, check in with Ms. Northrup for class work grade then begin postcard enrichment activity. 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5" name="Picture 4" descr="Screen shot 2013-02-08 at 7.49.5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91000"/>
            <a:ext cx="2133600" cy="2356237"/>
          </a:xfrm>
          <a:prstGeom prst="rect">
            <a:avLst/>
          </a:prstGeom>
        </p:spPr>
      </p:pic>
      <p:pic>
        <p:nvPicPr>
          <p:cNvPr id="6" name="Picture 5" descr="Screen shot 2013-02-08 at 7.50.0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071" y="4038600"/>
            <a:ext cx="2421429" cy="1968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  <a:latin typeface="Tw Cen MT"/>
                <a:ea typeface="+mj-ea"/>
                <a:cs typeface="+mj-cs"/>
              </a:rPr>
              <a:t>POSTCARD</a:t>
            </a:r>
            <a:endParaRPr lang="en-US" dirty="0">
              <a:solidFill>
                <a:srgbClr val="0070C0"/>
              </a:solidFill>
              <a:latin typeface="Tw Cen M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3505200"/>
          </a:xfrm>
        </p:spPr>
        <p:txBody>
          <a:bodyPr/>
          <a:lstStyle/>
          <a:p>
            <a:pPr>
              <a:defRPr/>
            </a:pPr>
            <a:r>
              <a:rPr lang="en-US" sz="2500" dirty="0" smtClean="0">
                <a:latin typeface="Tw Cen MT"/>
                <a:ea typeface="+mn-ea"/>
                <a:cs typeface="+mn-cs"/>
              </a:rPr>
              <a:t>Pick a place on the map you will travel to over winter break.</a:t>
            </a:r>
          </a:p>
          <a:p>
            <a:pPr>
              <a:defRPr/>
            </a:pPr>
            <a:r>
              <a:rPr lang="en-US" sz="2500" dirty="0" smtClean="0">
                <a:latin typeface="Tw Cen MT"/>
                <a:ea typeface="+mn-ea"/>
                <a:cs typeface="+mn-cs"/>
              </a:rPr>
              <a:t>Write a postcard telling your friend what season it is there. Explain why it is that season. Describe what the temperature is like.</a:t>
            </a:r>
          </a:p>
          <a:p>
            <a:pPr>
              <a:defRPr/>
            </a:pPr>
            <a:r>
              <a:rPr lang="en-US" sz="2500" dirty="0" smtClean="0">
                <a:latin typeface="Tw Cen MT"/>
                <a:ea typeface="+mn-ea"/>
                <a:cs typeface="+mn-cs"/>
              </a:rPr>
              <a:t>For the picture on your postcard (on the back), draw what the Earth and sun would look like for this seas</a:t>
            </a:r>
            <a:r>
              <a:rPr lang="en-US" sz="2600" dirty="0" smtClean="0">
                <a:latin typeface="Tw Cen MT"/>
                <a:ea typeface="+mn-ea"/>
                <a:cs typeface="+mn-cs"/>
              </a:rPr>
              <a:t>on.</a:t>
            </a:r>
            <a:endParaRPr lang="en-US" sz="2600" dirty="0">
              <a:latin typeface="Tw Cen M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7D38F3-3C65-A744-936F-8959373811F7}" type="slidenum">
              <a:rPr lang="en-US"/>
              <a:pPr/>
              <a:t>25</a:t>
            </a:fld>
            <a:endParaRPr lang="en-US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495800" y="2971800"/>
            <a:ext cx="3897312" cy="2638425"/>
            <a:chOff x="4409049" y="3962400"/>
            <a:chExt cx="3896751" cy="2638425"/>
          </a:xfrm>
        </p:grpSpPr>
        <p:pic>
          <p:nvPicPr>
            <p:cNvPr id="35847" name="Picture 2" descr="http://www.webresourcesdepot.com/wp-content/uploads/image/free-vector-world-map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09049" y="3962400"/>
              <a:ext cx="3896751" cy="2638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8" name="TextBox 5"/>
            <p:cNvSpPr txBox="1">
              <a:spLocks noChangeArrowheads="1"/>
            </p:cNvSpPr>
            <p:nvPr/>
          </p:nvSpPr>
          <p:spPr bwMode="auto">
            <a:xfrm>
              <a:off x="4800600" y="4191000"/>
              <a:ext cx="381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Tw Cen MT" charset="0"/>
                </a:rPr>
                <a:t>1</a:t>
              </a:r>
            </a:p>
          </p:txBody>
        </p:sp>
        <p:sp>
          <p:nvSpPr>
            <p:cNvPr id="35849" name="TextBox 6"/>
            <p:cNvSpPr txBox="1">
              <a:spLocks noChangeArrowheads="1"/>
            </p:cNvSpPr>
            <p:nvPr/>
          </p:nvSpPr>
          <p:spPr bwMode="auto">
            <a:xfrm>
              <a:off x="6400800" y="5410200"/>
              <a:ext cx="381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Tw Cen MT" charset="0"/>
                </a:rPr>
                <a:t>2</a:t>
              </a:r>
            </a:p>
          </p:txBody>
        </p:sp>
        <p:sp>
          <p:nvSpPr>
            <p:cNvPr id="35850" name="TextBox 7"/>
            <p:cNvSpPr txBox="1">
              <a:spLocks noChangeArrowheads="1"/>
            </p:cNvSpPr>
            <p:nvPr/>
          </p:nvSpPr>
          <p:spPr bwMode="auto">
            <a:xfrm>
              <a:off x="5715000" y="5181600"/>
              <a:ext cx="381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Tw Cen MT" charset="0"/>
                </a:rPr>
                <a:t>3</a:t>
              </a:r>
            </a:p>
          </p:txBody>
        </p:sp>
        <p:sp>
          <p:nvSpPr>
            <p:cNvPr id="35851" name="TextBox 8"/>
            <p:cNvSpPr txBox="1">
              <a:spLocks noChangeArrowheads="1"/>
            </p:cNvSpPr>
            <p:nvPr/>
          </p:nvSpPr>
          <p:spPr bwMode="auto">
            <a:xfrm>
              <a:off x="6477000" y="4191000"/>
              <a:ext cx="381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Tw Cen MT" charset="0"/>
                </a:rPr>
                <a:t>4</a:t>
              </a: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066800" y="33528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b="1" kern="0" dirty="0">
                <a:solidFill>
                  <a:srgbClr val="0070C0"/>
                </a:solidFill>
                <a:latin typeface="Tw Cen MT"/>
              </a:rPr>
              <a:t>Alaska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b="1" kern="0" dirty="0">
                <a:solidFill>
                  <a:srgbClr val="0070C0"/>
                </a:solidFill>
                <a:latin typeface="Tw Cen MT"/>
              </a:rPr>
              <a:t>South Africa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b="1" kern="0" dirty="0">
                <a:solidFill>
                  <a:srgbClr val="0070C0"/>
                </a:solidFill>
                <a:latin typeface="Tw Cen MT"/>
              </a:rPr>
              <a:t>Brazil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b="1" kern="0" dirty="0">
                <a:solidFill>
                  <a:srgbClr val="0070C0"/>
                </a:solidFill>
                <a:latin typeface="Tw Cen MT"/>
              </a:rPr>
              <a:t>England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Exit Ticket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262626"/>
                </a:solidFill>
              </a:rPr>
              <a:t> What is precession?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262626"/>
                </a:solidFill>
              </a:rPr>
              <a:t> What is nutation?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262626"/>
                </a:solidFill>
              </a:rPr>
              <a:t>What would happen is rotation stopped?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262626"/>
                </a:solidFill>
              </a:rPr>
              <a:t>What would happen if revolution and precession stopped?</a:t>
            </a:r>
            <a:endParaRPr lang="en-US" dirty="0" smtClean="0">
              <a:solidFill>
                <a:srgbClr val="262626"/>
              </a:solidFill>
            </a:endParaRPr>
          </a:p>
          <a:p>
            <a:endParaRPr lang="en-US" dirty="0" smtClean="0">
              <a:solidFill>
                <a:srgbClr val="2626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merican Typewriter"/>
                <a:cs typeface="American Typewriter"/>
              </a:rPr>
              <a:t>Announcements 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828800"/>
            <a:ext cx="8763000" cy="4525963"/>
          </a:xfrm>
        </p:spPr>
        <p:txBody>
          <a:bodyPr>
            <a:norm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en-US" sz="3059" b="0" dirty="0" smtClean="0">
                <a:latin typeface="American Typewriter" charset="0"/>
                <a:ea typeface="American Typewriter" charset="0"/>
                <a:cs typeface="American Typewriter" charset="0"/>
              </a:rPr>
              <a:t>I made a mistake on your progress reports</a:t>
            </a:r>
          </a:p>
          <a:p>
            <a:pPr marL="750888" lvl="1" indent="-514350">
              <a:buNone/>
              <a:defRPr/>
            </a:pPr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</a:rPr>
              <a:t>The Do Now needed to be out of 30, not 100,  so everyone’s grade should go up</a:t>
            </a:r>
            <a:endParaRPr lang="en-US" b="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en-US" sz="3060" b="0" dirty="0" smtClean="0">
                <a:latin typeface="American Typewriter" charset="0"/>
                <a:ea typeface="American Typewriter" charset="0"/>
                <a:cs typeface="American Typewriter" charset="0"/>
              </a:rPr>
              <a:t>Grades are posted outside.</a:t>
            </a:r>
          </a:p>
          <a:p>
            <a:pPr marL="750888" lvl="1" indent="-514350">
              <a:buNone/>
              <a:defRPr/>
            </a:pPr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</a:rPr>
              <a:t>I must do this once a week,</a:t>
            </a:r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</a:rPr>
              <a:t> I’ll let you know otherwise.</a:t>
            </a:r>
          </a:p>
          <a:p>
            <a:pPr marL="750888" lvl="1" indent="-514350">
              <a:buNone/>
              <a:defRPr/>
            </a:pPr>
            <a:endParaRPr lang="en-US" b="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E7CAC7-DAB1-5845-BF6A-67A4D1006EB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Do Now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259763" cy="4343400"/>
          </a:xfrm>
        </p:spPr>
        <p:txBody>
          <a:bodyPr>
            <a:normAutofit fontScale="77500" lnSpcReduction="20000"/>
          </a:bodyPr>
          <a:lstStyle/>
          <a:p>
            <a:pPr marL="1200150" lvl="1" indent="-742950">
              <a:buFont typeface="Arial" pitchFamily="34" charset="0"/>
              <a:buAutoNum type="arabicPeriod"/>
            </a:pPr>
            <a:r>
              <a:rPr lang="en-US" sz="4400" dirty="0" smtClean="0">
                <a:solidFill>
                  <a:srgbClr val="0070C0"/>
                </a:solidFill>
              </a:rPr>
              <a:t>What </a:t>
            </a:r>
            <a:r>
              <a:rPr lang="en-US" sz="4400" dirty="0" smtClean="0">
                <a:solidFill>
                  <a:srgbClr val="0070C0"/>
                </a:solidFill>
              </a:rPr>
              <a:t>did the balloon lab show us about the universe</a:t>
            </a:r>
            <a:r>
              <a:rPr lang="en-US" sz="4400" dirty="0" smtClean="0">
                <a:solidFill>
                  <a:srgbClr val="0070C0"/>
                </a:solidFill>
              </a:rPr>
              <a:t>?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</a:p>
          <a:p>
            <a:pPr marL="1200150" lvl="1" indent="-742950">
              <a:buFont typeface="Arial" pitchFamily="34" charset="0"/>
              <a:buAutoNum type="arabicPeriod"/>
            </a:pPr>
            <a:r>
              <a:rPr lang="en-US" sz="4400" dirty="0" smtClean="0">
                <a:solidFill>
                  <a:srgbClr val="0070C0"/>
                </a:solidFill>
              </a:rPr>
              <a:t>Think </a:t>
            </a:r>
            <a:r>
              <a:rPr lang="en-US" sz="4400" dirty="0" smtClean="0">
                <a:solidFill>
                  <a:srgbClr val="0070C0"/>
                </a:solidFill>
              </a:rPr>
              <a:t>about how the weather changes throughout the </a:t>
            </a:r>
            <a:r>
              <a:rPr lang="en-US" sz="4400" dirty="0" smtClean="0">
                <a:solidFill>
                  <a:srgbClr val="0070C0"/>
                </a:solidFill>
              </a:rPr>
              <a:t>year.</a:t>
            </a:r>
          </a:p>
          <a:p>
            <a:pPr marL="1885950" lvl="4" indent="-742950"/>
            <a:r>
              <a:rPr lang="en-US" sz="4000" dirty="0" smtClean="0">
                <a:solidFill>
                  <a:srgbClr val="0070C0"/>
                </a:solidFill>
              </a:rPr>
              <a:t>Describe </a:t>
            </a:r>
            <a:r>
              <a:rPr lang="en-US" sz="4000" dirty="0" smtClean="0">
                <a:solidFill>
                  <a:srgbClr val="0070C0"/>
                </a:solidFill>
              </a:rPr>
              <a:t>in complete sentences or </a:t>
            </a:r>
            <a:r>
              <a:rPr lang="en-US" sz="4000" dirty="0" smtClean="0">
                <a:solidFill>
                  <a:srgbClr val="0070C0"/>
                </a:solidFill>
              </a:rPr>
              <a:t>draw 4 detailed </a:t>
            </a:r>
            <a:r>
              <a:rPr lang="en-US" sz="4000" dirty="0" smtClean="0">
                <a:solidFill>
                  <a:srgbClr val="0070C0"/>
                </a:solidFill>
              </a:rPr>
              <a:t>pictures</a:t>
            </a:r>
            <a:r>
              <a:rPr lang="en-US" sz="4000" dirty="0" smtClean="0">
                <a:solidFill>
                  <a:srgbClr val="0070C0"/>
                </a:solidFill>
              </a:rPr>
              <a:t> to </a:t>
            </a:r>
            <a:r>
              <a:rPr lang="en-US" sz="4000" dirty="0" smtClean="0">
                <a:solidFill>
                  <a:srgbClr val="0070C0"/>
                </a:solidFill>
              </a:rPr>
              <a:t>show how the weather changes throughout the year.</a:t>
            </a:r>
          </a:p>
          <a:p>
            <a:pPr marL="1200150" lvl="1" indent="-742950">
              <a:buFont typeface="Arial" pitchFamily="34" charset="0"/>
              <a:buAutoNum type="arabicPeriod"/>
            </a:pPr>
            <a:endParaRPr lang="en-US" sz="4400" dirty="0" smtClean="0">
              <a:solidFill>
                <a:srgbClr val="0070C0"/>
              </a:solidFill>
            </a:endParaRPr>
          </a:p>
          <a:p>
            <a:pPr marL="1200150" lvl="1" indent="-742950">
              <a:buNone/>
            </a:pPr>
            <a:r>
              <a:rPr lang="en-US" sz="3459" dirty="0" smtClean="0">
                <a:solidFill>
                  <a:srgbClr val="0000FF"/>
                </a:solidFill>
              </a:rPr>
              <a:t>	</a:t>
            </a:r>
            <a:endParaRPr lang="en-US" sz="3459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Nullify (verb)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legally null and void; invalidate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EX judges </a:t>
            </a:r>
            <a:r>
              <a:rPr lang="en-US" dirty="0" smtClean="0"/>
              <a:t>were unwilling to nullify government decisions.</a:t>
            </a:r>
            <a:r>
              <a:rPr lang="en-US" dirty="0" smtClean="0"/>
              <a:t> (void) </a:t>
            </a:r>
          </a:p>
          <a:p>
            <a:r>
              <a:rPr lang="en-US" dirty="0" smtClean="0"/>
              <a:t>make </a:t>
            </a:r>
            <a:r>
              <a:rPr lang="en-US" dirty="0" smtClean="0"/>
              <a:t>of no use or value; cancel out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EX insulin </a:t>
            </a:r>
            <a:r>
              <a:rPr lang="en-US" dirty="0" smtClean="0"/>
              <a:t>can block the release of the hormone and thereby nullify the effects of training.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First, some perspective. . 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48139"/>
            <a:ext cx="7696200" cy="462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37357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733" y="533400"/>
            <a:ext cx="9076267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64791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5536" y="914400"/>
            <a:ext cx="8896864" cy="500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06797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227807"/>
            <a:ext cx="9144000" cy="640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99252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1538</TotalTime>
  <Words>836</Words>
  <Application>Microsoft Macintosh PowerPoint</Application>
  <PresentationFormat>On-screen Show (4:3)</PresentationFormat>
  <Paragraphs>98</Paragraphs>
  <Slides>26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Capital</vt:lpstr>
      <vt:lpstr>Do Now</vt:lpstr>
      <vt:lpstr>Objective           Agenda</vt:lpstr>
      <vt:lpstr>Announcements </vt:lpstr>
      <vt:lpstr>Do Now</vt:lpstr>
      <vt:lpstr>Nullify (verb)</vt:lpstr>
      <vt:lpstr>First, some perspective. . .</vt:lpstr>
      <vt:lpstr>Slide 7</vt:lpstr>
      <vt:lpstr>Slide 8</vt:lpstr>
      <vt:lpstr>Slide 9</vt:lpstr>
      <vt:lpstr>The Earth in the Universe</vt:lpstr>
      <vt:lpstr>1. The Earth Rotates</vt:lpstr>
      <vt:lpstr>What would happen if the Earth stopped rotating?</vt:lpstr>
      <vt:lpstr>2. The Earth Revolves</vt:lpstr>
      <vt:lpstr>3. Precession</vt:lpstr>
      <vt:lpstr>4. Nutation</vt:lpstr>
      <vt:lpstr>Those Explain How the Earth Moves by Itself</vt:lpstr>
      <vt:lpstr>The Barycenter</vt:lpstr>
      <vt:lpstr>Orbit and Planetary Motion</vt:lpstr>
      <vt:lpstr>Results of the Earth’s Motions</vt:lpstr>
      <vt:lpstr>Results of the Earth’s Motions</vt:lpstr>
      <vt:lpstr>Results of the Earth’s Motions</vt:lpstr>
      <vt:lpstr>Results of the Earth’s Motions</vt:lpstr>
      <vt:lpstr>FOLDABLE!</vt:lpstr>
      <vt:lpstr>Foldable</vt:lpstr>
      <vt:lpstr>POSTCARD</vt:lpstr>
      <vt:lpstr>Exit Ticket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Earth in the Universe</dc:title>
  <dc:creator>A. Shimko</dc:creator>
  <cp:lastModifiedBy>Jessica Northrup</cp:lastModifiedBy>
  <cp:revision>92</cp:revision>
  <dcterms:created xsi:type="dcterms:W3CDTF">2013-09-16T17:00:50Z</dcterms:created>
  <dcterms:modified xsi:type="dcterms:W3CDTF">2013-09-16T18:05:20Z</dcterms:modified>
</cp:coreProperties>
</file>