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media/audio1.bin" ContentType="audio/unknown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1" r:id="rId1"/>
  </p:sldMasterIdLst>
  <p:sldIdLst>
    <p:sldId id="256" r:id="rId2"/>
    <p:sldId id="287" r:id="rId3"/>
    <p:sldId id="289" r:id="rId4"/>
    <p:sldId id="290" r:id="rId5"/>
    <p:sldId id="259" r:id="rId6"/>
    <p:sldId id="260" r:id="rId7"/>
    <p:sldId id="261" r:id="rId8"/>
    <p:sldId id="263" r:id="rId9"/>
    <p:sldId id="265" r:id="rId10"/>
    <p:sldId id="267" r:id="rId11"/>
    <p:sldId id="268" r:id="rId12"/>
    <p:sldId id="282" r:id="rId13"/>
    <p:sldId id="283" r:id="rId14"/>
    <p:sldId id="284" r:id="rId15"/>
    <p:sldId id="285" r:id="rId16"/>
    <p:sldId id="286" r:id="rId17"/>
    <p:sldId id="280" r:id="rId18"/>
    <p:sldId id="270" r:id="rId19"/>
    <p:sldId id="271" r:id="rId20"/>
    <p:sldId id="288" r:id="rId21"/>
    <p:sldId id="278" r:id="rId22"/>
    <p:sldId id="272" r:id="rId23"/>
    <p:sldId id="273" r:id="rId24"/>
    <p:sldId id="274" r:id="rId25"/>
    <p:sldId id="275" r:id="rId26"/>
    <p:sldId id="276" r:id="rId27"/>
    <p:sldId id="277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AE339B-2035-4944-B9F5-A1167AA9E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12199236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7D0C-2139-374C-8344-A89F617C1A9A}" type="datetimeFigureOut">
              <a:rPr lang="en-US" smtClean="0"/>
              <a:pPr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1.bin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s47ZXPTRi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MONDAY!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013" y="2153334"/>
            <a:ext cx="7464187" cy="43519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Warm Up</a:t>
            </a:r>
          </a:p>
          <a:p>
            <a:pPr marL="514350" indent="-514350" algn="l">
              <a:buAutoNum type="arabicPeriod"/>
            </a:pPr>
            <a:r>
              <a:rPr lang="en-US" sz="3200" dirty="0" smtClean="0"/>
              <a:t>Who said that planets orbit in elliptical shapes, not perfect circles?</a:t>
            </a:r>
          </a:p>
          <a:p>
            <a:pPr marL="514350" indent="-514350" algn="l">
              <a:buAutoNum type="arabicPeriod"/>
            </a:pPr>
            <a:r>
              <a:rPr lang="en-US" sz="3200" dirty="0" smtClean="0"/>
              <a:t>Which do you think heats up quicker, water or land?</a:t>
            </a:r>
          </a:p>
          <a:p>
            <a:pPr marL="514350" indent="-514350" algn="l">
              <a:buAutoNum type="arabicPeriod"/>
            </a:pPr>
            <a:r>
              <a:rPr lang="en-US" sz="3200" dirty="0" smtClean="0"/>
              <a:t>What is the sun good for (what do we use it for here on earth)?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6068"/>
            <a:ext cx="5486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Energy from the </a:t>
            </a:r>
            <a:r>
              <a:rPr lang="en-US" dirty="0" smtClean="0"/>
              <a:t>Sun (Fusion)</a:t>
            </a:r>
            <a:endParaRPr lang="en-US" dirty="0"/>
          </a:p>
        </p:txBody>
      </p:sp>
      <p:sp>
        <p:nvSpPr>
          <p:cNvPr id="512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45720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Energy from the sun is called solar energy. Solar energy is the solar radiation that reaches the earth.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This Energy is created by </a:t>
            </a:r>
            <a:r>
              <a:rPr lang="en-US" sz="2400" b="1" u="sng" dirty="0"/>
              <a:t>Nuclear Fusion </a:t>
            </a:r>
            <a:r>
              <a:rPr lang="en-US" sz="2400" b="1" dirty="0"/>
              <a:t>that takes place at the sun’s core.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Each second the sun converts about 600,000,000 tons of Hydrogen nuclei into Helium nuclei. 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When the H converts to He, some neutrons are lost and released as ENERGY that gives off HEAT and LIGHT into our solar system.</a:t>
            </a:r>
          </a:p>
        </p:txBody>
      </p:sp>
      <p:pic>
        <p:nvPicPr>
          <p:cNvPr id="2" name="Picture 5" descr="Sun 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209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1"/>
                </a:solidFill>
              </a:rPr>
              <a:t>Roles the Sun Plays here on Earth: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324891" y="114300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		It is a major source of energy.</a:t>
            </a:r>
          </a:p>
          <a:p>
            <a:endParaRPr lang="en-US" sz="2400" b="1" dirty="0"/>
          </a:p>
          <a:p>
            <a:endParaRPr lang="en-US" sz="1000" b="1" dirty="0"/>
          </a:p>
          <a:p>
            <a:endParaRPr lang="en-US" sz="2400" b="1" dirty="0"/>
          </a:p>
          <a:p>
            <a:r>
              <a:rPr lang="en-US" sz="2400" b="1" dirty="0"/>
              <a:t>			It helps plants to grow.</a:t>
            </a:r>
          </a:p>
          <a:p>
            <a:endParaRPr lang="en-US" sz="1000" b="1" dirty="0"/>
          </a:p>
          <a:p>
            <a:endParaRPr lang="en-US" sz="2400" b="1" dirty="0"/>
          </a:p>
          <a:p>
            <a:endParaRPr lang="en-US" sz="1000" b="1" dirty="0"/>
          </a:p>
          <a:p>
            <a:endParaRPr lang="en-US" sz="2400" b="1" dirty="0"/>
          </a:p>
          <a:p>
            <a:r>
              <a:rPr lang="en-US" sz="2400" b="1" dirty="0"/>
              <a:t>			It is part of the water cycle.</a:t>
            </a:r>
          </a:p>
          <a:p>
            <a:endParaRPr lang="en-US" sz="2400" b="1" dirty="0"/>
          </a:p>
          <a:p>
            <a:endParaRPr lang="en-US" sz="1000" b="1" dirty="0"/>
          </a:p>
          <a:p>
            <a:r>
              <a:rPr lang="en-US" sz="2400" b="1" dirty="0"/>
              <a:t>	</a:t>
            </a:r>
          </a:p>
          <a:p>
            <a:r>
              <a:rPr lang="en-US" sz="2400" b="1" dirty="0"/>
              <a:t>			It dictates the seasons.</a:t>
            </a:r>
          </a:p>
          <a:p>
            <a:endParaRPr lang="en-US" sz="1000" b="1" dirty="0"/>
          </a:p>
          <a:p>
            <a:endParaRPr lang="en-US" sz="2400" b="1" dirty="0"/>
          </a:p>
          <a:p>
            <a:r>
              <a:rPr lang="en-US" sz="2400" b="1" dirty="0"/>
              <a:t>	</a:t>
            </a:r>
          </a:p>
          <a:p>
            <a:r>
              <a:rPr lang="en-US" sz="2400" b="1" dirty="0"/>
              <a:t>				It controls the weather. </a:t>
            </a:r>
          </a:p>
        </p:txBody>
      </p:sp>
      <p:pic>
        <p:nvPicPr>
          <p:cNvPr id="6148" name="Picture 7" descr="Water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124200"/>
            <a:ext cx="1828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Sun is ener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838200"/>
            <a:ext cx="1676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27432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648200"/>
            <a:ext cx="19050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1054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and water surfaces absorb heat at different rates</a:t>
            </a:r>
          </a:p>
          <a:p>
            <a:r>
              <a:rPr lang="en-US" dirty="0" smtClean="0"/>
              <a:t>Water has a higher capacity for storing heat than land </a:t>
            </a:r>
          </a:p>
          <a:p>
            <a:r>
              <a:rPr lang="en-US" dirty="0" smtClean="0"/>
              <a:t>This means the ground will heat up much quicker than water from the same amount of sun radiation</a:t>
            </a:r>
          </a:p>
          <a:p>
            <a:r>
              <a:rPr lang="en-US" dirty="0" smtClean="0"/>
              <a:t>Water- heats and cools slowly</a:t>
            </a:r>
          </a:p>
          <a:p>
            <a:r>
              <a:rPr lang="en-US" dirty="0" smtClean="0"/>
              <a:t>Land- heats and cools quickly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432" y="4895614"/>
            <a:ext cx="3061568" cy="194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Solar energy is transferred to chemical energy through photosynthesis</a:t>
            </a:r>
          </a:p>
          <a:p>
            <a:r>
              <a:rPr lang="en-US" sz="2800" dirty="0" smtClean="0"/>
              <a:t>Occurs in plants, algae, and some bacteria</a:t>
            </a:r>
          </a:p>
          <a:p>
            <a:r>
              <a:rPr lang="en-US" sz="2800" dirty="0" smtClean="0"/>
              <a:t>Convert carbon dioxide and water using energy from the sun to sugar (chemical energy)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53" y="4853528"/>
            <a:ext cx="2838847" cy="1816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53528"/>
            <a:ext cx="2270124" cy="20044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Sun’s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Electromagnetic Radiation: heat energy from the sun</a:t>
            </a:r>
          </a:p>
          <a:p>
            <a:r>
              <a:rPr lang="en-US" dirty="0" smtClean="0"/>
              <a:t>Radiation is emitted throughout the </a:t>
            </a:r>
            <a:r>
              <a:rPr lang="en-US" b="1" dirty="0" smtClean="0"/>
              <a:t>electromagnetic spectrum </a:t>
            </a:r>
            <a:r>
              <a:rPr lang="en-US" dirty="0" smtClean="0"/>
              <a:t>at the speed of light, whether or not we can see it. The shorter the wavelength, the higher the energy.</a:t>
            </a:r>
          </a:p>
          <a:p>
            <a:r>
              <a:rPr lang="en-US" dirty="0" smtClean="0"/>
              <a:t>Solar radiation is composed of:</a:t>
            </a:r>
          </a:p>
          <a:p>
            <a:pPr lvl="1"/>
            <a:r>
              <a:rPr lang="en-US" dirty="0" smtClean="0"/>
              <a:t>40% at wavelengths of infrared (IR) or longer</a:t>
            </a:r>
          </a:p>
          <a:p>
            <a:pPr lvl="1"/>
            <a:r>
              <a:rPr lang="en-US" dirty="0" smtClean="0"/>
              <a:t>50% at visible wavelengths</a:t>
            </a:r>
          </a:p>
          <a:p>
            <a:pPr lvl="1"/>
            <a:r>
              <a:rPr lang="en-US" dirty="0" smtClean="0"/>
              <a:t> 10% at wavelengths of ultraviolet (UV) or shorter (think: skin penetration)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178364"/>
            <a:ext cx="2040223" cy="15281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2700"/>
            <a:ext cx="3251200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Sun’s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Sun also emits other types of radiation such as X-rays and cosmic rays</a:t>
            </a:r>
          </a:p>
          <a:p>
            <a:r>
              <a:rPr lang="en-US" dirty="0" smtClean="0"/>
              <a:t>These rays are </a:t>
            </a:r>
            <a:r>
              <a:rPr lang="en-US" u="sng" dirty="0" smtClean="0"/>
              <a:t>absorbed</a:t>
            </a:r>
            <a:r>
              <a:rPr lang="en-US" dirty="0" smtClean="0"/>
              <a:t> by Earth’s </a:t>
            </a:r>
            <a:r>
              <a:rPr lang="en-US" u="sng" dirty="0" smtClean="0"/>
              <a:t>atmosphere</a:t>
            </a:r>
            <a:r>
              <a:rPr lang="en-US" dirty="0" smtClean="0"/>
              <a:t> before they reach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3931543"/>
            <a:ext cx="31750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Orion nebula is 1,344 light years away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645081" cy="2894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7258">
            <a:off x="4561562" y="3451695"/>
            <a:ext cx="4603836" cy="25781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3125" y="2389188"/>
            <a:ext cx="4857750" cy="2079625"/>
            <a:chOff x="0" y="1310"/>
            <a:chExt cx="3060" cy="1310"/>
          </a:xfrm>
        </p:grpSpPr>
        <p:sp>
          <p:nvSpPr>
            <p:cNvPr id="7176" name="Rectangle 3"/>
            <p:cNvSpPr>
              <a:spLocks noChangeArrowheads="1"/>
            </p:cNvSpPr>
            <p:nvPr/>
          </p:nvSpPr>
          <p:spPr bwMode="auto">
            <a:xfrm>
              <a:off x="0" y="1310"/>
              <a:ext cx="3060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177" name="Rectangle 4"/>
            <p:cNvSpPr>
              <a:spLocks noChangeArrowheads="1"/>
            </p:cNvSpPr>
            <p:nvPr/>
          </p:nvSpPr>
          <p:spPr bwMode="auto">
            <a:xfrm>
              <a:off x="0" y="1310"/>
              <a:ext cx="3060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100">
                  <a:latin typeface="Times New Roman" charset="0"/>
                </a:rPr>
                <a:t> </a:t>
              </a:r>
              <a:r>
                <a:rPr lang="en-US" sz="2400">
                  <a:latin typeface="Times New Roman" charset="0"/>
                </a:rPr>
                <a:t>              </a:t>
              </a:r>
            </a:p>
          </p:txBody>
        </p:sp>
      </p:grp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714500" y="2606675"/>
            <a:ext cx="6858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Solar Winds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 sun also creates solar winds.  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They are a continuous stream of electrically charged particles that are given off by a magnetic field around the sun.</a:t>
            </a:r>
            <a:r>
              <a:rPr lang="en-US" sz="2400" b="1" dirty="0" smtClean="0"/>
              <a:t> </a:t>
            </a:r>
            <a:endParaRPr lang="en-US" sz="2400" b="1" dirty="0">
              <a:latin typeface="Bookman Old Style" charset="0"/>
            </a:endParaRPr>
          </a:p>
        </p:txBody>
      </p:sp>
      <p:pic>
        <p:nvPicPr>
          <p:cNvPr id="7174" name="Picture 9" descr="Solar Wi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76600"/>
            <a:ext cx="46482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 rot="20621619">
            <a:off x="323270" y="3875088"/>
            <a:ext cx="358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It takes a solar wind about 4.5 days to reach Earth.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6666"/>
            <a:ext cx="7973027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u="sng" dirty="0" smtClean="0"/>
              <a:t>So </a:t>
            </a:r>
            <a:r>
              <a:rPr lang="en-US" sz="3200" b="1" u="sng" dirty="0"/>
              <a:t>why don’t we burn up?</a:t>
            </a:r>
            <a:r>
              <a:rPr lang="en-US" sz="3200" u="sng" dirty="0"/>
              <a:t> </a:t>
            </a:r>
            <a:r>
              <a:rPr lang="en-US" sz="32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	The earth has a magnetic field that protects us by deflecting the solar winds. </a:t>
            </a:r>
            <a:r>
              <a:rPr lang="en-US" sz="32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	</a:t>
            </a:r>
            <a:r>
              <a:rPr lang="en-US" dirty="0"/>
              <a:t>You can even see the interaction between our magnetic field and the solar winds when auroras are created. The most famous are in the northern hemisphere and called the </a:t>
            </a:r>
            <a:r>
              <a:rPr lang="en-US" b="1" dirty="0"/>
              <a:t>aurora borealis</a:t>
            </a:r>
            <a:r>
              <a:rPr lang="en-US" dirty="0"/>
              <a:t>. Auroras also appear on other planets with magnetic fields. </a:t>
            </a:r>
          </a:p>
        </p:txBody>
      </p:sp>
      <p:pic>
        <p:nvPicPr>
          <p:cNvPr id="8195" name="Picture 4" descr="Solar Wi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5052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2.4- Last Day of New Content!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89673"/>
            <a:ext cx="3931920" cy="744071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61709"/>
            <a:ext cx="3931920" cy="433929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SWBAT explain </a:t>
            </a:r>
            <a:r>
              <a:rPr lang="en-US" sz="2400" dirty="0" err="1" smtClean="0"/>
              <a:t>Kepler’s</a:t>
            </a:r>
            <a:r>
              <a:rPr lang="en-US" sz="2400" dirty="0" smtClean="0"/>
              <a:t> three laws </a:t>
            </a:r>
          </a:p>
          <a:p>
            <a:r>
              <a:rPr lang="en-US" sz="2400" dirty="0" smtClean="0"/>
              <a:t>SWBAT describe the sun’s energy and importance on Earth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u="sng" dirty="0" smtClean="0"/>
              <a:t>HW/Reminders: UNIT 2 TEST IS THURSDAY. START STUDYING!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4880" y="1789673"/>
            <a:ext cx="3931920" cy="74407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4880" y="2436087"/>
            <a:ext cx="4389120" cy="4064916"/>
          </a:xfrm>
        </p:spPr>
        <p:txBody>
          <a:bodyPr>
            <a:noAutofit/>
          </a:bodyPr>
          <a:lstStyle/>
          <a:p>
            <a:r>
              <a:rPr lang="en-US" sz="2400" dirty="0" smtClean="0"/>
              <a:t>Warm Up</a:t>
            </a:r>
          </a:p>
          <a:p>
            <a:r>
              <a:rPr lang="en-US" sz="2400" dirty="0" smtClean="0"/>
              <a:t>Objective</a:t>
            </a:r>
          </a:p>
          <a:p>
            <a:r>
              <a:rPr lang="en-US" sz="2400" dirty="0" smtClean="0"/>
              <a:t>Guided Notes</a:t>
            </a:r>
          </a:p>
          <a:p>
            <a:r>
              <a:rPr lang="en-US" sz="2400" dirty="0" smtClean="0"/>
              <a:t>Tic-</a:t>
            </a:r>
            <a:r>
              <a:rPr lang="en-US" sz="2400" dirty="0" err="1" smtClean="0"/>
              <a:t>Tac</a:t>
            </a:r>
            <a:r>
              <a:rPr lang="en-US" sz="2400" dirty="0" smtClean="0"/>
              <a:t>-Toe</a:t>
            </a:r>
          </a:p>
          <a:p>
            <a:r>
              <a:rPr lang="en-US" sz="2400" dirty="0" smtClean="0"/>
              <a:t>2.4 Quiz</a:t>
            </a:r>
          </a:p>
          <a:p>
            <a:r>
              <a:rPr lang="en-US" sz="2400" dirty="0" smtClean="0"/>
              <a:t>If extra time- space journey video and/or nebula photos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directions on the back of your notes page</a:t>
            </a:r>
          </a:p>
          <a:p>
            <a:r>
              <a:rPr lang="en-US" dirty="0" smtClean="0"/>
              <a:t>You should be writing/drawing your responses on a separate sheet of paper. I have markers/</a:t>
            </a:r>
            <a:r>
              <a:rPr lang="en-US" smtClean="0"/>
              <a:t>colored pencils.</a:t>
            </a:r>
          </a:p>
          <a:p>
            <a:r>
              <a:rPr lang="en-US" dirty="0" smtClean="0"/>
              <a:t>You may talk QUIETLY with a neighbor as your work</a:t>
            </a:r>
          </a:p>
          <a:p>
            <a:r>
              <a:rPr lang="en-US" dirty="0" smtClean="0"/>
              <a:t>Ask permission before getting out of your seat</a:t>
            </a:r>
          </a:p>
          <a:p>
            <a:r>
              <a:rPr lang="en-US" dirty="0" smtClean="0"/>
              <a:t>Reminder: NO headphones</a:t>
            </a:r>
          </a:p>
          <a:p>
            <a:r>
              <a:rPr lang="en-US" dirty="0" smtClean="0"/>
              <a:t>I will play music if we are working hard and staying on task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Video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www.youtube.com/watch?v=ys47ZXPTRio</a:t>
            </a:r>
            <a:endParaRPr lang="en-US" dirty="0" smtClean="0"/>
          </a:p>
          <a:p>
            <a:r>
              <a:rPr lang="en-US" dirty="0" smtClean="0"/>
              <a:t>Travel in the Universe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370"/>
            <a:ext cx="3631871" cy="3680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64" y="2057400"/>
            <a:ext cx="3231431" cy="43141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3" y="563774"/>
            <a:ext cx="4546690" cy="54560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Eagle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40" y="274638"/>
            <a:ext cx="3118190" cy="63153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58" y="1607651"/>
            <a:ext cx="5890448" cy="44121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     Tarantula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935"/>
            <a:ext cx="4752892" cy="281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05" y="1718580"/>
            <a:ext cx="3823795" cy="28641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28" y="522820"/>
            <a:ext cx="4933586" cy="527461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Exit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this time I will pass out progress reports</a:t>
            </a:r>
          </a:p>
          <a:p>
            <a:r>
              <a:rPr lang="en-US" dirty="0" smtClean="0"/>
              <a:t>No questions about grades</a:t>
            </a:r>
          </a:p>
          <a:p>
            <a:r>
              <a:rPr lang="en-US" dirty="0" smtClean="0"/>
              <a:t>Must come after school to discuss</a:t>
            </a:r>
          </a:p>
          <a:p>
            <a:r>
              <a:rPr lang="en-US" dirty="0" smtClean="0"/>
              <a:t>Tutoring this week: Tuesday, Wednesday </a:t>
            </a:r>
            <a:r>
              <a:rPr lang="en-US" smtClean="0"/>
              <a:t>&amp; Thursday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>
          <a:xfrm>
            <a:off x="205965" y="23954"/>
            <a:ext cx="8229600" cy="1143000"/>
          </a:xfrm>
        </p:spPr>
        <p:txBody>
          <a:bodyPr/>
          <a:lstStyle/>
          <a:p>
            <a:r>
              <a:rPr lang="en-US" dirty="0" smtClean="0"/>
              <a:t>Class Update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4294967295"/>
          </p:nvPr>
        </p:nvSpPr>
        <p:spPr>
          <a:xfrm>
            <a:off x="205965" y="990929"/>
            <a:ext cx="8229600" cy="55966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3 Bathroom Passes per semester</a:t>
            </a:r>
          </a:p>
          <a:p>
            <a:pPr marL="800100" lvl="1" indent="-457200"/>
            <a:r>
              <a:rPr lang="en-US" dirty="0" smtClean="0"/>
              <a:t>You must keep track of them in order to go</a:t>
            </a:r>
          </a:p>
          <a:p>
            <a:pPr marL="800100" lvl="1" indent="-457200"/>
            <a:r>
              <a:rPr lang="en-US" dirty="0" smtClean="0"/>
              <a:t>You may not use another students passes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Progress Reports will be handed out today at end of class</a:t>
            </a:r>
          </a:p>
          <a:p>
            <a:pPr marL="800100" lvl="1" indent="-457200"/>
            <a:r>
              <a:rPr lang="en-US" dirty="0" smtClean="0"/>
              <a:t>If you didn’t give me Unit 1 Work last week- you have until Thursday to give it to me for 50% credit</a:t>
            </a:r>
          </a:p>
          <a:p>
            <a:pPr marL="800100" lvl="1" indent="-457200"/>
            <a:r>
              <a:rPr lang="en-US" dirty="0" smtClean="0"/>
              <a:t>When I ask for complete sentences- I expect complete sentences</a:t>
            </a:r>
          </a:p>
          <a:p>
            <a:pPr marL="1149350" lvl="2" indent="-457200"/>
            <a:r>
              <a:rPr lang="en-US" dirty="0" smtClean="0"/>
              <a:t>Balloon lab was out of 30 points but not many received this amount because it lacked complete sentences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If you missed Unit 1 Test from last Tuesday- Must take it after school this week!</a:t>
            </a:r>
          </a:p>
          <a:p>
            <a:pPr marL="800100" lvl="1" indent="-457200"/>
            <a:r>
              <a:rPr lang="en-US" dirty="0" smtClean="0"/>
              <a:t>Some students didn’t know there was a back so you must come after school to finish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>
          <a:xfrm>
            <a:off x="205965" y="23954"/>
            <a:ext cx="8229600" cy="1143000"/>
          </a:xfrm>
        </p:spPr>
        <p:txBody>
          <a:bodyPr/>
          <a:lstStyle/>
          <a:p>
            <a:r>
              <a:rPr lang="en-US" dirty="0" smtClean="0"/>
              <a:t>Class Update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4294967295"/>
          </p:nvPr>
        </p:nvSpPr>
        <p:spPr>
          <a:xfrm>
            <a:off x="205964" y="1166954"/>
            <a:ext cx="8938035" cy="51973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Unit 2: Astronomy Test on Thursday</a:t>
            </a:r>
          </a:p>
          <a:p>
            <a:pPr marL="800100" lvl="1" indent="-457200"/>
            <a:r>
              <a:rPr lang="en-US" sz="3000" u="sng" dirty="0" smtClean="0"/>
              <a:t>Today</a:t>
            </a:r>
            <a:r>
              <a:rPr lang="en-US" sz="3000" dirty="0" smtClean="0"/>
              <a:t> is the last day of new material</a:t>
            </a:r>
          </a:p>
          <a:p>
            <a:pPr marL="800100" lvl="1" indent="-457200"/>
            <a:r>
              <a:rPr lang="en-US" sz="3000" u="sng" dirty="0" smtClean="0"/>
              <a:t>Tomorrow</a:t>
            </a:r>
            <a:r>
              <a:rPr lang="en-US" sz="3000" dirty="0" smtClean="0"/>
              <a:t> is review via Astronomy Booklet independent project</a:t>
            </a:r>
          </a:p>
          <a:p>
            <a:pPr marL="1149350" lvl="2" indent="-457200"/>
            <a:r>
              <a:rPr lang="en-US" sz="3000" dirty="0" smtClean="0"/>
              <a:t>Project grade</a:t>
            </a:r>
          </a:p>
          <a:p>
            <a:pPr marL="800100" lvl="1" indent="-457200"/>
            <a:r>
              <a:rPr lang="en-US" sz="3000" u="sng" dirty="0" smtClean="0"/>
              <a:t>Wednesday</a:t>
            </a:r>
            <a:r>
              <a:rPr lang="en-US" sz="3000" dirty="0" smtClean="0"/>
              <a:t> is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day of review via review questions &amp; crossword</a:t>
            </a:r>
          </a:p>
          <a:p>
            <a:pPr marL="1149350" lvl="2" indent="-457200"/>
            <a:r>
              <a:rPr lang="en-US" sz="3000" dirty="0" smtClean="0"/>
              <a:t>Review assignment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We will be taking a quiz everyday at the end of class up to the test to check your mastery </a:t>
            </a:r>
            <a:r>
              <a:rPr lang="en-US" sz="3000" u="sng" dirty="0" smtClean="0"/>
              <a:t>before</a:t>
            </a:r>
            <a:r>
              <a:rPr lang="en-US" sz="3000" dirty="0" smtClean="0"/>
              <a:t> the assessment</a:t>
            </a:r>
          </a:p>
          <a:p>
            <a:pPr marL="80010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553" y="3418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Kepler’s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rgbClr val="FFFF00"/>
                </a:solidFill>
              </a:rPr>
              <a:t>3 Laws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756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692" y="92075"/>
            <a:ext cx="7543800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Birth of Modern Astronomy 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1600200"/>
            <a:ext cx="3553326" cy="4343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b="1" dirty="0" smtClean="0"/>
              <a:t>Johannes </a:t>
            </a:r>
            <a:r>
              <a:rPr lang="en-US" sz="2800" b="1" dirty="0" err="1" smtClean="0"/>
              <a:t>Kepler</a:t>
            </a:r>
            <a:r>
              <a:rPr lang="en-US" sz="2800" dirty="0" smtClean="0"/>
              <a:t> (1571-1630) – Studied under Brahe and continued his work by using math to develop 3 laws of planetary motion.</a:t>
            </a:r>
          </a:p>
        </p:txBody>
      </p:sp>
      <p:pic>
        <p:nvPicPr>
          <p:cNvPr id="65543" name="Picture 7" descr="laws of planetary mo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>
          <a:xfrm>
            <a:off x="1" y="1524000"/>
            <a:ext cx="5486400" cy="4876800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9620643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04624E-7 L 0.21667 -0.15538 " pathEditMode="relative" ptsTypes="AA">
                                      <p:cBhvr>
                                        <p:cTn id="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55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mtClean="0"/>
              <a:t>Kepler’s 1st Law Of Planetary Motion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rgbClr val="00B050"/>
                </a:solidFill>
              </a:rPr>
              <a:t>Each planet moves in an ellipse rather than a circle</a:t>
            </a:r>
          </a:p>
          <a:p>
            <a:pPr>
              <a:buNone/>
            </a:pPr>
            <a:endParaRPr lang="en-US" dirty="0" smtClean="0"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9243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1687271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78981" cy="1143000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Kepler’s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2nd Law Of Planetary Motion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3220"/>
            <a:ext cx="3352800" cy="452596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Kepler’s</a:t>
            </a:r>
            <a:r>
              <a:rPr lang="en-US" dirty="0" smtClean="0"/>
              <a:t> second law says that an imaginary line between the sun and a planet sweeps out equal amounts of area in equal amount of time</a:t>
            </a:r>
          </a:p>
          <a:p>
            <a:endParaRPr lang="en-US" dirty="0" smtClean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720953" y="1557867"/>
            <a:ext cx="5181600" cy="53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41220811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 err="1" smtClean="0"/>
              <a:t>Kepler’s</a:t>
            </a:r>
            <a:r>
              <a:rPr lang="en-US" dirty="0" smtClean="0"/>
              <a:t> 3rd Law Of Planetary Motion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600200"/>
            <a:ext cx="4343399" cy="4878206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27" dirty="0" smtClean="0">
                <a:solidFill>
                  <a:schemeClr val="accent3">
                    <a:lumMod val="75000"/>
                  </a:schemeClr>
                </a:solidFill>
              </a:rPr>
              <a:t>States that the planet’s orbital period squared is equal to its mean solar distance cubed: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27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3027" baseline="30000" dirty="0" smtClean="0">
                <a:solidFill>
                  <a:schemeClr val="accent3">
                    <a:lumMod val="75000"/>
                  </a:schemeClr>
                </a:solidFill>
              </a:rPr>
              <a:t>2 </a:t>
            </a:r>
            <a:r>
              <a:rPr lang="en-US" sz="3027" dirty="0" smtClean="0">
                <a:solidFill>
                  <a:schemeClr val="accent3">
                    <a:lumMod val="75000"/>
                  </a:schemeClr>
                </a:solidFill>
              </a:rPr>
              <a:t>= d</a:t>
            </a:r>
            <a:r>
              <a:rPr lang="en-US" sz="3027" baseline="300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3027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en-US" sz="3027" baseline="30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27" dirty="0" smtClean="0">
                <a:solidFill>
                  <a:schemeClr val="accent3">
                    <a:lumMod val="75000"/>
                  </a:schemeClr>
                </a:solidFill>
              </a:rPr>
              <a:t>where T = planet’s orbital period and d = solar distance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27" dirty="0" smtClean="0">
                <a:solidFill>
                  <a:schemeClr val="accent3">
                    <a:lumMod val="75000"/>
                  </a:schemeClr>
                </a:solidFill>
              </a:rPr>
              <a:t>Therefore, the solar distances of the planets can be calculated when their periods of revolution are known.</a:t>
            </a:r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6550"/>
            <a:ext cx="40386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1319119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914</TotalTime>
  <Words>1027</Words>
  <Application>Microsoft Macintosh PowerPoint</Application>
  <PresentationFormat>On-screen Show (4:3)</PresentationFormat>
  <Paragraphs>133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Focus</vt:lpstr>
      <vt:lpstr>MONDAY!</vt:lpstr>
      <vt:lpstr>2.4- Last Day of New Content!</vt:lpstr>
      <vt:lpstr>Class Update</vt:lpstr>
      <vt:lpstr>Class Update</vt:lpstr>
      <vt:lpstr>Kepler’s 3 Laws</vt:lpstr>
      <vt:lpstr>The Birth of Modern Astronomy  </vt:lpstr>
      <vt:lpstr>Kepler’s 1st Law Of Planetary Motion</vt:lpstr>
      <vt:lpstr>Kepler’s 2nd Law Of Planetary Motion</vt:lpstr>
      <vt:lpstr>Kepler’s 3rd Law Of Planetary Motion</vt:lpstr>
      <vt:lpstr>Energy from the Sun (Fusion)</vt:lpstr>
      <vt:lpstr>Roles the Sun Plays here on Earth:</vt:lpstr>
      <vt:lpstr>Differential Heating</vt:lpstr>
      <vt:lpstr>Photosynthesis</vt:lpstr>
      <vt:lpstr>The Sun’s Energy</vt:lpstr>
      <vt:lpstr>Slide 15</vt:lpstr>
      <vt:lpstr>The Sun’s Energy</vt:lpstr>
      <vt:lpstr>RANDOM FACT!</vt:lpstr>
      <vt:lpstr>Slide 18</vt:lpstr>
      <vt:lpstr>Slide 19</vt:lpstr>
      <vt:lpstr>TIC-TAC-TOE!</vt:lpstr>
      <vt:lpstr>Reward Video Time</vt:lpstr>
      <vt:lpstr>Nebulas!</vt:lpstr>
      <vt:lpstr>Butterfly</vt:lpstr>
      <vt:lpstr>Eagle</vt:lpstr>
      <vt:lpstr>Hourglass</vt:lpstr>
      <vt:lpstr>Egg      Tarantula </vt:lpstr>
      <vt:lpstr>Slide 27</vt:lpstr>
      <vt:lpstr>2.4 Exit Quiz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FRIDAY!</dc:title>
  <dc:creator>Ashlyn Yuratich</dc:creator>
  <cp:lastModifiedBy>Jessica Northrup</cp:lastModifiedBy>
  <cp:revision>26</cp:revision>
  <dcterms:created xsi:type="dcterms:W3CDTF">2013-02-11T00:36:26Z</dcterms:created>
  <dcterms:modified xsi:type="dcterms:W3CDTF">2013-02-11T13:35:30Z</dcterms:modified>
</cp:coreProperties>
</file>