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diagrams/quickStyle1.xml" ContentType="application/vnd.openxmlformats-officedocument.drawingml.diagramStyl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93" r:id="rId1"/>
  </p:sldMasterIdLst>
  <p:sldIdLst>
    <p:sldId id="256" r:id="rId2"/>
    <p:sldId id="259" r:id="rId3"/>
    <p:sldId id="304" r:id="rId4"/>
    <p:sldId id="296" r:id="rId5"/>
    <p:sldId id="297" r:id="rId6"/>
    <p:sldId id="298" r:id="rId7"/>
    <p:sldId id="299" r:id="rId8"/>
    <p:sldId id="300" r:id="rId9"/>
    <p:sldId id="261" r:id="rId10"/>
    <p:sldId id="301" r:id="rId11"/>
    <p:sldId id="263" r:id="rId12"/>
    <p:sldId id="273" r:id="rId13"/>
    <p:sldId id="305" r:id="rId14"/>
    <p:sldId id="302" r:id="rId15"/>
    <p:sldId id="271" r:id="rId16"/>
    <p:sldId id="272" r:id="rId17"/>
    <p:sldId id="274" r:id="rId18"/>
    <p:sldId id="275" r:id="rId19"/>
    <p:sldId id="276" r:id="rId20"/>
    <p:sldId id="277" r:id="rId21"/>
    <p:sldId id="269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1" r:id="rId36"/>
    <p:sldId id="294" r:id="rId37"/>
    <p:sldId id="295" r:id="rId38"/>
    <p:sldId id="26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324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DC0AE-F07D-D846-BBD5-3F51B12AB474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7AA47718-8E70-5F4E-8431-5CB9C3C8C41A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3000" dirty="0" smtClean="0"/>
            <a:t>Planet</a:t>
          </a:r>
          <a:endParaRPr lang="en-US" sz="3000" dirty="0"/>
        </a:p>
      </dgm:t>
    </dgm:pt>
    <dgm:pt modelId="{B08C1224-4D3C-0E47-B09C-AEC8426BD706}" type="parTrans" cxnId="{3FF29C6A-C40C-474A-8613-0E95A15E8B26}">
      <dgm:prSet/>
      <dgm:spPr/>
      <dgm:t>
        <a:bodyPr/>
        <a:lstStyle/>
        <a:p>
          <a:endParaRPr lang="en-US"/>
        </a:p>
      </dgm:t>
    </dgm:pt>
    <dgm:pt modelId="{4EEEF3AE-CA78-5F4E-85B5-2B0CC5376A9A}" type="sibTrans" cxnId="{3FF29C6A-C40C-474A-8613-0E95A15E8B26}">
      <dgm:prSet/>
      <dgm:spPr/>
      <dgm:t>
        <a:bodyPr/>
        <a:lstStyle/>
        <a:p>
          <a:endParaRPr lang="en-US"/>
        </a:p>
      </dgm:t>
    </dgm:pt>
    <dgm:pt modelId="{D1B70C14-AF88-5A4B-87A7-5803680C2B8F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Galaxies </a:t>
          </a:r>
          <a:endParaRPr lang="en-US" dirty="0"/>
        </a:p>
      </dgm:t>
    </dgm:pt>
    <dgm:pt modelId="{49D104CC-9DA2-694A-8989-F2F7DB2F0BA7}" type="parTrans" cxnId="{479FF45D-C66B-7248-8345-6A286AE5A74A}">
      <dgm:prSet/>
      <dgm:spPr/>
      <dgm:t>
        <a:bodyPr/>
        <a:lstStyle/>
        <a:p>
          <a:endParaRPr lang="en-US"/>
        </a:p>
      </dgm:t>
    </dgm:pt>
    <dgm:pt modelId="{FA9394B4-E062-A442-A0B2-BCF160757B10}" type="sibTrans" cxnId="{479FF45D-C66B-7248-8345-6A286AE5A74A}">
      <dgm:prSet/>
      <dgm:spPr/>
      <dgm:t>
        <a:bodyPr/>
        <a:lstStyle/>
        <a:p>
          <a:endParaRPr lang="en-US"/>
        </a:p>
      </dgm:t>
    </dgm:pt>
    <dgm:pt modelId="{5DC2EC92-5C3C-4B4C-90FB-AE3723CA8C28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Universe </a:t>
          </a:r>
          <a:endParaRPr lang="en-US" dirty="0"/>
        </a:p>
      </dgm:t>
    </dgm:pt>
    <dgm:pt modelId="{8C0CEC7C-7278-8A47-9DE6-388289573B0D}" type="parTrans" cxnId="{95B9B287-438B-B04D-918E-6921F2131AF7}">
      <dgm:prSet/>
      <dgm:spPr/>
      <dgm:t>
        <a:bodyPr/>
        <a:lstStyle/>
        <a:p>
          <a:endParaRPr lang="en-US"/>
        </a:p>
      </dgm:t>
    </dgm:pt>
    <dgm:pt modelId="{3706CE35-9C6A-0848-A640-1220D0E5D1E1}" type="sibTrans" cxnId="{95B9B287-438B-B04D-918E-6921F2131AF7}">
      <dgm:prSet/>
      <dgm:spPr/>
      <dgm:t>
        <a:bodyPr/>
        <a:lstStyle/>
        <a:p>
          <a:endParaRPr lang="en-US"/>
        </a:p>
      </dgm:t>
    </dgm:pt>
    <dgm:pt modelId="{97FD857B-9284-DE41-8547-2492C093902E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Solar Systems</a:t>
          </a:r>
          <a:endParaRPr lang="en-US" dirty="0"/>
        </a:p>
      </dgm:t>
    </dgm:pt>
    <dgm:pt modelId="{FAB8DF79-03B2-AC44-83DB-7FE67D67D894}" type="parTrans" cxnId="{987D2BAB-8CB6-FA4D-B583-580A1B00BC5A}">
      <dgm:prSet/>
      <dgm:spPr/>
      <dgm:t>
        <a:bodyPr/>
        <a:lstStyle/>
        <a:p>
          <a:endParaRPr lang="en-US"/>
        </a:p>
      </dgm:t>
    </dgm:pt>
    <dgm:pt modelId="{5D53C9CF-1CB6-B546-A2B0-D68987345FDF}" type="sibTrans" cxnId="{987D2BAB-8CB6-FA4D-B583-580A1B00BC5A}">
      <dgm:prSet/>
      <dgm:spPr/>
      <dgm:t>
        <a:bodyPr/>
        <a:lstStyle/>
        <a:p>
          <a:endParaRPr lang="en-US"/>
        </a:p>
      </dgm:t>
    </dgm:pt>
    <dgm:pt modelId="{8050797F-201F-2A45-95D0-20D2B9C10AEC}" type="pres">
      <dgm:prSet presAssocID="{24CDC0AE-F07D-D846-BBD5-3F51B12AB474}" presName="Name0" presStyleCnt="0">
        <dgm:presLayoutVars>
          <dgm:dir/>
          <dgm:animLvl val="lvl"/>
          <dgm:resizeHandles val="exact"/>
        </dgm:presLayoutVars>
      </dgm:prSet>
      <dgm:spPr/>
    </dgm:pt>
    <dgm:pt modelId="{A3C5FE5D-F067-B743-BA12-6F5ACA2E9189}" type="pres">
      <dgm:prSet presAssocID="{7AA47718-8E70-5F4E-8431-5CB9C3C8C41A}" presName="Name8" presStyleCnt="0"/>
      <dgm:spPr/>
    </dgm:pt>
    <dgm:pt modelId="{9FEA6C49-DE4C-B74B-B1FC-D328D9087A5B}" type="pres">
      <dgm:prSet presAssocID="{7AA47718-8E70-5F4E-8431-5CB9C3C8C41A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23380-A733-A140-AF69-E20CC34D5DAD}" type="pres">
      <dgm:prSet presAssocID="{7AA47718-8E70-5F4E-8431-5CB9C3C8C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E4F40-87F6-314B-A4EF-DB241FFF1E3E}" type="pres">
      <dgm:prSet presAssocID="{97FD857B-9284-DE41-8547-2492C093902E}" presName="Name8" presStyleCnt="0"/>
      <dgm:spPr/>
    </dgm:pt>
    <dgm:pt modelId="{574D66BE-8B0B-784F-B480-F0B90727B72D}" type="pres">
      <dgm:prSet presAssocID="{97FD857B-9284-DE41-8547-2492C093902E}" presName="level" presStyleLbl="node1" presStyleIdx="1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F4521-D07E-7F4C-9728-262F5F8BFF27}" type="pres">
      <dgm:prSet presAssocID="{97FD857B-9284-DE41-8547-2492C09390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FBDEE-67E5-444C-AF81-BB58EA47B6A1}" type="pres">
      <dgm:prSet presAssocID="{D1B70C14-AF88-5A4B-87A7-5803680C2B8F}" presName="Name8" presStyleCnt="0"/>
      <dgm:spPr/>
    </dgm:pt>
    <dgm:pt modelId="{939AC9FE-32AA-194D-A7FE-1943153671EE}" type="pres">
      <dgm:prSet presAssocID="{D1B70C14-AF88-5A4B-87A7-5803680C2B8F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B1BF4-EE2D-8149-8BB4-00815D031A08}" type="pres">
      <dgm:prSet presAssocID="{D1B70C14-AF88-5A4B-87A7-5803680C2B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9F418-E87E-5C41-B0D6-0A001979A4BD}" type="pres">
      <dgm:prSet presAssocID="{5DC2EC92-5C3C-4B4C-90FB-AE3723CA8C28}" presName="Name8" presStyleCnt="0"/>
      <dgm:spPr/>
    </dgm:pt>
    <dgm:pt modelId="{364647FA-E5FE-5642-99A2-75B254304194}" type="pres">
      <dgm:prSet presAssocID="{5DC2EC92-5C3C-4B4C-90FB-AE3723CA8C28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7693C-3FA9-244F-BD45-1ABF98503C46}" type="pres">
      <dgm:prSet presAssocID="{5DC2EC92-5C3C-4B4C-90FB-AE3723CA8C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B9B287-438B-B04D-918E-6921F2131AF7}" srcId="{24CDC0AE-F07D-D846-BBD5-3F51B12AB474}" destId="{5DC2EC92-5C3C-4B4C-90FB-AE3723CA8C28}" srcOrd="3" destOrd="0" parTransId="{8C0CEC7C-7278-8A47-9DE6-388289573B0D}" sibTransId="{3706CE35-9C6A-0848-A640-1220D0E5D1E1}"/>
    <dgm:cxn modelId="{57705DB1-3F7C-5247-BF0E-A5DBD0556AA4}" type="presOf" srcId="{5DC2EC92-5C3C-4B4C-90FB-AE3723CA8C28}" destId="{0D47693C-3FA9-244F-BD45-1ABF98503C46}" srcOrd="1" destOrd="0" presId="urn:microsoft.com/office/officeart/2005/8/layout/pyramid1"/>
    <dgm:cxn modelId="{A24AC7A3-0CC9-3146-B897-8D7D638CFC1E}" type="presOf" srcId="{97FD857B-9284-DE41-8547-2492C093902E}" destId="{C65F4521-D07E-7F4C-9728-262F5F8BFF27}" srcOrd="1" destOrd="0" presId="urn:microsoft.com/office/officeart/2005/8/layout/pyramid1"/>
    <dgm:cxn modelId="{E18C86D8-3EF7-E049-9071-7E3A6EB558C9}" type="presOf" srcId="{24CDC0AE-F07D-D846-BBD5-3F51B12AB474}" destId="{8050797F-201F-2A45-95D0-20D2B9C10AEC}" srcOrd="0" destOrd="0" presId="urn:microsoft.com/office/officeart/2005/8/layout/pyramid1"/>
    <dgm:cxn modelId="{479FF45D-C66B-7248-8345-6A286AE5A74A}" srcId="{24CDC0AE-F07D-D846-BBD5-3F51B12AB474}" destId="{D1B70C14-AF88-5A4B-87A7-5803680C2B8F}" srcOrd="2" destOrd="0" parTransId="{49D104CC-9DA2-694A-8989-F2F7DB2F0BA7}" sibTransId="{FA9394B4-E062-A442-A0B2-BCF160757B10}"/>
    <dgm:cxn modelId="{3FF29C6A-C40C-474A-8613-0E95A15E8B26}" srcId="{24CDC0AE-F07D-D846-BBD5-3F51B12AB474}" destId="{7AA47718-8E70-5F4E-8431-5CB9C3C8C41A}" srcOrd="0" destOrd="0" parTransId="{B08C1224-4D3C-0E47-B09C-AEC8426BD706}" sibTransId="{4EEEF3AE-CA78-5F4E-85B5-2B0CC5376A9A}"/>
    <dgm:cxn modelId="{EEAEC5AC-2B0C-6E42-9CB2-34C9C60B235D}" type="presOf" srcId="{7AA47718-8E70-5F4E-8431-5CB9C3C8C41A}" destId="{9FEA6C49-DE4C-B74B-B1FC-D328D9087A5B}" srcOrd="0" destOrd="0" presId="urn:microsoft.com/office/officeart/2005/8/layout/pyramid1"/>
    <dgm:cxn modelId="{D0245C05-1A3B-6245-8EFE-2D28132CAE7D}" type="presOf" srcId="{5DC2EC92-5C3C-4B4C-90FB-AE3723CA8C28}" destId="{364647FA-E5FE-5642-99A2-75B254304194}" srcOrd="0" destOrd="0" presId="urn:microsoft.com/office/officeart/2005/8/layout/pyramid1"/>
    <dgm:cxn modelId="{CC821974-8128-1E45-803D-1AE2ABCF1AD6}" type="presOf" srcId="{D1B70C14-AF88-5A4B-87A7-5803680C2B8F}" destId="{939AC9FE-32AA-194D-A7FE-1943153671EE}" srcOrd="0" destOrd="0" presId="urn:microsoft.com/office/officeart/2005/8/layout/pyramid1"/>
    <dgm:cxn modelId="{E0A67403-9099-A241-BF4A-0625632AADF4}" type="presOf" srcId="{7AA47718-8E70-5F4E-8431-5CB9C3C8C41A}" destId="{BEF23380-A733-A140-AF69-E20CC34D5DAD}" srcOrd="1" destOrd="0" presId="urn:microsoft.com/office/officeart/2005/8/layout/pyramid1"/>
    <dgm:cxn modelId="{991116FC-6E41-2244-8668-3A01EEF1B39B}" type="presOf" srcId="{97FD857B-9284-DE41-8547-2492C093902E}" destId="{574D66BE-8B0B-784F-B480-F0B90727B72D}" srcOrd="0" destOrd="0" presId="urn:microsoft.com/office/officeart/2005/8/layout/pyramid1"/>
    <dgm:cxn modelId="{FA772F16-DA21-8C44-9C47-D1ADCF7E23A1}" type="presOf" srcId="{D1B70C14-AF88-5A4B-87A7-5803680C2B8F}" destId="{E57B1BF4-EE2D-8149-8BB4-00815D031A08}" srcOrd="1" destOrd="0" presId="urn:microsoft.com/office/officeart/2005/8/layout/pyramid1"/>
    <dgm:cxn modelId="{987D2BAB-8CB6-FA4D-B583-580A1B00BC5A}" srcId="{24CDC0AE-F07D-D846-BBD5-3F51B12AB474}" destId="{97FD857B-9284-DE41-8547-2492C093902E}" srcOrd="1" destOrd="0" parTransId="{FAB8DF79-03B2-AC44-83DB-7FE67D67D894}" sibTransId="{5D53C9CF-1CB6-B546-A2B0-D68987345FDF}"/>
    <dgm:cxn modelId="{4A2C2F09-9F7F-744D-8D10-3BCA2F8D794A}" type="presParOf" srcId="{8050797F-201F-2A45-95D0-20D2B9C10AEC}" destId="{A3C5FE5D-F067-B743-BA12-6F5ACA2E9189}" srcOrd="0" destOrd="0" presId="urn:microsoft.com/office/officeart/2005/8/layout/pyramid1"/>
    <dgm:cxn modelId="{2C6072FF-F2CE-BC45-AAB6-98B8148544EB}" type="presParOf" srcId="{A3C5FE5D-F067-B743-BA12-6F5ACA2E9189}" destId="{9FEA6C49-DE4C-B74B-B1FC-D328D9087A5B}" srcOrd="0" destOrd="0" presId="urn:microsoft.com/office/officeart/2005/8/layout/pyramid1"/>
    <dgm:cxn modelId="{39D2679E-2657-0E43-A0F2-D3262E9A28BF}" type="presParOf" srcId="{A3C5FE5D-F067-B743-BA12-6F5ACA2E9189}" destId="{BEF23380-A733-A140-AF69-E20CC34D5DAD}" srcOrd="1" destOrd="0" presId="urn:microsoft.com/office/officeart/2005/8/layout/pyramid1"/>
    <dgm:cxn modelId="{D9B5323D-E9DF-4D42-96FE-855D6B80DE2E}" type="presParOf" srcId="{8050797F-201F-2A45-95D0-20D2B9C10AEC}" destId="{9D0E4F40-87F6-314B-A4EF-DB241FFF1E3E}" srcOrd="1" destOrd="0" presId="urn:microsoft.com/office/officeart/2005/8/layout/pyramid1"/>
    <dgm:cxn modelId="{705EABCB-A867-B34E-AD41-8B1A4E34522B}" type="presParOf" srcId="{9D0E4F40-87F6-314B-A4EF-DB241FFF1E3E}" destId="{574D66BE-8B0B-784F-B480-F0B90727B72D}" srcOrd="0" destOrd="0" presId="urn:microsoft.com/office/officeart/2005/8/layout/pyramid1"/>
    <dgm:cxn modelId="{2B4FFD6D-8558-434F-AE8D-E1BC6B2C8A0B}" type="presParOf" srcId="{9D0E4F40-87F6-314B-A4EF-DB241FFF1E3E}" destId="{C65F4521-D07E-7F4C-9728-262F5F8BFF27}" srcOrd="1" destOrd="0" presId="urn:microsoft.com/office/officeart/2005/8/layout/pyramid1"/>
    <dgm:cxn modelId="{DC9485ED-C1C3-5444-ABE3-0C7CAC7A5CB4}" type="presParOf" srcId="{8050797F-201F-2A45-95D0-20D2B9C10AEC}" destId="{382FBDEE-67E5-444C-AF81-BB58EA47B6A1}" srcOrd="2" destOrd="0" presId="urn:microsoft.com/office/officeart/2005/8/layout/pyramid1"/>
    <dgm:cxn modelId="{0B7995B7-6E7F-B746-BA8F-AAE12F30533C}" type="presParOf" srcId="{382FBDEE-67E5-444C-AF81-BB58EA47B6A1}" destId="{939AC9FE-32AA-194D-A7FE-1943153671EE}" srcOrd="0" destOrd="0" presId="urn:microsoft.com/office/officeart/2005/8/layout/pyramid1"/>
    <dgm:cxn modelId="{6A15CCF5-8E59-D946-A1DB-9F324EB9A9CD}" type="presParOf" srcId="{382FBDEE-67E5-444C-AF81-BB58EA47B6A1}" destId="{E57B1BF4-EE2D-8149-8BB4-00815D031A08}" srcOrd="1" destOrd="0" presId="urn:microsoft.com/office/officeart/2005/8/layout/pyramid1"/>
    <dgm:cxn modelId="{C06BE3D2-DEED-1E4A-9EC1-DDB4B2028FAB}" type="presParOf" srcId="{8050797F-201F-2A45-95D0-20D2B9C10AEC}" destId="{0169F418-E87E-5C41-B0D6-0A001979A4BD}" srcOrd="3" destOrd="0" presId="urn:microsoft.com/office/officeart/2005/8/layout/pyramid1"/>
    <dgm:cxn modelId="{69F45E9D-0C16-124B-9519-17E2B8E3B771}" type="presParOf" srcId="{0169F418-E87E-5C41-B0D6-0A001979A4BD}" destId="{364647FA-E5FE-5642-99A2-75B254304194}" srcOrd="0" destOrd="0" presId="urn:microsoft.com/office/officeart/2005/8/layout/pyramid1"/>
    <dgm:cxn modelId="{7340F688-BA06-1645-A676-1AB12893ACC9}" type="presParOf" srcId="{0169F418-E87E-5C41-B0D6-0A001979A4BD}" destId="{0D47693C-3FA9-244F-BD45-1ABF98503C4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EA6C49-DE4C-B74B-B1FC-D328D9087A5B}">
      <dsp:nvSpPr>
        <dsp:cNvPr id="0" name=""/>
        <dsp:cNvSpPr/>
      </dsp:nvSpPr>
      <dsp:spPr>
        <a:xfrm>
          <a:off x="1930213" y="0"/>
          <a:ext cx="1286808" cy="914400"/>
        </a:xfrm>
        <a:prstGeom prst="trapezoid">
          <a:avLst>
            <a:gd name="adj" fmla="val 70364"/>
          </a:avLst>
        </a:prstGeom>
        <a:noFill/>
        <a:ln>
          <a:solidFill>
            <a:schemeClr val="tx1"/>
          </a:solidFill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Planet</a:t>
          </a:r>
          <a:endParaRPr lang="en-US" sz="3000" kern="1200" dirty="0"/>
        </a:p>
      </dsp:txBody>
      <dsp:txXfrm>
        <a:off x="1930213" y="0"/>
        <a:ext cx="1286808" cy="914400"/>
      </dsp:txXfrm>
    </dsp:sp>
    <dsp:sp modelId="{574D66BE-8B0B-784F-B480-F0B90727B72D}">
      <dsp:nvSpPr>
        <dsp:cNvPr id="0" name=""/>
        <dsp:cNvSpPr/>
      </dsp:nvSpPr>
      <dsp:spPr>
        <a:xfrm>
          <a:off x="1286808" y="914399"/>
          <a:ext cx="2573617" cy="914400"/>
        </a:xfrm>
        <a:prstGeom prst="trapezoid">
          <a:avLst>
            <a:gd name="adj" fmla="val 70364"/>
          </a:avLst>
        </a:prstGeom>
        <a:noFill/>
        <a:ln>
          <a:solidFill>
            <a:schemeClr val="tx1"/>
          </a:solidFill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Solar Systems</a:t>
          </a:r>
          <a:endParaRPr lang="en-US" sz="3000" kern="1200" dirty="0"/>
        </a:p>
      </dsp:txBody>
      <dsp:txXfrm>
        <a:off x="1737191" y="914399"/>
        <a:ext cx="1672851" cy="914400"/>
      </dsp:txXfrm>
    </dsp:sp>
    <dsp:sp modelId="{939AC9FE-32AA-194D-A7FE-1943153671EE}">
      <dsp:nvSpPr>
        <dsp:cNvPr id="0" name=""/>
        <dsp:cNvSpPr/>
      </dsp:nvSpPr>
      <dsp:spPr>
        <a:xfrm>
          <a:off x="643404" y="1828799"/>
          <a:ext cx="3860426" cy="914400"/>
        </a:xfrm>
        <a:prstGeom prst="trapezoid">
          <a:avLst>
            <a:gd name="adj" fmla="val 70364"/>
          </a:avLst>
        </a:prstGeom>
        <a:noFill/>
        <a:ln>
          <a:solidFill>
            <a:schemeClr val="tx1"/>
          </a:solidFill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Galaxies </a:t>
          </a:r>
          <a:endParaRPr lang="en-US" sz="3000" kern="1200" dirty="0"/>
        </a:p>
      </dsp:txBody>
      <dsp:txXfrm>
        <a:off x="1318978" y="1828799"/>
        <a:ext cx="2509277" cy="914400"/>
      </dsp:txXfrm>
    </dsp:sp>
    <dsp:sp modelId="{364647FA-E5FE-5642-99A2-75B254304194}">
      <dsp:nvSpPr>
        <dsp:cNvPr id="0" name=""/>
        <dsp:cNvSpPr/>
      </dsp:nvSpPr>
      <dsp:spPr>
        <a:xfrm>
          <a:off x="0" y="2743199"/>
          <a:ext cx="5147235" cy="914400"/>
        </a:xfrm>
        <a:prstGeom prst="trapezoid">
          <a:avLst>
            <a:gd name="adj" fmla="val 70364"/>
          </a:avLst>
        </a:prstGeom>
        <a:noFill/>
        <a:ln>
          <a:solidFill>
            <a:schemeClr val="tx1"/>
          </a:solidFill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Universe </a:t>
          </a:r>
          <a:endParaRPr lang="en-US" sz="3000" kern="1200" dirty="0"/>
        </a:p>
      </dsp:txBody>
      <dsp:txXfrm>
        <a:off x="900766" y="2743199"/>
        <a:ext cx="3345702" cy="91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52-72F3-474F-8582-32D765D3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E3FD-0A41-48FF-9850-002E446D1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E5F3C0-5EAF-414D-B47C-E46E1C459D50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9EA5C2-D99E-4F49-814B-454D43AD72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89914" cy="147002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Warm Up – </a:t>
            </a:r>
            <a:r>
              <a:rPr lang="en-US" sz="30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Then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Complete Reflection</a:t>
            </a:r>
            <a:endParaRPr lang="en-US" sz="3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70025"/>
            <a:ext cx="9144000" cy="4216401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What is the difference between Rotation &amp; Revolution?</a:t>
            </a:r>
          </a:p>
          <a:p>
            <a:pPr marL="514350" indent="-514350" algn="l">
              <a:buAutoNum type="arabicPeriod"/>
            </a:pP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How does the sun produce energy?</a:t>
            </a:r>
          </a:p>
          <a:p>
            <a:pPr marL="514350" indent="-514350">
              <a:buAutoNum type="arabicPeriod"/>
            </a:pP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en-US" sz="2800" dirty="0" smtClean="0"/>
              <a:t>hat is the name of the telescope that showed us the Universe is still expanding?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is Kepler’s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law? </a:t>
            </a:r>
          </a:p>
          <a:p>
            <a:pPr marL="514350" indent="-514350" algn="l"/>
            <a:endParaRPr lang="en-US" sz="27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How are you feeling about today’s exam??</a:t>
            </a:r>
            <a:endParaRPr lang="en-US" sz="2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824"/>
            <a:ext cx="8913813" cy="914400"/>
          </a:xfrm>
        </p:spPr>
        <p:txBody>
          <a:bodyPr/>
          <a:lstStyle/>
          <a:p>
            <a:r>
              <a:rPr lang="en-US" dirty="0" smtClean="0"/>
              <a:t>Transition to Independent Review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336188" y="1668583"/>
            <a:ext cx="8807812" cy="427107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2800" dirty="0" smtClean="0"/>
              <a:t>I </a:t>
            </a:r>
            <a:r>
              <a:rPr lang="en-US" sz="2800" dirty="0" smtClean="0"/>
              <a:t>will give you 4 </a:t>
            </a:r>
            <a:r>
              <a:rPr lang="en-US" sz="2800" dirty="0" err="1" smtClean="0"/>
              <a:t>mins</a:t>
            </a:r>
            <a:r>
              <a:rPr lang="en-US" sz="2800" dirty="0" smtClean="0"/>
              <a:t> </a:t>
            </a:r>
            <a:r>
              <a:rPr lang="en-US" sz="2800" dirty="0" smtClean="0"/>
              <a:t>to get materials &amp; transition</a:t>
            </a:r>
          </a:p>
          <a:p>
            <a:pPr>
              <a:buFont typeface="Wingdings" charset="2"/>
              <a:buChar char="ü"/>
            </a:pPr>
            <a:r>
              <a:rPr lang="en-US" sz="3000" dirty="0" smtClean="0"/>
              <a:t>Assigned seats ONLY</a:t>
            </a:r>
          </a:p>
          <a:p>
            <a:pPr>
              <a:buFont typeface="Wingdings" charset="2"/>
              <a:buChar char="ü"/>
            </a:pPr>
            <a:r>
              <a:rPr lang="en-US" sz="3000" dirty="0" smtClean="0"/>
              <a:t>Headphones may be rewarded for productive behavior after 5 </a:t>
            </a:r>
            <a:r>
              <a:rPr lang="en-US" sz="3000" dirty="0" err="1" smtClean="0"/>
              <a:t>mins</a:t>
            </a:r>
            <a:r>
              <a:rPr lang="en-US" sz="3000" dirty="0" smtClean="0"/>
              <a:t> of work</a:t>
            </a:r>
          </a:p>
          <a:p>
            <a:pPr lvl="1">
              <a:buFont typeface="Wingdings" charset="2"/>
              <a:buChar char="ü"/>
            </a:pPr>
            <a:r>
              <a:rPr lang="en-US" sz="2595" dirty="0" smtClean="0"/>
              <a:t>I will tell you, please don’t 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2855" y="307601"/>
            <a:ext cx="9289723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Independent Review</a:t>
            </a:r>
            <a:endParaRPr lang="en-US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117" y="1477152"/>
            <a:ext cx="863975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000" b="1" dirty="0" smtClean="0"/>
              <a:t>During this time, you need to: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Stay Seated in Assigned Seat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Talk quietly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Raise hand to ask questions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Feel confident for this test</a:t>
            </a:r>
          </a:p>
          <a:p>
            <a:pPr>
              <a:buFont typeface="Arial"/>
              <a:buChar char="•"/>
            </a:pPr>
            <a:r>
              <a:rPr lang="en-US" sz="3000" b="1" dirty="0" smtClean="0"/>
              <a:t>If you finish early,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Crossword</a:t>
            </a:r>
            <a:r>
              <a:rPr lang="en-US" sz="3000" dirty="0" smtClean="0"/>
              <a:t> </a:t>
            </a:r>
          </a:p>
          <a:p>
            <a:pPr marL="1428750" lvl="2" indent="-514350">
              <a:buFont typeface="Arial"/>
              <a:buChar char="•"/>
            </a:pPr>
            <a:r>
              <a:rPr lang="en-US" sz="2500" dirty="0" smtClean="0"/>
              <a:t>No copying, both parties will be penalized </a:t>
            </a:r>
            <a:endParaRPr lang="en-US" sz="25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Late Work (Labs)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Crib Sheet (1/2 paper, 1 side only)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quniox: solstic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30" y="412811"/>
            <a:ext cx="8450938" cy="5802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2855" y="307601"/>
            <a:ext cx="9289723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Independent Review</a:t>
            </a:r>
            <a:endParaRPr lang="en-US" sz="7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117" y="1477152"/>
            <a:ext cx="8639751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000" b="1" dirty="0" smtClean="0"/>
              <a:t>During this time, you need to: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Stay Seated in Assigned Seat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Talk quietly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Raise hand to ask questions</a:t>
            </a:r>
          </a:p>
          <a:p>
            <a:pPr lvl="1">
              <a:buFont typeface="Wingdings" charset="2"/>
              <a:buChar char="Ø"/>
            </a:pPr>
            <a:r>
              <a:rPr lang="en-US" sz="3000" dirty="0" smtClean="0"/>
              <a:t>Feel confident for this test</a:t>
            </a:r>
          </a:p>
          <a:p>
            <a:pPr>
              <a:buFont typeface="Arial"/>
              <a:buChar char="•"/>
            </a:pPr>
            <a:r>
              <a:rPr lang="en-US" sz="3000" b="1" dirty="0" smtClean="0"/>
              <a:t>If you finish early,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Crossword</a:t>
            </a:r>
            <a:r>
              <a:rPr lang="en-US" sz="3000" dirty="0" smtClean="0"/>
              <a:t> </a:t>
            </a:r>
          </a:p>
          <a:p>
            <a:pPr marL="1428750" lvl="2" indent="-514350">
              <a:buFont typeface="Arial"/>
              <a:buChar char="•"/>
            </a:pPr>
            <a:r>
              <a:rPr lang="en-US" sz="2500" dirty="0" smtClean="0"/>
              <a:t>No copying, both parties will be penalized </a:t>
            </a:r>
            <a:endParaRPr lang="en-US" sz="25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Late Work (Labs)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Crib Sheet (1/2 paper, 1 side only)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Unit </a:t>
            </a:r>
            <a:r>
              <a:rPr lang="en-US" smtClean="0"/>
              <a:t>2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581056"/>
            <a:ext cx="8455959" cy="422807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q"/>
            </a:pPr>
            <a:r>
              <a:rPr lang="en-US" sz="3000" dirty="0" smtClean="0"/>
              <a:t>When finished with the assessment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sz="3000" dirty="0" smtClean="0"/>
              <a:t>Hand it in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sz="3000" dirty="0" smtClean="0"/>
              <a:t>Get vocabulary sheet &amp; textbook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sz="3000" dirty="0" smtClean="0"/>
              <a:t>Sit down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sz="3000" dirty="0" smtClean="0"/>
              <a:t>Work quietly on vocabulary for next unit</a:t>
            </a:r>
          </a:p>
          <a:p>
            <a:pPr marL="349250">
              <a:buFont typeface="Wingdings" charset="2"/>
              <a:buChar char="q"/>
            </a:pPr>
            <a:r>
              <a:rPr lang="en-US" sz="3000" dirty="0" smtClean="0"/>
              <a:t>If you are missing work, now is the opportunity to work on </a:t>
            </a:r>
            <a:r>
              <a:rPr lang="en-US" sz="3000" dirty="0" smtClean="0"/>
              <a:t>it</a:t>
            </a:r>
          </a:p>
          <a:p>
            <a:pPr marL="349250">
              <a:buFont typeface="Wingdings" charset="2"/>
              <a:buChar char="q"/>
            </a:pPr>
            <a:r>
              <a:rPr lang="en-US" sz="3000" dirty="0" smtClean="0"/>
              <a:t>No talking until everyone </a:t>
            </a:r>
            <a:r>
              <a:rPr lang="en-US" sz="3000" smtClean="0"/>
              <a:t>is finished!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647510"/>
            <a:ext cx="8915400" cy="2286000"/>
          </a:xfrm>
        </p:spPr>
        <p:txBody>
          <a:bodyPr/>
          <a:lstStyle/>
          <a:p>
            <a:pPr lvl="0"/>
            <a:r>
              <a:rPr lang="en-US" dirty="0" smtClean="0"/>
              <a:t>What protects Earth from dangerous solar winds, solar radiation, cosmic rays, X rays and some electromagnetic waves?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286382" y="3410065"/>
            <a:ext cx="8629018" cy="2828442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3000" dirty="0" smtClean="0">
                <a:solidFill>
                  <a:srgbClr val="000000"/>
                </a:solidFill>
              </a:rPr>
              <a:t>The Earth’s </a:t>
            </a:r>
            <a:r>
              <a:rPr lang="en-US" sz="3000" b="1" u="sng" dirty="0" smtClean="0">
                <a:solidFill>
                  <a:srgbClr val="000000"/>
                </a:solidFill>
              </a:rPr>
              <a:t>Magnetic Field </a:t>
            </a:r>
            <a:r>
              <a:rPr lang="en-US" sz="3000" dirty="0" smtClean="0">
                <a:solidFill>
                  <a:srgbClr val="000000"/>
                </a:solidFill>
              </a:rPr>
              <a:t>protects us from solar winds</a:t>
            </a:r>
          </a:p>
          <a:p>
            <a:pPr>
              <a:buFont typeface="Wingdings" charset="2"/>
              <a:buChar char="Ø"/>
            </a:pPr>
            <a:r>
              <a:rPr lang="en-US" sz="3000" dirty="0" smtClean="0">
                <a:solidFill>
                  <a:srgbClr val="000000"/>
                </a:solidFill>
              </a:rPr>
              <a:t>The Earth’s </a:t>
            </a:r>
            <a:r>
              <a:rPr lang="en-US" sz="3000" b="1" u="sng" dirty="0" smtClean="0">
                <a:solidFill>
                  <a:srgbClr val="000000"/>
                </a:solidFill>
              </a:rPr>
              <a:t>Atmosphere</a:t>
            </a:r>
            <a:r>
              <a:rPr lang="en-US" sz="3000" dirty="0" smtClean="0">
                <a:solidFill>
                  <a:srgbClr val="000000"/>
                </a:solidFill>
              </a:rPr>
              <a:t> protects us from Cosmic &amp; X Rays </a:t>
            </a:r>
          </a:p>
          <a:p>
            <a:pPr>
              <a:buFont typeface="Wingdings" charset="2"/>
              <a:buChar char="Ø"/>
            </a:pPr>
            <a:r>
              <a:rPr lang="en-US" sz="3000" dirty="0" smtClean="0">
                <a:solidFill>
                  <a:srgbClr val="000000"/>
                </a:solidFill>
              </a:rPr>
              <a:t>Don’t worry about solar radiation &amp; electromagnetic waves.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647510"/>
            <a:ext cx="8915400" cy="1668583"/>
          </a:xfrm>
        </p:spPr>
        <p:txBody>
          <a:bodyPr/>
          <a:lstStyle/>
          <a:p>
            <a:pPr lvl="0"/>
            <a:r>
              <a:rPr lang="en-US" dirty="0" smtClean="0"/>
              <a:t>Compare and contrast the meaning of Equinox and Solstice.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0" y="2674091"/>
            <a:ext cx="9144000" cy="418390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 </a:t>
            </a:r>
            <a:r>
              <a:rPr lang="en-US" sz="3429" u="sng" dirty="0" smtClean="0">
                <a:solidFill>
                  <a:srgbClr val="000000"/>
                </a:solidFill>
              </a:rPr>
              <a:t>Summer Solstice</a:t>
            </a:r>
            <a:r>
              <a:rPr lang="en-US" sz="3429" dirty="0" smtClean="0">
                <a:solidFill>
                  <a:srgbClr val="000000"/>
                </a:solidFill>
              </a:rPr>
              <a:t>: Day of most sunlight </a:t>
            </a:r>
          </a:p>
          <a:p>
            <a:pPr lvl="1"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June 21</a:t>
            </a:r>
            <a:r>
              <a:rPr lang="en-US" sz="3429" baseline="30000" dirty="0" smtClean="0">
                <a:solidFill>
                  <a:srgbClr val="000000"/>
                </a:solidFill>
              </a:rPr>
              <a:t>st</a:t>
            </a:r>
            <a:endParaRPr lang="en-US" sz="3429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3429" u="sng" dirty="0" smtClean="0">
                <a:solidFill>
                  <a:srgbClr val="000000"/>
                </a:solidFill>
              </a:rPr>
              <a:t>Winter Solstice</a:t>
            </a:r>
            <a:r>
              <a:rPr lang="en-US" sz="3429" dirty="0" smtClean="0">
                <a:solidFill>
                  <a:srgbClr val="000000"/>
                </a:solidFill>
              </a:rPr>
              <a:t>: Day of least sunlight</a:t>
            </a:r>
          </a:p>
          <a:p>
            <a:pPr lvl="1"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 December 21</a:t>
            </a:r>
            <a:r>
              <a:rPr lang="en-US" sz="3429" baseline="30000" dirty="0" smtClean="0">
                <a:solidFill>
                  <a:srgbClr val="000000"/>
                </a:solidFill>
              </a:rPr>
              <a:t>st</a:t>
            </a:r>
            <a:endParaRPr lang="en-US" sz="3429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3429" u="sng" dirty="0" smtClean="0">
                <a:solidFill>
                  <a:srgbClr val="000000"/>
                </a:solidFill>
              </a:rPr>
              <a:t>Spring Equinox</a:t>
            </a:r>
            <a:r>
              <a:rPr lang="en-US" sz="3429" dirty="0" smtClean="0">
                <a:solidFill>
                  <a:srgbClr val="000000"/>
                </a:solidFill>
              </a:rPr>
              <a:t>: Day of equal amount of night &amp; day (12hrs of each)</a:t>
            </a:r>
          </a:p>
          <a:p>
            <a:pPr lvl="1"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March 21</a:t>
            </a:r>
            <a:r>
              <a:rPr lang="en-US" sz="3429" baseline="30000" dirty="0" smtClean="0">
                <a:solidFill>
                  <a:srgbClr val="000000"/>
                </a:solidFill>
              </a:rPr>
              <a:t>st</a:t>
            </a:r>
            <a:r>
              <a:rPr lang="en-US" sz="3429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US" sz="3429" u="sng" dirty="0" smtClean="0">
                <a:solidFill>
                  <a:srgbClr val="000000"/>
                </a:solidFill>
              </a:rPr>
              <a:t>Fall Equinox</a:t>
            </a:r>
            <a:r>
              <a:rPr lang="en-US" sz="3429" dirty="0" smtClean="0">
                <a:solidFill>
                  <a:srgbClr val="000000"/>
                </a:solidFill>
              </a:rPr>
              <a:t>: Day of equal amount of night &amp; day (12hrs of each)</a:t>
            </a:r>
          </a:p>
          <a:p>
            <a:pPr lvl="1"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September 23</a:t>
            </a:r>
            <a:r>
              <a:rPr lang="en-US" sz="3429" baseline="30000" dirty="0" smtClean="0">
                <a:solidFill>
                  <a:srgbClr val="000000"/>
                </a:solidFill>
              </a:rPr>
              <a:t>rd</a:t>
            </a:r>
            <a:r>
              <a:rPr lang="en-US" sz="3429" dirty="0" smtClean="0">
                <a:solidFill>
                  <a:srgbClr val="000000"/>
                </a:solidFill>
              </a:rPr>
              <a:t>  </a:t>
            </a:r>
          </a:p>
          <a:p>
            <a:pPr lvl="2">
              <a:buFont typeface="Wingdings" charset="2"/>
              <a:buChar char="Ø"/>
            </a:pPr>
            <a:endParaRPr 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268942"/>
            <a:ext cx="8915400" cy="20471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Explain what causes seasons on Earth. Incorporate how the northern and southern hemispheres are affected differently by seasons.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0" y="2674091"/>
            <a:ext cx="9144000" cy="418390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The Earth’s </a:t>
            </a:r>
            <a:r>
              <a:rPr lang="en-US" sz="3429" b="1" u="sng" dirty="0" smtClean="0">
                <a:solidFill>
                  <a:srgbClr val="000000"/>
                </a:solidFill>
              </a:rPr>
              <a:t>TILT</a:t>
            </a:r>
            <a:r>
              <a:rPr lang="en-US" sz="3429" b="1" dirty="0" smtClean="0">
                <a:solidFill>
                  <a:srgbClr val="000000"/>
                </a:solidFill>
              </a:rPr>
              <a:t> </a:t>
            </a:r>
            <a:r>
              <a:rPr lang="en-US" sz="3429" dirty="0" smtClean="0">
                <a:solidFill>
                  <a:srgbClr val="000000"/>
                </a:solidFill>
              </a:rPr>
              <a:t>causes seasons</a:t>
            </a:r>
          </a:p>
          <a:p>
            <a:pPr>
              <a:buFont typeface="Wingdings" charset="2"/>
              <a:buChar char="Ø"/>
            </a:pPr>
            <a:endParaRPr lang="en-US" sz="3429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Northern &amp; Southern hemispheres experience opposite seasons</a:t>
            </a:r>
          </a:p>
          <a:p>
            <a:endParaRPr lang="en-US" sz="3429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Summer in North then Winter in South</a:t>
            </a:r>
          </a:p>
          <a:p>
            <a:pPr lvl="2">
              <a:buFont typeface="Wingdings" charset="2"/>
              <a:buChar char="Ø"/>
            </a:pPr>
            <a:endParaRPr lang="en-US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268942"/>
            <a:ext cx="8915400" cy="204715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Is Earth’s orbit a perfect circle? Explain why or why not with scientific reasoning.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0" y="2674091"/>
            <a:ext cx="9144000" cy="370579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No- Earth’s orbit is an ellipse (aka oval)</a:t>
            </a:r>
          </a:p>
          <a:p>
            <a:pPr>
              <a:buFont typeface="Wingdings" charset="2"/>
              <a:buChar char="Ø"/>
            </a:pPr>
            <a:endParaRPr lang="en-US" sz="3429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Johannes Kepler’s 1</a:t>
            </a:r>
            <a:r>
              <a:rPr lang="en-US" sz="3429" baseline="30000" dirty="0" smtClean="0">
                <a:solidFill>
                  <a:srgbClr val="000000"/>
                </a:solidFill>
              </a:rPr>
              <a:t>st</a:t>
            </a:r>
            <a:r>
              <a:rPr lang="en-US" sz="3429" dirty="0" smtClean="0">
                <a:solidFill>
                  <a:srgbClr val="000000"/>
                </a:solidFill>
              </a:rPr>
              <a:t> law of planetary motion states this, while his 2</a:t>
            </a:r>
            <a:r>
              <a:rPr lang="en-US" sz="3429" baseline="30000" dirty="0" smtClean="0">
                <a:solidFill>
                  <a:srgbClr val="000000"/>
                </a:solidFill>
              </a:rPr>
              <a:t>nd</a:t>
            </a:r>
            <a:r>
              <a:rPr lang="en-US" sz="3429" dirty="0" smtClean="0">
                <a:solidFill>
                  <a:srgbClr val="000000"/>
                </a:solidFill>
              </a:rPr>
              <a:t> and 3</a:t>
            </a:r>
            <a:r>
              <a:rPr lang="en-US" sz="3429" baseline="30000" dirty="0" smtClean="0">
                <a:solidFill>
                  <a:srgbClr val="000000"/>
                </a:solidFill>
              </a:rPr>
              <a:t>rd</a:t>
            </a:r>
            <a:r>
              <a:rPr lang="en-US" sz="3429" dirty="0" smtClean="0">
                <a:solidFill>
                  <a:srgbClr val="000000"/>
                </a:solidFill>
              </a:rPr>
              <a:t> laws mathematically prove his 1</a:t>
            </a:r>
            <a:r>
              <a:rPr lang="en-US" sz="3429" baseline="30000" dirty="0" smtClean="0">
                <a:solidFill>
                  <a:srgbClr val="000000"/>
                </a:solidFill>
              </a:rPr>
              <a:t>st</a:t>
            </a:r>
            <a:r>
              <a:rPr lang="en-US" sz="3429" dirty="0" smtClean="0">
                <a:solidFill>
                  <a:srgbClr val="000000"/>
                </a:solidFill>
              </a:rPr>
              <a:t> </a:t>
            </a:r>
          </a:p>
          <a:p>
            <a:endParaRPr lang="en-US" sz="3429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268942"/>
            <a:ext cx="8915400" cy="204715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By incorporating the Big Bang Theory explain the hierarchy of the universe. Give 2 examples.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0" y="2674091"/>
            <a:ext cx="9144000" cy="370579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The hierarchy of the universe: </a:t>
            </a:r>
            <a:r>
              <a:rPr lang="en-US" sz="3600" dirty="0" smtClean="0"/>
              <a:t>The universe is made up of many different structures arranged in a fairly well-defined hierarchy.</a:t>
            </a:r>
            <a:endParaRPr lang="en-US" sz="3429" dirty="0" smtClean="0">
              <a:solidFill>
                <a:srgbClr val="000000"/>
              </a:solidFill>
            </a:endParaRPr>
          </a:p>
          <a:p>
            <a:endParaRPr lang="en-US" sz="3429" dirty="0" smtClean="0">
              <a:solidFill>
                <a:srgbClr val="000000"/>
              </a:solidFill>
            </a:endParaRPr>
          </a:p>
          <a:p>
            <a:endParaRPr lang="en-US" sz="3429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MOTIVATED BY OUR GOALS!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2680" y="3065928"/>
            <a:ext cx="4344068" cy="37920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SWBAT show progress towards 85% mastery on Astronomy content.</a:t>
            </a:r>
          </a:p>
          <a:p>
            <a:r>
              <a:rPr lang="en-US" sz="2400" b="1" dirty="0" smtClean="0"/>
              <a:t>Homework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Booklet Due TODAY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996466" cy="3211046"/>
          </a:xfrm>
        </p:spPr>
        <p:txBody>
          <a:bodyPr>
            <a:noAutofit/>
          </a:bodyPr>
          <a:lstStyle/>
          <a:p>
            <a:r>
              <a:rPr lang="en-US" sz="2000" dirty="0" smtClean="0"/>
              <a:t>Warm Up</a:t>
            </a:r>
          </a:p>
          <a:p>
            <a:r>
              <a:rPr lang="en-US" sz="2000" dirty="0" smtClean="0"/>
              <a:t>Objective</a:t>
            </a:r>
          </a:p>
          <a:p>
            <a:r>
              <a:rPr lang="en-US" sz="2000" dirty="0" smtClean="0"/>
              <a:t>Independent Review</a:t>
            </a:r>
          </a:p>
          <a:p>
            <a:r>
              <a:rPr lang="en-US" sz="2000" dirty="0" smtClean="0"/>
              <a:t>Unit 2 Assessment</a:t>
            </a:r>
          </a:p>
          <a:p>
            <a:r>
              <a:rPr lang="en-US" sz="2000" dirty="0" smtClean="0"/>
              <a:t>Vocabulary Search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268942"/>
            <a:ext cx="8915400" cy="204715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By incorporating the Big Bang Theory explain the hierarchy of the universe. Give 2 examples.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0" y="2629648"/>
            <a:ext cx="5005294" cy="1927412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Made first = biggest</a:t>
            </a:r>
          </a:p>
          <a:p>
            <a:pPr>
              <a:buFont typeface="Wingdings" charset="2"/>
              <a:buChar char="Ø"/>
            </a:pPr>
            <a:r>
              <a:rPr lang="en-US" sz="3429" dirty="0" smtClean="0">
                <a:solidFill>
                  <a:srgbClr val="000000"/>
                </a:solidFill>
              </a:rPr>
              <a:t>Made last = smallest</a:t>
            </a:r>
          </a:p>
          <a:p>
            <a:endParaRPr lang="en-US" sz="3429" dirty="0" smtClean="0">
              <a:solidFill>
                <a:srgbClr val="000000"/>
              </a:solidFill>
            </a:endParaRPr>
          </a:p>
          <a:p>
            <a:endParaRPr lang="en-US" sz="3429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D 5"/>
          <p:cNvGraphicFramePr/>
          <p:nvPr/>
        </p:nvGraphicFramePr>
        <p:xfrm>
          <a:off x="3996765" y="2728260"/>
          <a:ext cx="5147235" cy="3657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dirty="0" smtClean="0"/>
              <a:t>Crossword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/>
          <a:lstStyle/>
          <a:p>
            <a:r>
              <a:rPr lang="en-US" dirty="0" smtClean="0"/>
              <a:t>I am picking some particular ones to go over.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15 Across</a:t>
            </a:r>
            <a:r>
              <a:rPr lang="en-US" dirty="0" smtClean="0"/>
              <a:t>: The process which solar energy is converted into chemical energy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/>
          <a:lstStyle/>
          <a:p>
            <a:r>
              <a:rPr lang="en-US" dirty="0" smtClean="0"/>
              <a:t>I am picking some particular ones to go over.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15 Across</a:t>
            </a:r>
            <a:r>
              <a:rPr lang="en-US" dirty="0" smtClean="0"/>
              <a:t>: The process which solar energy is converted into chemical energy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1143000" y="3257027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Photosynthesis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17 Across</a:t>
            </a:r>
            <a:r>
              <a:rPr lang="en-US" dirty="0" smtClean="0"/>
              <a:t>: The type of energy we receive from the sun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/>
          <a:lstStyle/>
          <a:p>
            <a:r>
              <a:rPr lang="en-US" dirty="0" smtClean="0"/>
              <a:t>I am picking some particular ones to go over.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17 Across</a:t>
            </a:r>
            <a:r>
              <a:rPr lang="en-US" dirty="0" smtClean="0"/>
              <a:t>: The type of energy we receive from the sun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Radiation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21 Across</a:t>
            </a:r>
            <a:r>
              <a:rPr lang="en-US" dirty="0" smtClean="0"/>
              <a:t>: The northern hemisphere &amp; southern hemisphere always have</a:t>
            </a:r>
            <a:br>
              <a:rPr lang="en-US" dirty="0" smtClean="0"/>
            </a:br>
            <a:r>
              <a:rPr lang="en-US" dirty="0" smtClean="0"/>
              <a:t>_______ seasons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21 Across</a:t>
            </a:r>
            <a:r>
              <a:rPr lang="en-US" dirty="0" smtClean="0"/>
              <a:t>: The northern hemisphere &amp; southern hemisphere always have</a:t>
            </a:r>
            <a:br>
              <a:rPr lang="en-US" dirty="0" smtClean="0"/>
            </a:br>
            <a:r>
              <a:rPr lang="en-US" dirty="0" smtClean="0"/>
              <a:t>_______ seasons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Opposite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22 Across</a:t>
            </a:r>
            <a:r>
              <a:rPr lang="en-US" dirty="0" smtClean="0"/>
              <a:t>: High Tides are caused by the Moon’s ______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22 Across</a:t>
            </a:r>
            <a:r>
              <a:rPr lang="en-US" dirty="0" smtClean="0"/>
              <a:t>: High Tides are caused by the Moon’s ______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Gravity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89914" cy="147002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Warm Up – </a:t>
            </a:r>
            <a:r>
              <a:rPr lang="en-US" sz="30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Then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Complete Reflection</a:t>
            </a:r>
            <a:endParaRPr lang="en-US" sz="3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70025"/>
            <a:ext cx="9144000" cy="4216401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What is the difference between Rotation &amp; Revolution?</a:t>
            </a:r>
          </a:p>
          <a:p>
            <a:pPr marL="514350" indent="-514350" algn="l">
              <a:buAutoNum type="arabicPeriod"/>
            </a:pP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How does the sun produce energy?</a:t>
            </a:r>
          </a:p>
          <a:p>
            <a:pPr marL="514350" indent="-514350">
              <a:buAutoNum type="arabicPeriod"/>
            </a:pP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en-US" sz="2800" dirty="0" smtClean="0"/>
              <a:t>hat is the name of the telescope that showed us the Universe is still expanding?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is Kepler’s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law? </a:t>
            </a:r>
          </a:p>
          <a:p>
            <a:pPr marL="514350" indent="-514350" algn="l"/>
            <a:endParaRPr lang="en-US" sz="27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How are you feeling about today’s exam??</a:t>
            </a:r>
            <a:endParaRPr lang="en-US" sz="27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3 Down</a:t>
            </a:r>
            <a:r>
              <a:rPr lang="en-US" dirty="0" smtClean="0"/>
              <a:t>: The Center of mass between two objects orbiting each other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3 Down</a:t>
            </a:r>
            <a:r>
              <a:rPr lang="en-US" dirty="0" smtClean="0"/>
              <a:t>: The Center of mass between two objects orbiting each other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Barycenter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5 Down</a:t>
            </a:r>
            <a:r>
              <a:rPr lang="en-US" dirty="0" smtClean="0"/>
              <a:t>: The Wobble within the wobble of earth’s rotation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5 Down</a:t>
            </a:r>
            <a:r>
              <a:rPr lang="en-US" dirty="0" smtClean="0"/>
              <a:t>: The Wobble within the wobble of earth’s rotation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Nutation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9 Down</a:t>
            </a:r>
            <a:r>
              <a:rPr lang="en-US" dirty="0" smtClean="0"/>
              <a:t>: Hydrogen reactions give off lots of energy in the form of heat &amp; light</a:t>
            </a:r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645647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Nuclear Fusion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16 Down</a:t>
            </a:r>
            <a:r>
              <a:rPr lang="en-US" dirty="0" smtClean="0"/>
              <a:t>: This telescope showed us Earth (should say Universe) is still expanding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20 Down</a:t>
            </a:r>
            <a:r>
              <a:rPr lang="en-US" dirty="0" smtClean="0"/>
              <a:t>: Kepler’s Law that states when planets orbit they cover equal amounts of time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u="sng" dirty="0" smtClean="0"/>
              <a:t>20 Down</a:t>
            </a:r>
            <a:r>
              <a:rPr lang="en-US" dirty="0" smtClean="0"/>
              <a:t>: Kepler’s Law that states when planets orbit they cover equal amounts of time</a:t>
            </a:r>
            <a:endParaRPr lang="en-US" dirty="0"/>
          </a:p>
        </p:txBody>
      </p:sp>
      <p:sp>
        <p:nvSpPr>
          <p:cNvPr id="6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451412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Second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4235"/>
            <a:ext cx="8913813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a minute &amp; check your other answers </a:t>
            </a:r>
            <a:endParaRPr lang="en-US" sz="2800" dirty="0"/>
          </a:p>
        </p:txBody>
      </p:sp>
      <p:pic>
        <p:nvPicPr>
          <p:cNvPr id="4" name="Content Placeholder 3" descr="Screen shot 2013-02-14 at 7.57.30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9262" r="-39262"/>
          <a:stretch>
            <a:fillRect/>
          </a:stretch>
        </p:blipFill>
        <p:spPr>
          <a:xfrm>
            <a:off x="-948696" y="1108635"/>
            <a:ext cx="10330299" cy="574936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26377"/>
            <a:ext cx="8915400" cy="20078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Explain the significant difference between </a:t>
            </a:r>
            <a:r>
              <a:rPr lang="en-US" u="sng" dirty="0" smtClean="0"/>
              <a:t>Rotation &amp; Revolution</a:t>
            </a:r>
            <a:r>
              <a:rPr lang="en-US" dirty="0" smtClean="0"/>
              <a:t>. What is the relationship between these terms? </a:t>
            </a:r>
            <a:endParaRPr lang="en-US" dirty="0"/>
          </a:p>
        </p:txBody>
      </p:sp>
      <p:sp>
        <p:nvSpPr>
          <p:cNvPr id="6" name="Text Placeholder 19"/>
          <p:cNvSpPr>
            <a:spLocks noGrp="1"/>
          </p:cNvSpPr>
          <p:nvPr>
            <p:ph type="subTitle" idx="1"/>
          </p:nvPr>
        </p:nvSpPr>
        <p:spPr>
          <a:xfrm>
            <a:off x="708435" y="2928471"/>
            <a:ext cx="8001000" cy="1258835"/>
          </a:xfrm>
        </p:spPr>
        <p:txBody>
          <a:bodyPr>
            <a:normAutofit/>
          </a:bodyPr>
          <a:lstStyle/>
          <a:p>
            <a:endParaRPr lang="en-US" sz="3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8471"/>
            <a:ext cx="3062374" cy="390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2677" y="3292903"/>
            <a:ext cx="5871323" cy="1788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26377"/>
            <a:ext cx="8915400" cy="20078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Explain the significant difference between </a:t>
            </a:r>
            <a:r>
              <a:rPr lang="en-US" u="sng" dirty="0" smtClean="0"/>
              <a:t>Rotation &amp; Revolution</a:t>
            </a:r>
            <a:r>
              <a:rPr lang="en-US" dirty="0" smtClean="0"/>
              <a:t>. What is the relationship between these terms? </a:t>
            </a:r>
            <a:endParaRPr lang="en-US" dirty="0"/>
          </a:p>
        </p:txBody>
      </p:sp>
      <p:sp>
        <p:nvSpPr>
          <p:cNvPr id="6" name="Text Placeholder 19"/>
          <p:cNvSpPr>
            <a:spLocks noGrp="1"/>
          </p:cNvSpPr>
          <p:nvPr>
            <p:ph type="subTitle" idx="1"/>
          </p:nvPr>
        </p:nvSpPr>
        <p:spPr>
          <a:xfrm>
            <a:off x="0" y="2928471"/>
            <a:ext cx="8915400" cy="195729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en-US" sz="3000" dirty="0" smtClean="0">
                <a:solidFill>
                  <a:srgbClr val="000000"/>
                </a:solidFill>
              </a:rPr>
              <a:t>Rotation = Day &amp; Night = 24 hours duration</a:t>
            </a:r>
          </a:p>
          <a:p>
            <a:pPr>
              <a:buFont typeface="Wingdings" charset="2"/>
              <a:buChar char="²"/>
            </a:pPr>
            <a:r>
              <a:rPr lang="en-US" sz="3000" dirty="0" smtClean="0">
                <a:solidFill>
                  <a:srgbClr val="000000"/>
                </a:solidFill>
              </a:rPr>
              <a:t>Revolution = 1 Year = 365.25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2286000"/>
          </a:xfrm>
        </p:spPr>
        <p:txBody>
          <a:bodyPr/>
          <a:lstStyle/>
          <a:p>
            <a:pPr lvl="0"/>
            <a:r>
              <a:rPr lang="en-US" dirty="0" smtClean="0"/>
              <a:t>How does the sun produce energy? Be specific! How does it travel to earth?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8001000" cy="228055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The Sun produces energy through an energy reaction called </a:t>
            </a:r>
            <a:r>
              <a:rPr lang="en-US" sz="3000" b="1" dirty="0" smtClean="0">
                <a:solidFill>
                  <a:schemeClr val="tx1"/>
                </a:solidFill>
              </a:rPr>
              <a:t>Nuclear Fusion</a:t>
            </a:r>
            <a:r>
              <a:rPr lang="en-US" sz="3000" dirty="0" smtClean="0">
                <a:solidFill>
                  <a:schemeClr val="tx1"/>
                </a:solidFill>
              </a:rPr>
              <a:t>, which </a:t>
            </a:r>
            <a:r>
              <a:rPr lang="en-US" sz="3000" b="1" dirty="0" smtClean="0">
                <a:solidFill>
                  <a:schemeClr val="tx1"/>
                </a:solidFill>
              </a:rPr>
              <a:t>2 Hydrogen fuse to make 1 Helium which produces energy</a:t>
            </a:r>
            <a:r>
              <a:rPr lang="en-US" sz="3000" dirty="0" smtClean="0">
                <a:solidFill>
                  <a:schemeClr val="tx1"/>
                </a:solidFill>
              </a:rPr>
              <a:t>. It travels via </a:t>
            </a:r>
            <a:r>
              <a:rPr lang="en-US" sz="3000" b="1" dirty="0" smtClean="0">
                <a:solidFill>
                  <a:schemeClr val="tx1"/>
                </a:solidFill>
              </a:rPr>
              <a:t>Radiation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pPr marL="514350" indent="-514350"/>
            <a:r>
              <a:rPr lang="en-US" dirty="0" smtClean="0"/>
              <a:t>What is the name of the telescope that showed us the Universe is still expanding?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451412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Hubble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22941"/>
            <a:ext cx="8915400" cy="2286000"/>
          </a:xfrm>
        </p:spPr>
        <p:txBody>
          <a:bodyPr/>
          <a:lstStyle/>
          <a:p>
            <a:r>
              <a:rPr lang="en-US" dirty="0" smtClean="0"/>
              <a:t>Kepler’s Law that states when planets orbit they cover equal amounts of time</a:t>
            </a:r>
            <a:endParaRPr lang="en-US" dirty="0"/>
          </a:p>
        </p:txBody>
      </p:sp>
      <p:sp>
        <p:nvSpPr>
          <p:cNvPr id="6" name="Text Placeholder 19"/>
          <p:cNvSpPr>
            <a:spLocks noGrp="1"/>
          </p:cNvSpPr>
          <p:nvPr>
            <p:ph type="body" idx="1"/>
          </p:nvPr>
        </p:nvSpPr>
        <p:spPr>
          <a:xfrm>
            <a:off x="914400" y="3451412"/>
            <a:ext cx="8001000" cy="77724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E07602"/>
                </a:solidFill>
              </a:rPr>
              <a:t>Second</a:t>
            </a:r>
            <a:endParaRPr lang="en-US" sz="4000" dirty="0">
              <a:solidFill>
                <a:srgbClr val="E076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336188" y="2353449"/>
            <a:ext cx="8807812" cy="367076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000" b="1" dirty="0" smtClean="0"/>
              <a:t>Unit 2 Exam =</a:t>
            </a:r>
            <a:r>
              <a:rPr lang="en-US" sz="3000" b="1" dirty="0" smtClean="0"/>
              <a:t> </a:t>
            </a:r>
            <a:r>
              <a:rPr lang="en-US" sz="3000" b="1" dirty="0" smtClean="0"/>
              <a:t>16</a:t>
            </a:r>
            <a:r>
              <a:rPr lang="en-US" sz="3000" b="1" dirty="0" smtClean="0"/>
              <a:t> </a:t>
            </a:r>
            <a:r>
              <a:rPr lang="en-US" sz="3000" b="1" dirty="0" smtClean="0"/>
              <a:t>multiple choice </a:t>
            </a:r>
          </a:p>
          <a:p>
            <a:pPr>
              <a:buFont typeface="Wingdings" charset="2"/>
              <a:buChar char="ü"/>
            </a:pPr>
            <a:r>
              <a:rPr lang="en-US" sz="3000" b="1" dirty="0" smtClean="0"/>
              <a:t>Unit 2 Exam =</a:t>
            </a:r>
            <a:r>
              <a:rPr lang="en-US" sz="3000" b="1" dirty="0" smtClean="0"/>
              <a:t> 3 </a:t>
            </a:r>
            <a:r>
              <a:rPr lang="en-US" sz="3000" b="1" dirty="0" smtClean="0"/>
              <a:t>short answer =</a:t>
            </a:r>
            <a:r>
              <a:rPr lang="en-US" sz="3000" b="1" dirty="0" smtClean="0"/>
              <a:t> </a:t>
            </a:r>
            <a:r>
              <a:rPr lang="en-US" sz="3000" b="1" dirty="0" smtClean="0"/>
              <a:t>4</a:t>
            </a:r>
            <a:r>
              <a:rPr lang="en-US" sz="3000" b="1" dirty="0" smtClean="0"/>
              <a:t> </a:t>
            </a:r>
            <a:r>
              <a:rPr lang="en-US" sz="3000" b="1" dirty="0" smtClean="0"/>
              <a:t>points </a:t>
            </a:r>
          </a:p>
          <a:p>
            <a:pPr>
              <a:buFont typeface="Wingdings" charset="2"/>
              <a:buChar char="ü"/>
            </a:pPr>
            <a:r>
              <a:rPr lang="en-US" sz="3000" b="1" dirty="0" smtClean="0"/>
              <a:t>Unit 2 Exam =</a:t>
            </a:r>
            <a:r>
              <a:rPr lang="en-US" sz="3000" b="1" dirty="0" smtClean="0"/>
              <a:t> 20 </a:t>
            </a:r>
            <a:r>
              <a:rPr lang="en-US" sz="3000" b="1" dirty="0" smtClean="0"/>
              <a:t>points</a:t>
            </a:r>
          </a:p>
          <a:p>
            <a:pPr>
              <a:buFont typeface="Wingdings" charset="2"/>
              <a:buChar char="ü"/>
            </a:pP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1122</TotalTime>
  <Words>1024</Words>
  <Application>Microsoft Macintosh PowerPoint</Application>
  <PresentationFormat>On-screen Show (4:3)</PresentationFormat>
  <Paragraphs>135</Paragraphs>
  <Slides>38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Perspective</vt:lpstr>
      <vt:lpstr>Warm Up – Then Complete Reflection</vt:lpstr>
      <vt:lpstr>WE ARE MOTIVATED BY OUR GOALS!</vt:lpstr>
      <vt:lpstr>Warm Up – Then Complete Reflection</vt:lpstr>
      <vt:lpstr>Explain the significant difference between Rotation &amp; Revolution. What is the relationship between these terms? </vt:lpstr>
      <vt:lpstr>Explain the significant difference between Rotation &amp; Revolution. What is the relationship between these terms? </vt:lpstr>
      <vt:lpstr>How does the sun produce energy? Be specific! How does it travel to earth? </vt:lpstr>
      <vt:lpstr>What is the name of the telescope that showed us the Universe is still expanding?</vt:lpstr>
      <vt:lpstr>Kepler’s Law that states when planets orbit they cover equal amounts of time</vt:lpstr>
      <vt:lpstr>Update</vt:lpstr>
      <vt:lpstr>Transition to Independent Review</vt:lpstr>
      <vt:lpstr>Slide 11</vt:lpstr>
      <vt:lpstr>Slide 12</vt:lpstr>
      <vt:lpstr>Slide 13</vt:lpstr>
      <vt:lpstr>Unit 2 Assessment</vt:lpstr>
      <vt:lpstr>What protects Earth from dangerous solar winds, solar radiation, cosmic rays, X rays and some electromagnetic waves? </vt:lpstr>
      <vt:lpstr>Compare and contrast the meaning of Equinox and Solstice.</vt:lpstr>
      <vt:lpstr>Explain what causes seasons on Earth. Incorporate how the northern and southern hemispheres are affected differently by seasons. </vt:lpstr>
      <vt:lpstr>Is Earth’s orbit a perfect circle? Explain why or why not with scientific reasoning. </vt:lpstr>
      <vt:lpstr>By incorporating the Big Bang Theory explain the hierarchy of the universe. Give 2 examples. </vt:lpstr>
      <vt:lpstr>By incorporating the Big Bang Theory explain the hierarchy of the universe. Give 2 examples. </vt:lpstr>
      <vt:lpstr>Crossword</vt:lpstr>
      <vt:lpstr>15 Across: The process which solar energy is converted into chemical energy</vt:lpstr>
      <vt:lpstr>15 Across: The process which solar energy is converted into chemical energy</vt:lpstr>
      <vt:lpstr>17 Across: The type of energy we receive from the sun</vt:lpstr>
      <vt:lpstr>17 Across: The type of energy we receive from the sun</vt:lpstr>
      <vt:lpstr>21 Across: The northern hemisphere &amp; southern hemisphere always have _______ seasons</vt:lpstr>
      <vt:lpstr>21 Across: The northern hemisphere &amp; southern hemisphere always have _______ seasons</vt:lpstr>
      <vt:lpstr>22 Across: High Tides are caused by the Moon’s ______</vt:lpstr>
      <vt:lpstr>22 Across: High Tides are caused by the Moon’s ______</vt:lpstr>
      <vt:lpstr>3 Down: The Center of mass between two objects orbiting each other</vt:lpstr>
      <vt:lpstr>3 Down: The Center of mass between two objects orbiting each other</vt:lpstr>
      <vt:lpstr>5 Down: The Wobble within the wobble of earth’s rotation</vt:lpstr>
      <vt:lpstr>5 Down: The Wobble within the wobble of earth’s rotation</vt:lpstr>
      <vt:lpstr>9 Down: Hydrogen reactions give off lots of energy in the form of heat &amp; light</vt:lpstr>
      <vt:lpstr>16 Down: This telescope showed us Earth (should say Universe) is still expanding</vt:lpstr>
      <vt:lpstr>20 Down: Kepler’s Law that states when planets orbit they cover equal amounts of time</vt:lpstr>
      <vt:lpstr>20 Down: Kepler’s Law that states when planets orbit they cover equal amounts of time</vt:lpstr>
      <vt:lpstr>Take a minute &amp; check your other answers 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Day 1 (Unit 2- Astronomy)</dc:title>
  <dc:creator>Ashlyn Yuratich</dc:creator>
  <cp:lastModifiedBy>Jessica Northrup</cp:lastModifiedBy>
  <cp:revision>38</cp:revision>
  <dcterms:created xsi:type="dcterms:W3CDTF">2014-02-24T21:10:54Z</dcterms:created>
  <dcterms:modified xsi:type="dcterms:W3CDTF">2014-02-24T21:17:37Z</dcterms:modified>
</cp:coreProperties>
</file>