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96" r:id="rId2"/>
    <p:sldId id="316" r:id="rId3"/>
    <p:sldId id="303" r:id="rId4"/>
    <p:sldId id="342" r:id="rId5"/>
    <p:sldId id="343" r:id="rId6"/>
    <p:sldId id="344" r:id="rId7"/>
    <p:sldId id="297" r:id="rId8"/>
    <p:sldId id="320" r:id="rId9"/>
    <p:sldId id="321" r:id="rId10"/>
    <p:sldId id="345" r:id="rId11"/>
    <p:sldId id="346" r:id="rId12"/>
    <p:sldId id="347" r:id="rId13"/>
    <p:sldId id="335" r:id="rId14"/>
    <p:sldId id="326" r:id="rId15"/>
    <p:sldId id="298" r:id="rId16"/>
    <p:sldId id="337" r:id="rId17"/>
    <p:sldId id="338" r:id="rId18"/>
    <p:sldId id="339" r:id="rId19"/>
    <p:sldId id="340" r:id="rId20"/>
    <p:sldId id="305" r:id="rId21"/>
    <p:sldId id="341" r:id="rId22"/>
    <p:sldId id="306" r:id="rId23"/>
    <p:sldId id="307" r:id="rId24"/>
    <p:sldId id="301" r:id="rId25"/>
    <p:sldId id="302" r:id="rId26"/>
    <p:sldId id="275" r:id="rId27"/>
    <p:sldId id="325" r:id="rId28"/>
    <p:sldId id="310" r:id="rId29"/>
    <p:sldId id="334" r:id="rId30"/>
    <p:sldId id="322" r:id="rId31"/>
    <p:sldId id="281" r:id="rId32"/>
    <p:sldId id="282" r:id="rId33"/>
    <p:sldId id="283" r:id="rId34"/>
    <p:sldId id="284" r:id="rId35"/>
    <p:sldId id="313" r:id="rId36"/>
    <p:sldId id="311" r:id="rId37"/>
    <p:sldId id="312" r:id="rId38"/>
    <p:sldId id="314" r:id="rId39"/>
    <p:sldId id="286" r:id="rId40"/>
    <p:sldId id="288" r:id="rId41"/>
    <p:sldId id="290" r:id="rId42"/>
    <p:sldId id="32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=""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52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B9AB-7DE8-4F89-9BC0-1BC075816EF5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7E0E-49A9-4C3F-A345-7ECD4A2F2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6405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B9AB-7DE8-4F89-9BC0-1BC075816EF5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7E0E-49A9-4C3F-A345-7ECD4A2F2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1584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B9AB-7DE8-4F89-9BC0-1BC075816EF5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7E0E-49A9-4C3F-A345-7ECD4A2F2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835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B9AB-7DE8-4F89-9BC0-1BC075816EF5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7E0E-49A9-4C3F-A345-7ECD4A2F2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3337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B9AB-7DE8-4F89-9BC0-1BC075816EF5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7E0E-49A9-4C3F-A345-7ECD4A2F2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726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B9AB-7DE8-4F89-9BC0-1BC075816EF5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7E0E-49A9-4C3F-A345-7ECD4A2F2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7031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B9AB-7DE8-4F89-9BC0-1BC075816EF5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7E0E-49A9-4C3F-A345-7ECD4A2F2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545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B9AB-7DE8-4F89-9BC0-1BC075816EF5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7E0E-49A9-4C3F-A345-7ECD4A2F2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582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B9AB-7DE8-4F89-9BC0-1BC075816EF5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7E0E-49A9-4C3F-A345-7ECD4A2F2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357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B9AB-7DE8-4F89-9BC0-1BC075816EF5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7E0E-49A9-4C3F-A345-7ECD4A2F2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5593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B9AB-7DE8-4F89-9BC0-1BC075816EF5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D7E0E-49A9-4C3F-A345-7ECD4A2F2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165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8B9AB-7DE8-4F89-9BC0-1BC075816EF5}" type="datetimeFigureOut">
              <a:rPr lang="en-US" smtClean="0"/>
              <a:pPr/>
              <a:t>9/24/14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D7E0E-49A9-4C3F-A345-7ECD4A2F2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0696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pp.discoveryeducation.com/search?Ntt=weatherin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Objective 		</a:t>
            </a:r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3820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SWABT define the term: weathering.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SWBAT differentiate between chemical or mechanical weathering.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839200" cy="4495800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ambria"/>
                <a:ea typeface="Cambria"/>
                <a:cs typeface="Times New Roman"/>
              </a:rPr>
              <a:t>IF sweet tarts are placed in vinegar, THEN the sediments will be __________________ than mechanically weathered sweet tarts.</a:t>
            </a:r>
            <a:endParaRPr lang="en-US" sz="2400" dirty="0" smtClean="0">
              <a:latin typeface="Times New Roman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latin typeface="Times New Roman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ambria"/>
                <a:ea typeface="Cambria"/>
                <a:cs typeface="Times New Roman"/>
              </a:rPr>
              <a:t>IF a student smashes sweet tarts, THEN the sediments will be __________________ than chemically weathered sweet tarts.</a:t>
            </a:r>
            <a:endParaRPr lang="en-US" sz="2400" dirty="0" smtClean="0">
              <a:latin typeface="Times New Roman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latin typeface="American Typewriter"/>
                <a:ea typeface="Cambria"/>
                <a:cs typeface="Times New Roman"/>
              </a:rPr>
              <a:t>Size of Sediments</a:t>
            </a:r>
            <a:r>
              <a:rPr lang="en-US" sz="5400" b="1" dirty="0" smtClean="0">
                <a:latin typeface="Cambria"/>
                <a:ea typeface="Cambria"/>
                <a:cs typeface="Times New Roman"/>
              </a:rPr>
              <a:t/>
            </a:r>
            <a:br>
              <a:rPr lang="en-US" sz="5400" b="1" dirty="0" smtClean="0">
                <a:latin typeface="Cambria"/>
                <a:ea typeface="Cambria"/>
                <a:cs typeface="Times New Roman"/>
              </a:rPr>
            </a:br>
            <a:r>
              <a:rPr lang="en-US" sz="3333" dirty="0" smtClean="0">
                <a:latin typeface="Cambria"/>
                <a:ea typeface="Cambria"/>
                <a:cs typeface="Times New Roman"/>
              </a:rPr>
              <a:t>Choose one for each blank </a:t>
            </a:r>
            <a:r>
              <a:rPr lang="en-US" sz="3333" u="sng" dirty="0" smtClean="0">
                <a:latin typeface="Cambria"/>
                <a:ea typeface="Cambria"/>
                <a:cs typeface="Times New Roman"/>
              </a:rPr>
              <a:t>Bigger</a:t>
            </a:r>
            <a:r>
              <a:rPr lang="en-US" sz="3333" dirty="0" smtClean="0">
                <a:latin typeface="Cambria"/>
                <a:ea typeface="Cambria"/>
                <a:cs typeface="Times New Roman"/>
              </a:rPr>
              <a:t> or</a:t>
            </a:r>
            <a:r>
              <a:rPr lang="en-US" sz="3333" u="sng" dirty="0" smtClean="0">
                <a:latin typeface="Cambria"/>
                <a:ea typeface="Cambria"/>
                <a:cs typeface="Times New Roman"/>
              </a:rPr>
              <a:t> Smaller</a:t>
            </a:r>
            <a:endParaRPr lang="en-US" sz="3333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495800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ambria"/>
                <a:ea typeface="Cambria"/>
                <a:cs typeface="Times New Roman"/>
              </a:rPr>
              <a:t>IF a student smashes sweet tarts and then places sediments into vinegar, THEN I predict the rate of weathering will be __________________ rather than applying just one type of weathering.</a:t>
            </a:r>
            <a:endParaRPr lang="en-US" sz="2400" dirty="0" smtClean="0">
              <a:latin typeface="Times New Roman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latin typeface="Times New Roman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0" dirty="0" smtClean="0">
                <a:latin typeface="American Typewriter"/>
                <a:ea typeface="Times New Roman"/>
                <a:cs typeface="Times New Roman"/>
              </a:rPr>
              <a:t>Combination of both weathering</a:t>
            </a:r>
            <a:r>
              <a:rPr lang="en-US" sz="8000" dirty="0" smtClean="0">
                <a:latin typeface="American Typewriter"/>
                <a:ea typeface="Times New Roman"/>
                <a:cs typeface="Times New Roman"/>
              </a:rPr>
              <a:t/>
            </a:r>
            <a:br>
              <a:rPr lang="en-US" sz="8000" dirty="0" smtClean="0">
                <a:latin typeface="American Typewriter"/>
                <a:ea typeface="Times New Roman"/>
                <a:cs typeface="Times New Roman"/>
              </a:rPr>
            </a:br>
            <a:r>
              <a:rPr lang="en-US" sz="3333" dirty="0" smtClean="0">
                <a:latin typeface="Cambria"/>
                <a:ea typeface="Cambria"/>
                <a:cs typeface="Times New Roman"/>
              </a:rPr>
              <a:t>Choose one for the blank </a:t>
            </a:r>
            <a:r>
              <a:rPr lang="en-US" sz="3333" u="sng" dirty="0" smtClean="0">
                <a:latin typeface="Cambria"/>
                <a:ea typeface="Cambria"/>
                <a:cs typeface="Times New Roman"/>
              </a:rPr>
              <a:t>Faster</a:t>
            </a:r>
            <a:r>
              <a:rPr lang="en-US" sz="3333" dirty="0" smtClean="0">
                <a:latin typeface="Cambria"/>
                <a:ea typeface="Cambria"/>
                <a:cs typeface="Times New Roman"/>
              </a:rPr>
              <a:t> or</a:t>
            </a:r>
            <a:r>
              <a:rPr lang="en-US" sz="3333" u="sng" dirty="0" smtClean="0">
                <a:latin typeface="Cambria"/>
                <a:ea typeface="Cambria"/>
                <a:cs typeface="Times New Roman"/>
              </a:rPr>
              <a:t> Slower</a:t>
            </a:r>
            <a:endParaRPr lang="en-US" sz="3333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9144000" cy="5181600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 smtClean="0">
                <a:latin typeface="Cambria"/>
                <a:ea typeface="Times New Roman"/>
                <a:cs typeface="Times New Roman"/>
              </a:rPr>
              <a:t>Follow Up Question:</a:t>
            </a:r>
            <a:r>
              <a:rPr lang="en-US" b="1" dirty="0" smtClean="0">
                <a:latin typeface="Cambria"/>
                <a:ea typeface="Times New Roman"/>
                <a:cs typeface="Times New Roman"/>
              </a:rPr>
              <a:t> </a:t>
            </a:r>
            <a:r>
              <a:rPr lang="en-US" dirty="0" smtClean="0">
                <a:latin typeface="Cambria"/>
                <a:ea typeface="Times New Roman"/>
                <a:cs typeface="Times New Roman"/>
              </a:rPr>
              <a:t>Based on the results of your experiment, predict which of these would weather the fastest - a smooth round pebble or a jagged piece of rock.  Why?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Cambria"/>
              <a:ea typeface="Times New Roman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Turn &amp; Talk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80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9144000" cy="5181600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 smtClean="0">
                <a:latin typeface="Cambria"/>
                <a:ea typeface="Times New Roman"/>
                <a:cs typeface="Times New Roman"/>
              </a:rPr>
              <a:t>Follow Up Question:</a:t>
            </a:r>
            <a:r>
              <a:rPr lang="en-US" b="1" dirty="0" smtClean="0">
                <a:latin typeface="Cambria"/>
                <a:ea typeface="Times New Roman"/>
                <a:cs typeface="Times New Roman"/>
              </a:rPr>
              <a:t> </a:t>
            </a:r>
            <a:r>
              <a:rPr lang="en-US" dirty="0" smtClean="0">
                <a:latin typeface="Cambria"/>
                <a:ea typeface="Times New Roman"/>
                <a:cs typeface="Times New Roman"/>
              </a:rPr>
              <a:t>Based on the results of your experiment, predict which of these would weather the fastest - a smooth round pebble or a jagged piece of rock.  Why?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mbria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ambria"/>
                <a:ea typeface="Times New Roman"/>
                <a:cs typeface="Times New Roman"/>
              </a:rPr>
              <a:t>Objects with more surface area weathers faster!!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marL="0">
              <a:lnSpc>
                <a:spcPct val="115000"/>
              </a:lnSpc>
              <a:spcBef>
                <a:spcPts val="0"/>
              </a:spcBef>
              <a:buNone/>
            </a:pP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How Does Surface Area affect the Rate of Weathering?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080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http://app.discoveryeducation.com/search?Ntt=weathering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Let’s take a deeper look…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176338"/>
            <a:ext cx="845661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908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Biological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610600" cy="45259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Activity of organisms</a:t>
            </a:r>
          </a:p>
          <a:p>
            <a:pPr lvl="1">
              <a:defRPr/>
            </a:pPr>
            <a:r>
              <a:rPr lang="en-US" dirty="0" smtClean="0">
                <a:solidFill>
                  <a:schemeClr val="accent2"/>
                </a:solidFill>
              </a:rPr>
              <a:t>Growing roots, burrowing animals, deforestation</a:t>
            </a:r>
          </a:p>
          <a:p>
            <a:pPr lvl="1">
              <a:defRPr/>
            </a:pPr>
            <a:r>
              <a:rPr lang="en-US" dirty="0" smtClean="0"/>
              <a:t>Life via plants or animals accelerate weathering = breaking down of rocks into sediments</a:t>
            </a:r>
          </a:p>
          <a:p>
            <a:pPr lvl="1"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8916" name="Picture 4" descr="Mechanical Weathering_Root P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352800"/>
            <a:ext cx="449580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67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Mechanical Weathering: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876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Plants often send their roots into existing cracks in rocks.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As the plant gets bigger, the force of the expanding root becomes so strong that the crack is made larger.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117975" y="1905000"/>
            <a:ext cx="4873625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859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Mechanical Weathering: ANIMALS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Almost any animal that burrows causes mechanical weathering</a:t>
            </a:r>
          </a:p>
          <a:p>
            <a:pPr eaLnBrk="1" hangingPunct="1"/>
            <a:r>
              <a:rPr lang="en-US" smtClean="0"/>
              <a:t>These may include animals like ants, mice, coyotes, and rabbits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9243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84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ambria"/>
                <a:ea typeface="Times New Roman"/>
                <a:cs typeface="Times New Roman"/>
              </a:rPr>
              <a:t>What is chemical weathering?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ambria"/>
                <a:ea typeface="Times New Roman"/>
                <a:cs typeface="Times New Roman"/>
              </a:rPr>
              <a:t>What is physical weathering?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ambria"/>
                <a:ea typeface="Times New Roman"/>
                <a:cs typeface="Times New Roman"/>
              </a:rPr>
              <a:t>How does chemical weathering differ from physical weathering?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ambria"/>
                <a:ea typeface="Times New Roman"/>
                <a:cs typeface="Times New Roman"/>
              </a:rPr>
              <a:t>What are some factors that affect the rate (speed) of chemical weathering?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Initial Definitions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Independently Completing 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Mechanical Weathering: WIND, WATER and GRAVITY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>
                <a:solidFill>
                  <a:schemeClr val="tx2"/>
                </a:solidFill>
                <a:latin typeface="Cambria"/>
                <a:cs typeface="Cambria"/>
              </a:rPr>
              <a:t>All types Wind, Water, Gravity use...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>
                <a:solidFill>
                  <a:schemeClr val="tx2"/>
                </a:solidFill>
                <a:latin typeface="Cambria"/>
                <a:cs typeface="Cambria"/>
              </a:rPr>
              <a:t>Abrasion:</a:t>
            </a:r>
            <a:r>
              <a:rPr lang="en-US" dirty="0" smtClean="0">
                <a:solidFill>
                  <a:schemeClr val="tx2"/>
                </a:solidFill>
                <a:latin typeface="Cambria"/>
                <a:cs typeface="Cambria"/>
              </a:rPr>
              <a:t> the action of rocks and sediments grinding against each other and wearing away exposed surfaces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38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Mechanical Weathering: </a:t>
            </a:r>
            <a:r>
              <a:rPr lang="en-US" dirty="0" smtClean="0">
                <a:solidFill>
                  <a:srgbClr val="1F497D"/>
                </a:solidFill>
              </a:rPr>
              <a:t>WIND</a:t>
            </a:r>
            <a:r>
              <a:rPr lang="en-US" dirty="0" smtClean="0">
                <a:solidFill>
                  <a:srgbClr val="FF0000"/>
                </a:solidFill>
              </a:rPr>
              <a:t>, WATER and GRAVITY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162800" cy="487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When wind blows against exposed rock, the sand eventually wears away the rock’s surface</a:t>
            </a:r>
          </a:p>
        </p:txBody>
      </p:sp>
      <p:pic>
        <p:nvPicPr>
          <p:cNvPr id="6148" name="Picture 2" descr="C:\Documents and Settings\Student\Local Settings\Temporary Internet Files\Content.IE5\62D335U3\MCNA02276_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2971800" cy="234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405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Mechanical Weathering: WIND, WATER and </a:t>
            </a:r>
            <a:r>
              <a:rPr lang="en-US" u="sng" dirty="0" smtClean="0">
                <a:solidFill>
                  <a:srgbClr val="1F497D"/>
                </a:solidFill>
              </a:rPr>
              <a:t>GRAVITY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95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1F497D"/>
                </a:solidFill>
              </a:rPr>
              <a:t>As rocks are pulled down by gravity, they can start falling down mountains</a:t>
            </a:r>
            <a:r>
              <a:rPr lang="en-US" dirty="0" smtClean="0"/>
              <a:t>.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34877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78325"/>
            <a:ext cx="35052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73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Mechanical Weathering: WIND, </a:t>
            </a:r>
            <a:r>
              <a:rPr lang="en-US" u="sng" dirty="0" smtClean="0"/>
              <a:t>WATER</a:t>
            </a:r>
            <a:r>
              <a:rPr lang="en-US" dirty="0" smtClean="0"/>
              <a:t> and GRAVITY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6934200" cy="2133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When rocks and pebbles roll along the bottom of </a:t>
            </a:r>
            <a:r>
              <a:rPr lang="en-US" dirty="0" smtClean="0">
                <a:solidFill>
                  <a:srgbClr val="1F497D"/>
                </a:solidFill>
              </a:rPr>
              <a:t>swiftly flowing rivers, </a:t>
            </a:r>
            <a:r>
              <a:rPr lang="en-US" dirty="0" smtClean="0">
                <a:solidFill>
                  <a:srgbClr val="FF0000"/>
                </a:solidFill>
              </a:rPr>
              <a:t>they bump into and scrape against each other.  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86555"/>
            <a:ext cx="3795703" cy="2680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52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8064A2"/>
                </a:solidFill>
              </a:rPr>
              <a:t>What happens when you freeze a coke can?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liquid expands, and often times the can will bust!</a:t>
            </a:r>
          </a:p>
        </p:txBody>
      </p:sp>
      <p:pic>
        <p:nvPicPr>
          <p:cNvPr id="40964" name="Picture 4" descr="frozen_coke_468"/>
          <p:cNvPicPr>
            <a:picLocks noChangeAspect="1" noChangeArrowheads="1"/>
          </p:cNvPicPr>
          <p:nvPr/>
        </p:nvPicPr>
        <p:blipFill>
          <a:blip r:embed="rId2"/>
          <a:srcRect l="26639" r="30128"/>
          <a:stretch>
            <a:fillRect/>
          </a:stretch>
        </p:blipFill>
        <p:spPr bwMode="auto">
          <a:xfrm>
            <a:off x="5791200" y="1676400"/>
            <a:ext cx="223996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994098431_32706d918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524000"/>
            <a:ext cx="22352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Line 7"/>
          <p:cNvSpPr>
            <a:spLocks noChangeShapeType="1"/>
          </p:cNvSpPr>
          <p:nvPr/>
        </p:nvSpPr>
        <p:spPr bwMode="auto">
          <a:xfrm>
            <a:off x="3657600" y="3505200"/>
            <a:ext cx="16002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Glacial groo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3663"/>
            <a:ext cx="4724400" cy="314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953000" y="152400"/>
            <a:ext cx="4191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buClr>
                <a:srgbClr val="005390"/>
              </a:buClr>
              <a:buSzPct val="95000"/>
              <a:buFont typeface="Wingdings 2" charset="2"/>
              <a:buNone/>
              <a:defRPr/>
            </a:pPr>
            <a:r>
              <a:rPr lang="en-US" sz="4000" dirty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Frost Wedging</a:t>
            </a:r>
            <a:endParaRPr lang="en-US" sz="4000" dirty="0" smtClean="0">
              <a:solidFill>
                <a:srgbClr val="1F497D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charset="0"/>
            </a:endParaRPr>
          </a:p>
          <a:p>
            <a:pPr>
              <a:spcBef>
                <a:spcPct val="20000"/>
              </a:spcBef>
              <a:buClr>
                <a:srgbClr val="005390"/>
              </a:buClr>
              <a:buSzPct val="95000"/>
              <a:buFont typeface="Wingdings 2" charset="2"/>
              <a:buChar char=""/>
              <a:defRPr/>
            </a:pPr>
            <a:r>
              <a:rPr lang="en-US" sz="4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Warm weather = seeps into cracks</a:t>
            </a:r>
          </a:p>
          <a:p>
            <a:pPr>
              <a:spcBef>
                <a:spcPct val="20000"/>
              </a:spcBef>
              <a:buClr>
                <a:srgbClr val="005390"/>
              </a:buClr>
              <a:buSzPct val="95000"/>
              <a:buFont typeface="Wingdings 2" charset="2"/>
              <a:buChar char=""/>
              <a:defRPr/>
            </a:pPr>
            <a:r>
              <a:rPr lang="en-US" sz="4000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When </a:t>
            </a:r>
            <a:r>
              <a:rPr lang="en-US" sz="4000" dirty="0">
                <a:solidFill>
                  <a:srgbClr val="1F497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</a:rPr>
              <a:t>water freezes and expands, it enlarges cracks in rocks.</a:t>
            </a:r>
          </a:p>
          <a:p>
            <a:pPr>
              <a:spcBef>
                <a:spcPct val="50000"/>
              </a:spcBef>
              <a:defRPr/>
            </a:pPr>
            <a:endParaRPr lang="en-US" sz="4000" b="1" dirty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bri" charset="0"/>
            </a:endParaRPr>
          </a:p>
        </p:txBody>
      </p:sp>
      <p:pic>
        <p:nvPicPr>
          <p:cNvPr id="41989" name="Picture 8"/>
          <p:cNvPicPr>
            <a:picLocks noChangeAspect="1" noChangeArrowheads="1"/>
          </p:cNvPicPr>
          <p:nvPr/>
        </p:nvPicPr>
        <p:blipFill>
          <a:blip r:embed="rId3"/>
          <a:srcRect l="1250" t="26563" r="35625" b="35156"/>
          <a:stretch>
            <a:fillRect/>
          </a:stretch>
        </p:blipFill>
        <p:spPr bwMode="auto">
          <a:xfrm>
            <a:off x="0" y="2443163"/>
            <a:ext cx="47244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9"/>
          <p:cNvPicPr>
            <a:picLocks noChangeAspect="1" noChangeArrowheads="1"/>
          </p:cNvPicPr>
          <p:nvPr/>
        </p:nvPicPr>
        <p:blipFill>
          <a:blip r:embed="rId4"/>
          <a:srcRect l="1250" t="27344" r="35001" b="35156"/>
          <a:stretch>
            <a:fillRect/>
          </a:stretch>
        </p:blipFill>
        <p:spPr bwMode="auto">
          <a:xfrm>
            <a:off x="0" y="4687888"/>
            <a:ext cx="4724400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Mechanical Weathering: ICE Wedging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86868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041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What is unloading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r>
              <a:rPr lang="en-US" dirty="0" smtClean="0"/>
              <a:t>It is the process which layers of rocks under the surface are exposed</a:t>
            </a:r>
          </a:p>
          <a:p>
            <a:r>
              <a:rPr lang="en-US" dirty="0" smtClean="0"/>
              <a:t>You need to know “unloading” is mechanical!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unloa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514600"/>
            <a:ext cx="6404036" cy="3141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Checks for understanding</a:t>
            </a:r>
            <a:br>
              <a:rPr lang="en-US" dirty="0" smtClean="0"/>
            </a:br>
            <a:r>
              <a:rPr lang="en-US" b="1" dirty="0" smtClean="0"/>
              <a:t>Hands on CHIN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4000" dirty="0" smtClean="0"/>
              <a:t>Which of the following is NOT a cause of mechanical weathering?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Dissolving</a:t>
            </a:r>
            <a:endParaRPr lang="en-US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Frost wedging</a:t>
            </a:r>
            <a:endParaRPr lang="en-US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Abrasion </a:t>
            </a:r>
            <a:endParaRPr lang="en-US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Burrowing </a:t>
            </a:r>
          </a:p>
          <a:p>
            <a:pPr>
              <a:buNone/>
            </a:pPr>
            <a:endParaRPr lang="en-US" sz="4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There are two main types of weathering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2667000"/>
            <a:ext cx="8610600" cy="4525963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00B050"/>
                </a:solidFill>
                <a:latin typeface="Cambria"/>
                <a:cs typeface="Cambria"/>
              </a:rPr>
              <a:t>Mechanical Weathering: </a:t>
            </a:r>
          </a:p>
          <a:p>
            <a:pPr eaLnBrk="1" hangingPunct="1">
              <a:buNone/>
            </a:pPr>
            <a:r>
              <a:rPr lang="en-US" dirty="0" smtClean="0">
                <a:solidFill>
                  <a:srgbClr val="00B050"/>
                </a:solidFill>
                <a:latin typeface="Cambria"/>
                <a:cs typeface="Cambria"/>
              </a:rPr>
              <a:t>the breakdown of rock into smaller pieces by </a:t>
            </a:r>
            <a:r>
              <a:rPr lang="en-US" u="sng" dirty="0" smtClean="0">
                <a:solidFill>
                  <a:srgbClr val="00B050"/>
                </a:solidFill>
                <a:latin typeface="Cambria"/>
                <a:cs typeface="Cambria"/>
              </a:rPr>
              <a:t>physical means</a:t>
            </a:r>
            <a:r>
              <a:rPr lang="en-US" dirty="0" smtClean="0">
                <a:solidFill>
                  <a:srgbClr val="00B050"/>
                </a:solidFill>
                <a:latin typeface="Cambria"/>
                <a:cs typeface="Cambria"/>
              </a:rPr>
              <a:t> (ex: ice, water, gravity, plants)</a:t>
            </a:r>
          </a:p>
        </p:txBody>
      </p:sp>
      <p:sp>
        <p:nvSpPr>
          <p:cNvPr id="4100" name="Content Placeholder 2"/>
          <p:cNvSpPr txBox="1">
            <a:spLocks/>
          </p:cNvSpPr>
          <p:nvPr/>
        </p:nvSpPr>
        <p:spPr bwMode="auto">
          <a:xfrm>
            <a:off x="381000" y="990600"/>
            <a:ext cx="8534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b="1" u="sng" dirty="0">
                <a:solidFill>
                  <a:schemeClr val="tx2"/>
                </a:solidFill>
                <a:latin typeface="Cambria"/>
                <a:cs typeface="Cambria"/>
              </a:rPr>
              <a:t>Chemical </a:t>
            </a:r>
            <a:r>
              <a:rPr lang="en-US" sz="3200" b="1" u="sng" dirty="0" smtClean="0">
                <a:solidFill>
                  <a:schemeClr val="tx2"/>
                </a:solidFill>
                <a:latin typeface="Cambria"/>
                <a:cs typeface="Cambria"/>
              </a:rPr>
              <a:t>weathering:</a:t>
            </a:r>
            <a:r>
              <a:rPr lang="en-US" sz="3200" b="1" dirty="0" smtClean="0">
                <a:solidFill>
                  <a:schemeClr val="tx2"/>
                </a:solidFill>
                <a:latin typeface="Cambria"/>
                <a:cs typeface="Cambria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sz="3200" dirty="0" smtClean="0">
                <a:solidFill>
                  <a:schemeClr val="tx2"/>
                </a:solidFill>
                <a:latin typeface="Cambria"/>
                <a:cs typeface="Cambria"/>
              </a:rPr>
              <a:t>the </a:t>
            </a:r>
            <a:r>
              <a:rPr lang="en-US" sz="3200" u="sng" dirty="0">
                <a:solidFill>
                  <a:schemeClr val="tx2"/>
                </a:solidFill>
                <a:latin typeface="Cambria"/>
                <a:cs typeface="Cambria"/>
              </a:rPr>
              <a:t>chemical breakdown</a:t>
            </a:r>
            <a:r>
              <a:rPr lang="en-US" sz="3200" dirty="0">
                <a:solidFill>
                  <a:schemeClr val="tx2"/>
                </a:solidFill>
                <a:latin typeface="Cambria"/>
                <a:cs typeface="Cambria"/>
              </a:rPr>
              <a:t> of rocks and minerals into new substances (ex: water, acid rain)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72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What Is Weathering?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-228600" y="1066800"/>
            <a:ext cx="8229600" cy="12192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FF0000"/>
                </a:solidFill>
              </a:rPr>
              <a:t>The breakdown of rock into smaller and smaller pieces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31074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ock_cyc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438400"/>
            <a:ext cx="462012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7924800" y="3048000"/>
            <a:ext cx="982980" cy="792480"/>
          </a:xfrm>
          <a:prstGeom prst="leftArrow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>
            <a:off x="7543800" y="1676400"/>
            <a:ext cx="160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This is where we are focusing today!</a:t>
            </a:r>
            <a:endParaRPr lang="en-US" sz="2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144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Let’s take a deeper look…</a:t>
            </a:r>
          </a:p>
        </p:txBody>
      </p:sp>
      <p:pic>
        <p:nvPicPr>
          <p:cNvPr id="6" name="Content Placeholder 5" descr="Screen shot 2013-02-20 at 12.01.48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621" r="-8621"/>
          <a:stretch>
            <a:fillRect/>
          </a:stretch>
        </p:blipFill>
        <p:spPr>
          <a:xfrm>
            <a:off x="41535" y="1371600"/>
            <a:ext cx="8645265" cy="4754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Chemical Weathering: WATER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286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Rocks can be </a:t>
            </a:r>
            <a:r>
              <a:rPr lang="en-US" u="sng" dirty="0" smtClean="0">
                <a:solidFill>
                  <a:srgbClr val="00B050"/>
                </a:solidFill>
              </a:rPr>
              <a:t>dissolved</a:t>
            </a:r>
            <a:r>
              <a:rPr lang="en-US" dirty="0" smtClean="0">
                <a:solidFill>
                  <a:srgbClr val="00B050"/>
                </a:solidFill>
              </a:rPr>
              <a:t> by water</a:t>
            </a:r>
          </a:p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Even hard rock, is broken down by water</a:t>
            </a:r>
          </a:p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It may take a few thousand years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338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50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Chemical Weathering: ACID 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917" y="1229870"/>
            <a:ext cx="9144000" cy="2743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Caused by air pollutants (co2) enter water cycle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lowly break down rocks and other matter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428373" y="2895600"/>
            <a:ext cx="5487027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56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Chemical Weathering: ACID 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3352800" cy="5638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When fossil fuels are burned, they give </a:t>
            </a:r>
            <a:r>
              <a:rPr lang="en-US" dirty="0" smtClean="0">
                <a:solidFill>
                  <a:schemeClr val="accent2"/>
                </a:solidFill>
              </a:rPr>
              <a:t>off gases, and combines with water in the atmosphere</a:t>
            </a:r>
            <a:r>
              <a:rPr lang="en-US" dirty="0" smtClean="0"/>
              <a:t>, they can fall back to the ground in rain or snow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60538"/>
            <a:ext cx="5486400" cy="448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635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Chemical Weathering: AIR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-76200" y="1219200"/>
            <a:ext cx="4343400" cy="5334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In rocks that contain iron, oxidation (rust) may occur</a:t>
            </a:r>
          </a:p>
          <a:p>
            <a:pPr eaLnBrk="1" hangingPunct="1"/>
            <a:r>
              <a:rPr lang="en-US" b="1" dirty="0" smtClean="0"/>
              <a:t>Oxidation</a:t>
            </a:r>
            <a:r>
              <a:rPr lang="en-US" dirty="0" smtClean="0"/>
              <a:t> is a chemical reaction in which an element combines with oxygen to form an oxide  (</a:t>
            </a:r>
            <a:r>
              <a:rPr lang="en-US" b="1" i="1" dirty="0" smtClean="0"/>
              <a:t>basically, the easy way to say this is that stuff rusts!)</a:t>
            </a:r>
            <a:endParaRPr lang="en-US" dirty="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311650" y="1524000"/>
            <a:ext cx="48323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2101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Chemical Weathering happens in WARM &amp; WET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Checks for understanding</a:t>
            </a:r>
            <a:br>
              <a:rPr lang="en-US" dirty="0" smtClean="0"/>
            </a:br>
            <a:r>
              <a:rPr lang="en-US" b="1" dirty="0" smtClean="0"/>
              <a:t>Hands on CHIN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4000" dirty="0" smtClean="0"/>
              <a:t>Which of the type of chemical weathering is responsible for turning the statue of liberty green?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Dissolving</a:t>
            </a:r>
            <a:endParaRPr lang="en-US" sz="44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Acid Rain</a:t>
            </a:r>
            <a:endParaRPr lang="en-US" sz="44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Abrasion </a:t>
            </a:r>
            <a:endParaRPr lang="en-US" sz="44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dirty="0" smtClean="0"/>
              <a:t>Oxygen</a:t>
            </a:r>
          </a:p>
          <a:p>
            <a:pPr>
              <a:buNone/>
            </a:pPr>
            <a:endParaRPr lang="en-US" sz="4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Checks for understanding</a:t>
            </a:r>
            <a:br>
              <a:rPr lang="en-US" dirty="0" smtClean="0"/>
            </a:br>
            <a:r>
              <a:rPr lang="en-US" b="1" dirty="0" smtClean="0"/>
              <a:t>Hands on CHIN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4000" dirty="0" smtClean="0"/>
              <a:t>Which is responsible for creation of rust?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Dissolving</a:t>
            </a:r>
            <a:endParaRPr lang="en-US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Acid Rain</a:t>
            </a:r>
            <a:endParaRPr lang="en-US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Abrasion </a:t>
            </a:r>
            <a:endParaRPr lang="en-US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Oxidation</a:t>
            </a:r>
          </a:p>
          <a:p>
            <a:pPr>
              <a:buNone/>
            </a:pPr>
            <a:endParaRPr lang="en-US" sz="4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Checks for understanding</a:t>
            </a:r>
            <a:br>
              <a:rPr lang="en-US" dirty="0" smtClean="0"/>
            </a:br>
            <a:r>
              <a:rPr lang="en-US" b="1" dirty="0" smtClean="0"/>
              <a:t>Hands on CHIN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4000" dirty="0" smtClean="0"/>
              <a:t>In which climate does chemical weathering occur most rapidly?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Cold, dry</a:t>
            </a:r>
            <a:endParaRPr lang="en-US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Cold, wet</a:t>
            </a:r>
            <a:endParaRPr lang="en-US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Warm, dry</a:t>
            </a:r>
            <a:endParaRPr lang="en-US" sz="4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Warm, wet</a:t>
            </a:r>
          </a:p>
          <a:p>
            <a:pPr>
              <a:buNone/>
            </a:pPr>
            <a:endParaRPr lang="en-US" sz="4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Grand Canyon in Arizona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>
          <a:xfrm>
            <a:off x="114300" y="1228725"/>
            <a:ext cx="3238500" cy="4486275"/>
          </a:xfrm>
          <a:noFill/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30650" y="2743200"/>
            <a:ext cx="49847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3248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Cambria"/>
                <a:cs typeface="Cambria"/>
              </a:rPr>
              <a:t>There are two main types of weathering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52400" y="2667000"/>
            <a:ext cx="8610600" cy="4525963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00B050"/>
                </a:solidFill>
                <a:latin typeface="Cambria"/>
                <a:cs typeface="Cambria"/>
              </a:rPr>
              <a:t>Mechanical Weathering: </a:t>
            </a:r>
          </a:p>
          <a:p>
            <a:pPr eaLnBrk="1" hangingPunct="1">
              <a:buNone/>
            </a:pPr>
            <a:r>
              <a:rPr lang="en-US" dirty="0" smtClean="0">
                <a:solidFill>
                  <a:srgbClr val="00B050"/>
                </a:solidFill>
                <a:latin typeface="Cambria"/>
                <a:cs typeface="Cambria"/>
              </a:rPr>
              <a:t>the breakdown of rock into smaller pieces by </a:t>
            </a:r>
            <a:r>
              <a:rPr lang="en-US" u="sng" dirty="0" smtClean="0">
                <a:solidFill>
                  <a:srgbClr val="00B050"/>
                </a:solidFill>
                <a:latin typeface="Cambria"/>
                <a:cs typeface="Cambria"/>
              </a:rPr>
              <a:t>physical means</a:t>
            </a:r>
            <a:r>
              <a:rPr lang="en-US" dirty="0" smtClean="0">
                <a:solidFill>
                  <a:srgbClr val="00B050"/>
                </a:solidFill>
                <a:latin typeface="Cambria"/>
                <a:cs typeface="Cambria"/>
              </a:rPr>
              <a:t> (ex: ice, water, gravity, plants)</a:t>
            </a:r>
          </a:p>
        </p:txBody>
      </p:sp>
      <p:sp>
        <p:nvSpPr>
          <p:cNvPr id="4100" name="Content Placeholder 2"/>
          <p:cNvSpPr txBox="1">
            <a:spLocks/>
          </p:cNvSpPr>
          <p:nvPr/>
        </p:nvSpPr>
        <p:spPr bwMode="auto">
          <a:xfrm>
            <a:off x="381000" y="990600"/>
            <a:ext cx="8534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3200" b="1" u="sng" dirty="0">
                <a:solidFill>
                  <a:schemeClr val="tx2"/>
                </a:solidFill>
                <a:latin typeface="Cambria"/>
                <a:cs typeface="Cambria"/>
              </a:rPr>
              <a:t>Chemical </a:t>
            </a:r>
            <a:r>
              <a:rPr lang="en-US" sz="3200" b="1" u="sng" dirty="0" smtClean="0">
                <a:solidFill>
                  <a:schemeClr val="tx2"/>
                </a:solidFill>
                <a:latin typeface="Cambria"/>
                <a:cs typeface="Cambria"/>
              </a:rPr>
              <a:t>weathering:</a:t>
            </a:r>
            <a:r>
              <a:rPr lang="en-US" sz="3200" b="1" dirty="0" smtClean="0">
                <a:solidFill>
                  <a:schemeClr val="tx2"/>
                </a:solidFill>
                <a:latin typeface="Cambria"/>
                <a:cs typeface="Cambria"/>
              </a:rPr>
              <a:t> </a:t>
            </a:r>
          </a:p>
          <a:p>
            <a:pPr eaLnBrk="1" hangingPunct="1">
              <a:spcBef>
                <a:spcPct val="20000"/>
              </a:spcBef>
            </a:pPr>
            <a:r>
              <a:rPr lang="en-US" sz="3200" dirty="0" smtClean="0">
                <a:solidFill>
                  <a:schemeClr val="tx2"/>
                </a:solidFill>
                <a:latin typeface="Cambria"/>
                <a:cs typeface="Cambria"/>
              </a:rPr>
              <a:t>the </a:t>
            </a:r>
            <a:r>
              <a:rPr lang="en-US" sz="3200" u="sng" dirty="0">
                <a:solidFill>
                  <a:schemeClr val="tx2"/>
                </a:solidFill>
                <a:latin typeface="Cambria"/>
                <a:cs typeface="Cambria"/>
              </a:rPr>
              <a:t>chemical breakdown</a:t>
            </a:r>
            <a:r>
              <a:rPr lang="en-US" sz="3200" dirty="0">
                <a:solidFill>
                  <a:schemeClr val="tx2"/>
                </a:solidFill>
                <a:latin typeface="Cambria"/>
                <a:cs typeface="Cambria"/>
              </a:rPr>
              <a:t> of rocks and minerals into new substances (ex: water, acid rain)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72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Anticipation &amp; Connections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Deposition: when weathered rock and soil particles build up in one place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Weathering, erosion and deposition never stop.  They are part of a continuous cycle.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117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Tomorrow: We Continue with </a:t>
            </a:r>
            <a:br>
              <a:rPr lang="en-US" dirty="0" smtClean="0"/>
            </a:br>
            <a:r>
              <a:rPr lang="en-US" dirty="0" smtClean="0"/>
              <a:t>Five Forces of Erosion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3505200" cy="5257800"/>
          </a:xfrm>
        </p:spPr>
        <p:txBody>
          <a:bodyPr/>
          <a:lstStyle/>
          <a:p>
            <a:pPr eaLnBrk="1" hangingPunct="1"/>
            <a:r>
              <a:rPr lang="en-US" smtClean="0"/>
              <a:t>There are </a:t>
            </a:r>
            <a:r>
              <a:rPr lang="en-US" b="1" smtClean="0"/>
              <a:t>five</a:t>
            </a:r>
            <a:r>
              <a:rPr lang="en-US" smtClean="0"/>
              <a:t> main factors of erosion:</a:t>
            </a:r>
          </a:p>
          <a:p>
            <a:pPr eaLnBrk="1" hangingPunct="1">
              <a:buFontTx/>
              <a:buChar char="-"/>
            </a:pPr>
            <a:r>
              <a:rPr lang="en-US" smtClean="0"/>
              <a:t>Gravity</a:t>
            </a:r>
          </a:p>
          <a:p>
            <a:pPr eaLnBrk="1" hangingPunct="1">
              <a:buFontTx/>
              <a:buChar char="-"/>
            </a:pPr>
            <a:r>
              <a:rPr lang="en-US" smtClean="0"/>
              <a:t>Wind</a:t>
            </a:r>
          </a:p>
          <a:p>
            <a:pPr eaLnBrk="1" hangingPunct="1">
              <a:buFontTx/>
              <a:buChar char="-"/>
            </a:pPr>
            <a:r>
              <a:rPr lang="en-US" smtClean="0"/>
              <a:t>Running Water</a:t>
            </a:r>
          </a:p>
          <a:p>
            <a:pPr eaLnBrk="1" hangingPunct="1">
              <a:buFontTx/>
              <a:buChar char="-"/>
            </a:pPr>
            <a:r>
              <a:rPr lang="en-US" smtClean="0"/>
              <a:t>Glaciers</a:t>
            </a:r>
          </a:p>
          <a:p>
            <a:pPr eaLnBrk="1" hangingPunct="1">
              <a:buFontTx/>
              <a:buChar char="-"/>
            </a:pPr>
            <a:r>
              <a:rPr lang="en-US" smtClean="0"/>
              <a:t>Waves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47800"/>
            <a:ext cx="53308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374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Tic-</a:t>
            </a:r>
            <a:r>
              <a:rPr lang="en-US" dirty="0" err="1" smtClean="0"/>
              <a:t>Tac</a:t>
            </a:r>
            <a:r>
              <a:rPr lang="en-US" dirty="0" smtClean="0"/>
              <a:t>-Toe board practice</a:t>
            </a:r>
          </a:p>
          <a:p>
            <a:pPr lvl="1"/>
            <a:r>
              <a:rPr lang="en-US" dirty="0" smtClean="0"/>
              <a:t>Use all notes from Unit 3</a:t>
            </a:r>
          </a:p>
          <a:p>
            <a:r>
              <a:rPr lang="en-US" dirty="0" smtClean="0"/>
              <a:t>Complete Crossword </a:t>
            </a:r>
            <a:r>
              <a:rPr lang="en-US" smtClean="0"/>
              <a:t>when </a:t>
            </a:r>
            <a:r>
              <a:rPr lang="en-US" smtClean="0"/>
              <a:t>finished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5105400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Cambria"/>
                <a:ea typeface="Times New Roman"/>
                <a:cs typeface="Times New Roman"/>
              </a:rPr>
              <a:t>3. How does chemical weathering differ from physical weathering?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FF"/>
                </a:solidFill>
                <a:latin typeface="Cambria"/>
                <a:ea typeface="Times New Roman"/>
                <a:cs typeface="Times New Roman"/>
              </a:rPr>
              <a:t>The way or method the rock undergoes to turn into small sediments (rock pieces)</a:t>
            </a:r>
            <a:endParaRPr lang="en-US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How Does Surface Area affect the Rate of Weathering?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5800" cy="5105400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latin typeface="Cambria"/>
                <a:ea typeface="Times New Roman"/>
                <a:cs typeface="Times New Roman"/>
              </a:rPr>
              <a:t>4. What are some factors that affect the rate (speed) of chemical weathering?</a:t>
            </a:r>
            <a:endParaRPr lang="en-US" dirty="0" smtClean="0">
              <a:solidFill>
                <a:srgbClr val="0000FF"/>
              </a:solidFill>
              <a:latin typeface="Cambria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FF"/>
                </a:solidFill>
                <a:latin typeface="Cambria"/>
                <a:ea typeface="Times New Roman"/>
                <a:cs typeface="Times New Roman"/>
              </a:rPr>
              <a:t>Climate, humidity (moisture in the air) &amp; temperature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How Does Surface Area affect the Rate of Weathering?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mechanical and chemical weathering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504D"/>
                </a:solidFill>
              </a:rPr>
              <a:t>Demo: Sweet tarts and acid</a:t>
            </a:r>
          </a:p>
          <a:p>
            <a:pPr>
              <a:buFont typeface="Arial" charset="0"/>
              <a:buNone/>
            </a:pPr>
            <a:endParaRPr lang="en-US" dirty="0">
              <a:solidFill>
                <a:srgbClr val="C0504D"/>
              </a:solidFill>
            </a:endParaRPr>
          </a:p>
          <a:p>
            <a:r>
              <a:rPr lang="en-US" dirty="0">
                <a:solidFill>
                  <a:srgbClr val="C0504D"/>
                </a:solidFill>
              </a:rPr>
              <a:t>Create a hypothesis: </a:t>
            </a:r>
            <a:r>
              <a:rPr lang="en-US" b="1" dirty="0">
                <a:solidFill>
                  <a:srgbClr val="C0504D"/>
                </a:solidFill>
              </a:rPr>
              <a:t>Which sweet tart do you think will dissolve the quickest? 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7652" name="AutoShape 5" descr="data:image/jpg;base64,/9j/4AAQSkZJRgABAQAAAQABAAD/2wBDAAkGBwgHBgkIBwgKCgkLDRYPDQwMDRsUFRAWIB0iIiAdHx8kKDQsJCYxJx8fLT0tMTU3Ojo6Iys/RD84QzQ5Ojf/2wBDAQoKCg0MDRoPDxo3JR8lNzc3Nzc3Nzc3Nzc3Nzc3Nzc3Nzc3Nzc3Nzc3Nzc3Nzc3Nzc3Nzc3Nzc3Nzc3Nzc3Nzf/wAARCACLALoDASIAAhEBAxEB/8QAHAAAAgMBAQEBAAAAAAAAAAAABQYDBAcBAgAI/8QAOxAAAgEDAwIDBQYFAwQDAAAAAQIDAAQRBRIhMUEGE1EiMmFxkQcUQlKBoRUjscHRQ+HwJDNTYiU0cv/EABoBAAMBAQEBAAAAAAAAAAAAAAMEBQIBBgD/xAAsEQACAgEEAQMEAQQDAAAAAAABAgADEQQSITFREyJBBTJhsfAUFYHBQmJx/9oADAMBAAIRAxEAPwDT7aLir0a4FUtLLvArMu5iu7iiZCqwXPOK5F57QVKteFwBkkVIvIyK+mlnoV6FcFd6V2EE7XDXC3yoP4m1pND0x7txuI4VAOWNfAZOBPmcKMmE5rmGBC80iog6sxwBUisHUMpyDyCO9YReanrPiec3GpXT2+lK4IiXjPoB8af9H12Z4ljRvLhQAKCc4HxNduUU8E5M+02/UHIHEehX1ALfUFPSXJ65BzRm2nEsYOR9aEtgMPZSydz1cTxW0LTTuEjUZLE9KFR69FO2LdSVzwzd6A/aDNNKI443PlRe06g9T8aAaXezHaqPtU9+5oVjOxwkLXWirus+Zo8dx5uGYZ9OKtlx5ZYnHH0oDo7RuiAlmPcu1EpolaORI2IODjDda6iWjswDFD9sznxhPe3N680hJgThQDwBQ/S76RmCufZ7AcVbublo7+exuMtk5X4j0ofaabdy3jw2cZdg3UnAUepJ4FFWxnBUdz5dLUMWvzHzRblF2hCkeR0HGaYbWTKnyAGU8gZ+tLGgWNnaTA38rSTjncw2xg+gJxn6UzyXkaL7GGGOAOlZKMn3TfqrdxWJQTQI5Lt7q/kMrM2Qi8L8M+tFZVRkZCg2sMY+FD4rm5lmAiXcvdTRRV9aAWtZsKMTLJt7g6KA2dwjjcImG0Z/Dz3NXSqZOX/rUkuzaQ+Cp7GozIuT7VG9VV4zzA7R8yKyt40CPE+UCALivlKl5XkGNpxz2obZ3/nqZYXYLJllx0x24q/Opax/mH2m54oxglbcolaS8GG5zzxRGxffbox7ilt7eeeY7UO0evei9jHdQNNFI+5cAoQOB6ih717zPlJB6hCWTYNwGfWqI1aN5TEsb7lGSeg+tDfEGtNodkzD+dIeBnpmk221Ka7lMt1Lncc/D9BWS5AMYqqa1gAcRzjl1WfVg8XlpZLy25hlh8qsapDHfyeXNtKehHBoTp12AoCBiO+R2qzfXIa3whMZ7ds1k35/EMfp+OM5z5id4xsUsES3t1AjHtcetVdCYPsMpzn8ParesTfeFKytu7ZPag+l5jnaNugPr1raqbTiZW0aWvcfiaNpzqVQIoPHaiFwJBCSmV7kjtQjSJkVF6KCOtG0lUr72RijNpQoxmJf3je/2cRD1bU5LrWpLabC74wevXHFCrctDN5Y9nDZyeas/aFF/C9ZsNTiOI3fy5COgJ4qSezlllSS3XerDOeAB+poNdfpZJPEat1S6hVCiMmipG3EheVjgcngfoKY5ZNOtbQz3Pkwxxjl24xSILmPSNv3tprm5KF0sbbghQMlnPZcDqf3qiNQsfE9rdtezlb2XclhZGYKkG1d24YAAB9WHbGe9NaeprvcRhfP8/cTtvCe1OWhHxBYxXX/AM5ZwTvEpygOCXB/EAD0/wD0RjHSlK8nnuySp81JG8pYlcMBnGVQKMM3qQNq5xkk8V9JcxX9lB5M15AZFkxGSPOYE4EYPATOecZbHYdXXTtK/iOoXtxo8EViPPdJLlpfNlU9xGB7KD4gk84BqgFSjIA4PR8wRLnDFvcO/wDqf9n9S1o73GqTXNtqCiSK2EcSuhxtkC+2gI7A8fWj2labPFM0U75t1H8t88j4GptMitrW2S3t4wixew20dCO5Pf1z8ah1ee2ELRSysWPuhT0PY0lZhxzO1XenaWU8GGGmtrWP2cEn8vf9aGS6/sulV0VYjwTu5zS0NbZ4CrYVoyVYd+KXNS1YtvO/B6g/KpdzsQQvEvV0Iy7jzmPeo6uTIRuG30Brqa9CEUOgLAcnPU0nW0lxqCI6kqrD2m9aICytwB7v1qOy2ZyDE8AHBjxDBCJVESBMRgYxxily58Qte6jJBG221iO0HPvEd6Y7NxHGY5pg5GVDVlEb41G5APCyGvQWIbBtBiYIE1CyvIPLC+YM9OKvrIpGQ370maVdwxgZYZOM45piW7gMYzKF4/ECM0h/b0GcPzDrbFfxLeW+oX99pZQCWKLzFIPWlnSCPLjkAzkHrUOuz/dvtJRA38u5tWAwepFWtLhUW7lwP5cxBB+NG09DqhDHMZqdQwIjVp1wDt6kY7DNedYupoHj8kAowIYOOM9v8VLplwiIAxVfQUSuVhuY9sm10YYINfIAGyRxH7LM9HmZhr2ofdr1CDhZPa2+nPSvccolvBIrg7uvHShX2iwm2kVy5zHIYznuCeD9MVb8PJPf2do9pG885AO1Fyc02PYSBJWuCumR8zRfDwjCqGUE46tzTVAVK44x/Sl7SNHliGbyTg/6a9QfjVnVta03SPIhu5lj85gqIOoBOCx9FHr/AFoSVuTuJk3TVOz7UXJ8CR+LLLS7uwxqi27QiRD/AD5TGmc8ZI5PyFK2o+ItK0e/+5TSzTtGWUm027LY4xhQeCR1wOmOcnNUbS6g1XxbPYeLoXYxBktbZXIiVh1HxJA6nr9ML3iN5bXxFrVqweK2lYySpEoJKAbwBn3evWqlf0ypmHrEnAz+J3+pfGykYycfmSa1DHFfpNpGoyalZ3aq1zJJIUPHLLN02j2ScnHf0qG0gubi5hnstHR9Od9rpFHKVueeAWJJ2ng44zxntU+nw2moXVzob25sIbmNTFIZw7NcDlVZv/HnjGOuD16ENIhnshDpLXEyyROz3qRSlVhJGNuR1b1+dNX6gImD0PPz+ZvSafe21D7uyRzt/EYIFivNQjtrbyoNQMAivLuH3I9o5jj7BiOCRTLF900q3jtoYzDCgwqr3+Oe/wA6VwLe0sFtLRFRY23L67vXPeoRrnnQEl+T9c/GpaajeYfW6b0QAvX+4butW8m7LRYCSjaS35h0/v8AtQnUNWjG/cfaIyBQPUb6S6iaKD2mI9kgdCORUEaKSGnJd3GfKU5IPxNdZwOTEVQniV5L26vdRkEC7UK8t2yDUqx29u4+8N50n5RzUkkTsR5syQRLklU7D4mpdG1HQorxIYopL12faW3YQfM9T8gP1pGzlsiVa9R6dQUmWRfSrCuSkMSjGScY9M/tV6PyGjRjqdtkgHrT/f6LaXmkyWDwotvLHtZFGOvcVk0vgHXoZHighieJGKo5fBZR0PWgtoS3I5iluosVuIzeNdUm0vTVubOUBhIq8dMZoLbWvm31yX9wMpI9SaM/amkM3h4PhGbzU9ocnrVeztt82pgEhV8sgCqZTGYBbDeQq9xj0ZYolAwijGBnjNHcK6YAVgRyCc0D0mCFVXK5JHvHmj8caGMDg1FFhJMeOg9PszJPtFtIbPxroF3GoRXk2NjgZNEdPtz5+oQAkABZB9ag+2eyEEFhqETMPIuVOOoHI5olB/L1OQr7Xn2xAwBz0NUPpz5bB/IgdRVbTVnML6PHHGoIQFh3amcFfL5x9KU7GzuREsl3KYYyeF6ZHy6n9qOxMsUQEYIUdy1OAgnCyeC33OYJ8QeDdN8QXKC9eSOJgGeOLgyYPr2pg0nS9P0azS00y1itoEGAsY6/M9T+tUJrnK4iI85DuQ/H0PzqzbXwuYRJHwCMnJ6etR/qT2oR4Mo6W0ONviQ63PLaRSz2xjDiNmAkbCbgOCx7Cs7exsdZ8OX181+brXIm86dixwV59heAMY7juPSjfju8j++6dYXkhjs5maa4KnO9F5C5Hqc8euKTIOfMgtyIZdTfLxr0t7cHOSe3H7D4iiaN3FYDz1v07Smmj1gcEkH/AAD0T44PE5fPcatpljqlkT/E9OdYJ2B6oOY5CfhjBJ9BmqN6z6hpclwJzJD5ipJMR/MvWzyfXy1JA+Ps57ARalqdhPeppmlrNDosswNxcEjfcANjA/8AQenevAL6PeGKGaOTUnYoCDlbdCfePbcQMgfKrqXMtQWw/b/OZ53W1IdS1mnXAfon484jFp81xDG+m2S29pcQxJJNNIu+USMOSG/CQDx6V7S4/h04tzI8scgyJJG3OzDg5P6fTFUbTyrKNljyxY7pHblnbuSar37yXFu7ovtRsGRvmRmo99zWtkyhSiUqFUQnPqmfYY4PbHU1SUNvlNxJ5ETHeqA+0fWuww3ALfdYmYtyZZPX4CqmoiDTV+8andrvYYWJRvdv0oVdmGwvJgNUoev3S4bzCFbWNgndsdaCX/iSOzHlROrSDghD/U0v65qt3eREQtJFCPwZxkfHFArViZMGmAGblpMwNuRDlzqF5qMu2aVvLHRFOB/vTj4Kswt1G0hCqD1NJlkoEowAenetE8MvHGV3EE9aKqAnmK2OduJuVlOlzbJIhyCMV8Y5M8AUE8Mais0YjJPI4pjoh9ph6mFyA+Jln2qW8CaOjhQjmZASOM81NpyMH1by291Yxk/rQf7UENvpkYhllCGVD5btuHX40Q06Vlk1Rc7yypwPga0W3bv58Tmj07Vtkxh0q2DIC0jtx+bFMEFnAYhwQfXcaWtKS5Mechcegz+9GoXkbdGzk7Dz0FeeLKp5lvVWAHAaB/GvhkeItONib0xw7wzsU3lR3x05rtpDbWSxLGgZo0VFmlwzkD9h+lHwyqORShq1wLO9mgldUT/uIzHHsHjv6Gvqb/dtWSdXbYUEKTzxlZEJG2QbSc5PPf60LtdQlkiaGb2ZYG2ygd8dDUMF1HOHEMqOyNtba27ae4PxqvfhYLyG7QFi+IZox+LPQ/pVLTWlHwfmSWVmMKxyvMCYt5dRu9gZPxxSp4lv2vJdRtRcG3s7KMSTAf60zYwvyz2+Zql4o12WGKwl0m6dYfNcl4yVDOhAx8Rz+uaB6i91qWqXd7p8MkttJP5hZlwm7Gfazxxk/pR9TYH9oE9f9C+mnTEamw44+fg5/eIXuYFk07TbKWZYpbeCW5mkkPEEROVBA9euPiKXZ9Us5rb7hprSJbyDdfX8ibWdfyRjqAf3yOwqPVLtJRNZRXXngkSajdg5Ejdo1Pfn/mBVG1tZZ5vJs4hI8YAZpPciJHTH4iKGo9IBj3+o7q9cLkZC2E/H/InJP+JZE58xUtIEW6YB0Zjxax4wuR3Yjnn4GjGm6PtsJFV1QyHc80vvM/XPx5qLTNOGnK7z7ppS29nbkufWrNwZ3iMkuYoh1zx+5oxuUrxPM3WvY+TwB0J8jwgJtbzGxjPyr1JqVtZL5tzIox+b+1Kuo66tmGSyh35Jw7tkD9KAyzTXb+ZM5dvienypL0mfk8CPHUBR+Y0Xvi28nAttNBiXvKR7R+XpVTTtNnvp9z7pZHPJY5P1qPRbBrl1Eabs+hwB+ta34T8NiNFeaTaO4jGP3rYeqniLPXfqOR1FuLwNcSWgLwsCR3XrWb65pM+h6w1rOpX8Skj3lNfrMaTaG2iIQyMgGGZySazD7a/B8cminVrFW82xO50znMRPP0OD9aOLFyB5ga6HU9zO9P05p7QSxr0GeKOaROYXQNx8x1/zUX2aXSTSQxTIJFBw6HuvQ/LimPW9GXRtQcpl1blZD+IHpilr9atWQO5hNIz8nqM/h0SShB5vkg8sRySP7fvWgK52j288dSOtZVol/wCUVDEL8zTYNegAA87pU86y5jkmNVUKgwoiH9qX3xNLXzRGyeavK5UjkdqP+H1UXc3mj2pgDsJzwO/xoP8AazMZNJAeCSNi6qMrkfUVZtL1YLiKeT8UpA/9U93+oqzaWCMR3iYJ4xHdSFx8O2KAeMvFFv4XgN7Kpfz02xRg4LSDt8Bg9aJNOCOuaX/F0MFzo873EccscKmRo5F3BwOo9QfQjmvM1MGvX1OR8wg4EH+H/tDN/oEtxeQj+LLIyxWcYOZgcFSo5JAzg/L40q61qMhM38Xg++ancHC295ageV+ZAQ24DbyGHs8HnNCrKOW18x5EWFNp3C6iZCyZyD7SsuP2GcEfiqsl2qvdXjKxYybIt0m7bjB9kgnK55PP5Rk8161dLRQxsQT6tTawQdmOPhjU9M0rNreXRR7y48xUtlZvLDAD2mfnqM85PNXL3VYZL3VdKhJby7WQ+c4wd4xwPTAJpLVrfTpoLu9d7i7z5pgzwCeRub+1R3l1dXd3JqVrCyLdblYg5AJGGBNJP733Y5lOv6bQh3fjs+Z6hvXuNKTSVXMhuhKjHoBjB/58KE6lftqUksCO/wB1gfbbxphYwvdm+Pxr67vHklFtYgJbqgSSWNfam/Md3XHbipdNtS6qgUC2Vt7Z91m7AeoHPNHr9g5PMxrdWr8ge3Of/TO6PZNLsVGbaW4KjCL/AO2fxH5fWnXTLW30+28qJQAuSWb3ie5NKt3rcFoNocPL2CnJ/wBqEXmrXuo+w8hSP8inj9aWure04HCyW+oZvc0b9V8T2lvIy2o+93BGCc+yPme9Llxc6jq84a4b2R7qAYVR8Kl0bRpLpwFTOD3Fap4P8GWk0wF2Vzt3beMn9KPVQqriItf7+OzMe1LSplhYlRyOwqroFob6TySpIHHHXP8Ait/1nwtp6wzwBkDxgNg8YHY/vWU2Nm2geNZ7TgR3EZKZGcq3XFdsUKuAYei0uSG7hDw1bC2cIVXK1pmiTgRgsVVBxknGKU9b0NtGu4JIZ0khuF3oecBex+fypi8PpBhGlHnn1k5A+Q6VE1FmxjLdVy7Y+aZdRXEexHVyo5I6VFqEEd1bT2s0LSQspRl6hlYYIqWyddqFcAdMAVblXkN9aZptN1GR2Imxw0/MelQSeEvG15pE+QI5SI2Ye8vVT+oIrVdUaPVdCOBuntlyMdTHn+x/rQH7eNCKCx8R2qe3CwgnIH4c5Q/XI/UVB4D1sSwRtKd4IPmL+ZTwRS2qUsy3eeDGtON6lfHMCi7kE5RiVwcGia3aBR7Q6egqv4zsv4bqJdP+y3Kt6g8g/Sgg1BP/ACU1UiheBGAvgTQftRnga2hy/wDLS5iMhHpuBpbma4S391ivubscZHJwfmf3qz40ntNXupUu4ikUjf6b4IIHTP8AtVY3ccrrBvdVUcK5yF+IHx9flVJ+jIW4GMukakLm0QuxEi8Nz3Fdv7xXieJsFWGD8qTjdyabde8xjbhmAxirM9/uXlsmvO6ijY5x8w6nIi9rqvZ36xWW6KMLuDxkISDkY4HJHHU0IjtPOaKGxKyAkk+0AQeuSMnH+1MkrG6byucHoVPIqCS1RUZJyzSFdp2nkfrVGrVn0gjwtDmuwOsC3SRZNvA4lkzmWY+6o+H+ajgRNRuFTZI1pApWNV6u3qc+prt3BHaNsuXAiHIXpu/uT8+B6VWl1iQr5VhH5K95Dyx9celO14xkfMPqtSX47xDM8Gn6bEG1GRMjBFtCeWI6A/D/AJml/U9WluspBEYIewXk4+Jr1ZabPdzBiGeRz1PJY0x3XhC9t0CTWrxnaGG4YJFbGMycWJOW5MQ0zvFGdLh8yZUVNxqtq+nSWNyu9dqt0PrR/SrUwmCQrhWAINctfA4grjkR88M6QpCNPKwH/jj9kfXr/StN8PWlrayhobeNG6bgMn61nuhXIWMFnCgetOOk6rE7BYVklKnpGhNIG8hssYmikOCBG65hR+W24IwQw61kH2v6Gluum63AAn3ecQzlBj2WPB+ta7K7yWYeOMl8AhX4xS14v02bVvD+oWL224TwHaVIO1gMg/Wiam5FYZj5Q7sgQLq8S6n4Ms7mMbnsgFOO6ED/AAKB6NqaW4AncKAa79m2qvqeiSaYSBI0Bjk3dAw/v1pZumk0/WGimGWDHqf6VPNZtOG7HB/xHqKie5qdj4gdkUQQZT88hwP0Hemm1me70/duAkwQSvY1l2mXBcK+R2Pzp88N3nPluM7+p7A9qd0tC1EjzGr6V9PcvYkHiGwGt6Bc2FyTsnjMTA9u6n9Dz+lfnjQ72fQdUms7oFZIpCjL3yODX6Yv3ignMUkir5o4DN09P3rCftg0kWOuwavbgBLn2ZcdpF/yP6GjtUmCnmYqcKQ4/ghvUlGsaIry5aSAcDOfYPQfoc/WkliVYrsk4OOlMHhfVt0Co43Ky7WGM5U9all0rMrlYwwLHBBHP70vXwMGO2ugPHUX4ru8Mf8A1F6k494jzMuD6/8AOtfHUEt4pd8u/cuAQOT8qXNWnVtyo3s18Zle2tQSchCPZ5NUrF3HOZ5uleIwQ61cZP3dw8J/AwDYHyzmiGltFfOVVnVl6xlT0+Ge1JexyQdwVcdzk1OktzDzDdTr8npS2lTxH0pzHvUJbfTLYszxp6knn5CkzVPEs0hKWoCL+cjn9KryQXF0d80kjHsWbNUby0aEAnpWaKKlPJyYR6mVcgTiM9xIXlZnY9WY5NHtK017mULFE8h44Uf3odo1oJlWQjI3YxWq+HoY40XCKMDpjp8qcC7mxJ2ouKDiWvBfhedL62klt4kiVwXVmySO/TNalrekpqXk72ChNyn2QcgjH6etL+jPiRD1Awcd6cXO+3yPTNHKBcRXT2mwNmYP9qvhKe10o3qzLKIGBYeXg4PHWq3h22/ifgeN41VpbSTeT6KwCkZ+YU4+JrWPGNta6joV9atLHiSFsAuPTNZV9lFwjadqOlzuAx3oFPc43L+60tqAAMCapDOMN8GGvD1pA7p96BnYdnPs/StM0gRpCEjVVUD3VGB9KyzTruO2n/mOqqOhJpx03XDtH3eFpPix2rXnLUZjxKtVOftEe4sFCBUTqMEUP0q9uJ5QJhCqkHhCTzU+ob1kYCRwGXIC9v8AmP3qma2toXjkTnplX2mY1ED4X+0nUbJMJBcOLqEdsN1H1zXn7RYUS+F3GygPhwevUf5rn2wQ3Fnf6ZriFmKEwuTj5j+9ebtf4hocczYeUJ737isCsghj8/scRt3FaY+RIdDu7mVVWFVXp7UhwMfAU76PD5kkclxcTSFSCFU7VGKzHQ7s28+GbjdWkaRdAqh979aK2ZC1GtvbjOJoNxHFd2qXHlqzgdWGSB3FK3jzQl8Q+GLu0RFNwV82E4GfMXkfXp+tX7XxLpthayJd3Ch158teW/2oNd+N7FN33eGWQZ6k4/zR25AcdzPqMdrCYd4anaC58qQsAp5U8Z+Bp9W+UKAGOAOKUPEogTxLdXNinlxSSb9mc7SwBb981Mt8+B8qU1CsWyJZrbeozEW4wXOFAHwq9ZL/ANOvGc8Z71UuQBwB0q9Z8WCsOvPNVGbiKp2BLLpJM4G0AfCj/h7w++pXsVsrKrSHAyCfj0GTUHh+3iubphOm8BRgE1qPgSztjdWwMEZ3Ng+yOev+KWcFjKdYCqT4gaTwhbWtuySxStKkmC4Ruw5GPQ+pweKWvFGh29vp8/UOoOCQcV+gtVtoFtCyRIpGOQMd6TvFkETabOWjU7o3zx14oL1Gts5m6bRauCJi/guCK40m/wB/vwMrr+pAP9f2pr0u5ZAnkbU9WkbJ+gpZ+zYn7zqyfhMB4+v+KL2HsqSPzn+ppo2FWIEQGkS3BaOenFpD/Pu53U8AR4QD+ua0nw/HCulpHEGK5YEO245NZlp/GAOhXmtE8J//AFJB2z/mvqrWZsGGv01VdWUGIM1eytpIwGtoSPajYFB1z/vWL6Ax0D7Qrm1RAsZl3KvYYOf6VumrAebdcdHXHwyDmsR8ZAR/aDaNGNpZRkjvxQW+8w6VqUBx8/uGvENulnr80UK4UOcE84Gcgg/Iii+kSsdrEZ6ck4oFcEyPdFzkoh257ex/sKuaSzeagyccVkKPiETKnE0PSpwrK273TTDdus9usiDOOflWfNeT2ozA+0lT+EH+tDbnVL64H866kYDcducDI6cdKYQEDEW1AG4N4hf7R9Nj1XwpfW4ZGlRfMj5/EvP/AD51nHg/UVfRPKnfbsBByPpR64vrl98bS5TDcbRSh4YPtg9cS55+dDZOMRK+7PIlkWLm7lkUrHHnI38Yz8KJpKchBcyHHGFZlH7VeuZ5ICViYBXXLAgEHg+tVIHYzoCeCRnA+VYcYiGwE8yxbROTvmYkDk7B0Hrz3oXf3SCUiHkr7p7L8fia0DQ7C0v9Pv4byBJESFmXPBUjPII5rNJ1CyOAOASK2owIVVAg25TLFmJJPc81HvqzcDAqpXdoMKGIn//Z"/>
          <p:cNvSpPr>
            <a:spLocks noChangeAspect="1" noChangeArrowheads="1"/>
          </p:cNvSpPr>
          <p:nvPr/>
        </p:nvSpPr>
        <p:spPr bwMode="auto">
          <a:xfrm>
            <a:off x="134938" y="-8969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3" name="AutoShape 7" descr="data:image/jpg;base64,/9j/4AAQSkZJRgABAQAAAQABAAD/2wBDAAkGBwgHBgkIBwgKCgkLDRYPDQwMDRsUFRAWIB0iIiAdHx8kKDQsJCYxJx8fLT0tMTU3Ojo6Iys/RD84QzQ5Ojf/2wBDAQoKCg0MDRoPDxo3JR8lNzc3Nzc3Nzc3Nzc3Nzc3Nzc3Nzc3Nzc3Nzc3Nzc3Nzc3Nzc3Nzc3Nzc3Nzc3Nzc3Nzf/wAARCACLALoDASIAAhEBAxEB/8QAHAAAAgMBAQEBAAAAAAAAAAAABQYDBAcBAgAI/8QAOxAAAgEDAwIDBQYFAwQDAAAAAQIDAAQRBRIhMUEGE1EiMmFxkQcUQlKBoRUjscHRQ+HwJDNTYiU0cv/EABoBAAMBAQEBAAAAAAAAAAAAAAMEBQIBBgD/xAAsEQACAgEEAQMEAQQDAAAAAAABAgADEQQSITFREyJBBTJhsfAUFYHBQmJx/9oADAMBAAIRAxEAPwDT7aLir0a4FUtLLvArMu5iu7iiZCqwXPOK5F57QVKteFwBkkVIvIyK+mlnoV6FcFd6V2EE7XDXC3yoP4m1pND0x7txuI4VAOWNfAZOBPmcKMmE5rmGBC80iog6sxwBUisHUMpyDyCO9YReanrPiec3GpXT2+lK4IiXjPoB8af9H12Z4ljRvLhQAKCc4HxNduUU8E5M+02/UHIHEehX1ALfUFPSXJ65BzRm2nEsYOR9aEtgMPZSydz1cTxW0LTTuEjUZLE9KFR69FO2LdSVzwzd6A/aDNNKI443PlRe06g9T8aAaXezHaqPtU9+5oVjOxwkLXWirus+Zo8dx5uGYZ9OKtlx5ZYnHH0oDo7RuiAlmPcu1EpolaORI2IODjDda6iWjswDFD9sznxhPe3N680hJgThQDwBQ/S76RmCufZ7AcVbublo7+exuMtk5X4j0ofaabdy3jw2cZdg3UnAUepJ4FFWxnBUdz5dLUMWvzHzRblF2hCkeR0HGaYbWTKnyAGU8gZ+tLGgWNnaTA38rSTjncw2xg+gJxn6UzyXkaL7GGGOAOlZKMn3TfqrdxWJQTQI5Lt7q/kMrM2Qi8L8M+tFZVRkZCg2sMY+FD4rm5lmAiXcvdTRRV9aAWtZsKMTLJt7g6KA2dwjjcImG0Z/Dz3NXSqZOX/rUkuzaQ+Cp7GozIuT7VG9VV4zzA7R8yKyt40CPE+UCALivlKl5XkGNpxz2obZ3/nqZYXYLJllx0x24q/Opax/mH2m54oxglbcolaS8GG5zzxRGxffbox7ilt7eeeY7UO0evei9jHdQNNFI+5cAoQOB6ih717zPlJB6hCWTYNwGfWqI1aN5TEsb7lGSeg+tDfEGtNodkzD+dIeBnpmk221Ka7lMt1Lncc/D9BWS5AMYqqa1gAcRzjl1WfVg8XlpZLy25hlh8qsapDHfyeXNtKehHBoTp12AoCBiO+R2qzfXIa3whMZ7ds1k35/EMfp+OM5z5id4xsUsES3t1AjHtcetVdCYPsMpzn8ParesTfeFKytu7ZPag+l5jnaNugPr1raqbTiZW0aWvcfiaNpzqVQIoPHaiFwJBCSmV7kjtQjSJkVF6KCOtG0lUr72RijNpQoxmJf3je/2cRD1bU5LrWpLabC74wevXHFCrctDN5Y9nDZyeas/aFF/C9ZsNTiOI3fy5COgJ4qSezlllSS3XerDOeAB+poNdfpZJPEat1S6hVCiMmipG3EheVjgcngfoKY5ZNOtbQz3Pkwxxjl24xSILmPSNv3tprm5KF0sbbghQMlnPZcDqf3qiNQsfE9rdtezlb2XclhZGYKkG1d24YAAB9WHbGe9NaeprvcRhfP8/cTtvCe1OWhHxBYxXX/AM5ZwTvEpygOCXB/EAD0/wD0RjHSlK8nnuySp81JG8pYlcMBnGVQKMM3qQNq5xkk8V9JcxX9lB5M15AZFkxGSPOYE4EYPATOecZbHYdXXTtK/iOoXtxo8EViPPdJLlpfNlU9xGB7KD4gk84BqgFSjIA4PR8wRLnDFvcO/wDqf9n9S1o73GqTXNtqCiSK2EcSuhxtkC+2gI7A8fWj2labPFM0U75t1H8t88j4GptMitrW2S3t4wixew20dCO5Pf1z8ah1ee2ELRSysWPuhT0PY0lZhxzO1XenaWU8GGGmtrWP2cEn8vf9aGS6/sulV0VYjwTu5zS0NbZ4CrYVoyVYd+KXNS1YtvO/B6g/KpdzsQQvEvV0Iy7jzmPeo6uTIRuG30Brqa9CEUOgLAcnPU0nW0lxqCI6kqrD2m9aICytwB7v1qOy2ZyDE8AHBjxDBCJVESBMRgYxxily58Qte6jJBG221iO0HPvEd6Y7NxHGY5pg5GVDVlEb41G5APCyGvQWIbBtBiYIE1CyvIPLC+YM9OKvrIpGQ370maVdwxgZYZOM45piW7gMYzKF4/ECM0h/b0GcPzDrbFfxLeW+oX99pZQCWKLzFIPWlnSCPLjkAzkHrUOuz/dvtJRA38u5tWAwepFWtLhUW7lwP5cxBB+NG09DqhDHMZqdQwIjVp1wDt6kY7DNedYupoHj8kAowIYOOM9v8VLplwiIAxVfQUSuVhuY9sm10YYINfIAGyRxH7LM9HmZhr2ofdr1CDhZPa2+nPSvccolvBIrg7uvHShX2iwm2kVy5zHIYznuCeD9MVb8PJPf2do9pG885AO1Fyc02PYSBJWuCumR8zRfDwjCqGUE46tzTVAVK44x/Sl7SNHliGbyTg/6a9QfjVnVta03SPIhu5lj85gqIOoBOCx9FHr/AFoSVuTuJk3TVOz7UXJ8CR+LLLS7uwxqi27QiRD/AD5TGmc8ZI5PyFK2o+ItK0e/+5TSzTtGWUm027LY4xhQeCR1wOmOcnNUbS6g1XxbPYeLoXYxBktbZXIiVh1HxJA6nr9ML3iN5bXxFrVqweK2lYySpEoJKAbwBn3evWqlf0ypmHrEnAz+J3+pfGykYycfmSa1DHFfpNpGoyalZ3aq1zJJIUPHLLN02j2ScnHf0qG0gubi5hnstHR9Od9rpFHKVueeAWJJ2ng44zxntU+nw2moXVzob25sIbmNTFIZw7NcDlVZv/HnjGOuD16ENIhnshDpLXEyyROz3qRSlVhJGNuR1b1+dNX6gImD0PPz+ZvSafe21D7uyRzt/EYIFivNQjtrbyoNQMAivLuH3I9o5jj7BiOCRTLF900q3jtoYzDCgwqr3+Oe/wA6VwLe0sFtLRFRY23L67vXPeoRrnnQEl+T9c/GpaajeYfW6b0QAvX+4butW8m7LRYCSjaS35h0/v8AtQnUNWjG/cfaIyBQPUb6S6iaKD2mI9kgdCORUEaKSGnJd3GfKU5IPxNdZwOTEVQniV5L26vdRkEC7UK8t2yDUqx29u4+8N50n5RzUkkTsR5syQRLklU7D4mpdG1HQorxIYopL12faW3YQfM9T8gP1pGzlsiVa9R6dQUmWRfSrCuSkMSjGScY9M/tV6PyGjRjqdtkgHrT/f6LaXmkyWDwotvLHtZFGOvcVk0vgHXoZHighieJGKo5fBZR0PWgtoS3I5iluosVuIzeNdUm0vTVubOUBhIq8dMZoLbWvm31yX9wMpI9SaM/amkM3h4PhGbzU9ocnrVeztt82pgEhV8sgCqZTGYBbDeQq9xj0ZYolAwijGBnjNHcK6YAVgRyCc0D0mCFVXK5JHvHmj8caGMDg1FFhJMeOg9PszJPtFtIbPxroF3GoRXk2NjgZNEdPtz5+oQAkABZB9ag+2eyEEFhqETMPIuVOOoHI5olB/L1OQr7Xn2xAwBz0NUPpz5bB/IgdRVbTVnML6PHHGoIQFh3amcFfL5x9KU7GzuREsl3KYYyeF6ZHy6n9qOxMsUQEYIUdy1OAgnCyeC33OYJ8QeDdN8QXKC9eSOJgGeOLgyYPr2pg0nS9P0azS00y1itoEGAsY6/M9T+tUJrnK4iI85DuQ/H0PzqzbXwuYRJHwCMnJ6etR/qT2oR4Mo6W0ONviQ63PLaRSz2xjDiNmAkbCbgOCx7Cs7exsdZ8OX181+brXIm86dixwV59heAMY7juPSjfju8j++6dYXkhjs5maa4KnO9F5C5Hqc8euKTIOfMgtyIZdTfLxr0t7cHOSe3H7D4iiaN3FYDz1v07Smmj1gcEkH/AAD0T44PE5fPcatpljqlkT/E9OdYJ2B6oOY5CfhjBJ9BmqN6z6hpclwJzJD5ipJMR/MvWzyfXy1JA+Ps57ARalqdhPeppmlrNDosswNxcEjfcANjA/8AQenevAL6PeGKGaOTUnYoCDlbdCfePbcQMgfKrqXMtQWw/b/OZ53W1IdS1mnXAfon484jFp81xDG+m2S29pcQxJJNNIu+USMOSG/CQDx6V7S4/h04tzI8scgyJJG3OzDg5P6fTFUbTyrKNljyxY7pHblnbuSar37yXFu7ovtRsGRvmRmo99zWtkyhSiUqFUQnPqmfYY4PbHU1SUNvlNxJ5ETHeqA+0fWuww3ALfdYmYtyZZPX4CqmoiDTV+8andrvYYWJRvdv0oVdmGwvJgNUoev3S4bzCFbWNgndsdaCX/iSOzHlROrSDghD/U0v65qt3eREQtJFCPwZxkfHFArViZMGmAGblpMwNuRDlzqF5qMu2aVvLHRFOB/vTj4Kswt1G0hCqD1NJlkoEowAenetE8MvHGV3EE9aKqAnmK2OduJuVlOlzbJIhyCMV8Y5M8AUE8Mais0YjJPI4pjoh9ph6mFyA+Jln2qW8CaOjhQjmZASOM81NpyMH1by291Yxk/rQf7UENvpkYhllCGVD5btuHX40Q06Vlk1Rc7yypwPga0W3bv58Tmj07Vtkxh0q2DIC0jtx+bFMEFnAYhwQfXcaWtKS5Mechcegz+9GoXkbdGzk7Dz0FeeLKp5lvVWAHAaB/GvhkeItONib0xw7wzsU3lR3x05rtpDbWSxLGgZo0VFmlwzkD9h+lHwyqORShq1wLO9mgldUT/uIzHHsHjv6Gvqb/dtWSdXbYUEKTzxlZEJG2QbSc5PPf60LtdQlkiaGb2ZYG2ygd8dDUMF1HOHEMqOyNtba27ae4PxqvfhYLyG7QFi+IZox+LPQ/pVLTWlHwfmSWVmMKxyvMCYt5dRu9gZPxxSp4lv2vJdRtRcG3s7KMSTAf60zYwvyz2+Zql4o12WGKwl0m6dYfNcl4yVDOhAx8Rz+uaB6i91qWqXd7p8MkttJP5hZlwm7Gfazxxk/pR9TYH9oE9f9C+mnTEamw44+fg5/eIXuYFk07TbKWZYpbeCW5mkkPEEROVBA9euPiKXZ9Us5rb7hprSJbyDdfX8ibWdfyRjqAf3yOwqPVLtJRNZRXXngkSajdg5Ejdo1Pfn/mBVG1tZZ5vJs4hI8YAZpPciJHTH4iKGo9IBj3+o7q9cLkZC2E/H/InJP+JZE58xUtIEW6YB0Zjxax4wuR3Yjnn4GjGm6PtsJFV1QyHc80vvM/XPx5qLTNOGnK7z7ppS29nbkufWrNwZ3iMkuYoh1zx+5oxuUrxPM3WvY+TwB0J8jwgJtbzGxjPyr1JqVtZL5tzIox+b+1Kuo66tmGSyh35Jw7tkD9KAyzTXb+ZM5dvienypL0mfk8CPHUBR+Y0Xvi28nAttNBiXvKR7R+XpVTTtNnvp9z7pZHPJY5P1qPRbBrl1Eabs+hwB+ta34T8NiNFeaTaO4jGP3rYeqniLPXfqOR1FuLwNcSWgLwsCR3XrWb65pM+h6w1rOpX8Skj3lNfrMaTaG2iIQyMgGGZySazD7a/B8cminVrFW82xO50znMRPP0OD9aOLFyB5ga6HU9zO9P05p7QSxr0GeKOaROYXQNx8x1/zUX2aXSTSQxTIJFBw6HuvQ/LimPW9GXRtQcpl1blZD+IHpilr9atWQO5hNIz8nqM/h0SShB5vkg8sRySP7fvWgK52j288dSOtZVol/wCUVDEL8zTYNegAA87pU86y5jkmNVUKgwoiH9qX3xNLXzRGyeavK5UjkdqP+H1UXc3mj2pgDsJzwO/xoP8AazMZNJAeCSNi6qMrkfUVZtL1YLiKeT8UpA/9U93+oqzaWCMR3iYJ4xHdSFx8O2KAeMvFFv4XgN7Kpfz02xRg4LSDt8Bg9aJNOCOuaX/F0MFzo873EccscKmRo5F3BwOo9QfQjmvM1MGvX1OR8wg4EH+H/tDN/oEtxeQj+LLIyxWcYOZgcFSo5JAzg/L40q61qMhM38Xg++ancHC295ageV+ZAQ24DbyGHs8HnNCrKOW18x5EWFNp3C6iZCyZyD7SsuP2GcEfiqsl2qvdXjKxYybIt0m7bjB9kgnK55PP5Rk8161dLRQxsQT6tTawQdmOPhjU9M0rNreXRR7y48xUtlZvLDAD2mfnqM85PNXL3VYZL3VdKhJby7WQ+c4wd4xwPTAJpLVrfTpoLu9d7i7z5pgzwCeRub+1R3l1dXd3JqVrCyLdblYg5AJGGBNJP733Y5lOv6bQh3fjs+Z6hvXuNKTSVXMhuhKjHoBjB/58KE6lftqUksCO/wB1gfbbxphYwvdm+Pxr67vHklFtYgJbqgSSWNfam/Md3XHbipdNtS6qgUC2Vt7Z91m7AeoHPNHr9g5PMxrdWr8ge3Of/TO6PZNLsVGbaW4KjCL/AO2fxH5fWnXTLW30+28qJQAuSWb3ie5NKt3rcFoNocPL2CnJ/wBqEXmrXuo+w8hSP8inj9aWure04HCyW+oZvc0b9V8T2lvIy2o+93BGCc+yPme9Llxc6jq84a4b2R7qAYVR8Kl0bRpLpwFTOD3Fap4P8GWk0wF2Vzt3beMn9KPVQqriItf7+OzMe1LSplhYlRyOwqroFob6TySpIHHHXP8Ait/1nwtp6wzwBkDxgNg8YHY/vWU2Nm2geNZ7TgR3EZKZGcq3XFdsUKuAYei0uSG7hDw1bC2cIVXK1pmiTgRgsVVBxknGKU9b0NtGu4JIZ0khuF3oecBex+fypi8PpBhGlHnn1k5A+Q6VE1FmxjLdVy7Y+aZdRXEexHVyo5I6VFqEEd1bT2s0LSQspRl6hlYYIqWyddqFcAdMAVblXkN9aZptN1GR2Imxw0/MelQSeEvG15pE+QI5SI2Ye8vVT+oIrVdUaPVdCOBuntlyMdTHn+x/rQH7eNCKCx8R2qe3CwgnIH4c5Q/XI/UVB4D1sSwRtKd4IPmL+ZTwRS2qUsy3eeDGtON6lfHMCi7kE5RiVwcGia3aBR7Q6egqv4zsv4bqJdP+y3Kt6g8g/Sgg1BP/ACU1UiheBGAvgTQftRnga2hy/wDLS5iMhHpuBpbma4S391ivubscZHJwfmf3qz40ntNXupUu4ikUjf6b4IIHTP8AtVY3ccrrBvdVUcK5yF+IHx9flVJ+jIW4GMukakLm0QuxEi8Nz3Fdv7xXieJsFWGD8qTjdyabde8xjbhmAxirM9/uXlsmvO6ijY5x8w6nIi9rqvZ36xWW6KMLuDxkISDkY4HJHHU0IjtPOaKGxKyAkk+0AQeuSMnH+1MkrG6byucHoVPIqCS1RUZJyzSFdp2nkfrVGrVn0gjwtDmuwOsC3SRZNvA4lkzmWY+6o+H+ajgRNRuFTZI1pApWNV6u3qc+prt3BHaNsuXAiHIXpu/uT8+B6VWl1iQr5VhH5K95Dyx9celO14xkfMPqtSX47xDM8Gn6bEG1GRMjBFtCeWI6A/D/AJml/U9WluspBEYIewXk4+Jr1ZabPdzBiGeRz1PJY0x3XhC9t0CTWrxnaGG4YJFbGMycWJOW5MQ0zvFGdLh8yZUVNxqtq+nSWNyu9dqt0PrR/SrUwmCQrhWAINctfA4grjkR88M6QpCNPKwH/jj9kfXr/StN8PWlrayhobeNG6bgMn61nuhXIWMFnCgetOOk6rE7BYVklKnpGhNIG8hssYmikOCBG65hR+W24IwQw61kH2v6Gluum63AAn3ecQzlBj2WPB+ta7K7yWYeOMl8AhX4xS14v02bVvD+oWL224TwHaVIO1gMg/Wiam5FYZj5Q7sgQLq8S6n4Ms7mMbnsgFOO6ED/AAKB6NqaW4AncKAa79m2qvqeiSaYSBI0Bjk3dAw/v1pZumk0/WGimGWDHqf6VPNZtOG7HB/xHqKie5qdj4gdkUQQZT88hwP0Hemm1me70/duAkwQSvY1l2mXBcK+R2Pzp88N3nPluM7+p7A9qd0tC1EjzGr6V9PcvYkHiGwGt6Bc2FyTsnjMTA9u6n9Dz+lfnjQ72fQdUms7oFZIpCjL3yODX6Yv3ignMUkir5o4DN09P3rCftg0kWOuwavbgBLn2ZcdpF/yP6GjtUmCnmYqcKQ4/ghvUlGsaIry5aSAcDOfYPQfoc/WkliVYrsk4OOlMHhfVt0Co43Ky7WGM5U9all0rMrlYwwLHBBHP70vXwMGO2ugPHUX4ru8Mf8A1F6k494jzMuD6/8AOtfHUEt4pd8u/cuAQOT8qXNWnVtyo3s18Zle2tQSchCPZ5NUrF3HOZ5uleIwQ61cZP3dw8J/AwDYHyzmiGltFfOVVnVl6xlT0+Ge1JexyQdwVcdzk1OktzDzDdTr8npS2lTxH0pzHvUJbfTLYszxp6knn5CkzVPEs0hKWoCL+cjn9KryQXF0d80kjHsWbNUby0aEAnpWaKKlPJyYR6mVcgTiM9xIXlZnY9WY5NHtK017mULFE8h44Uf3odo1oJlWQjI3YxWq+HoY40XCKMDpjp8qcC7mxJ2ouKDiWvBfhedL62klt4kiVwXVmySO/TNalrekpqXk72ChNyn2QcgjH6etL+jPiRD1Awcd6cXO+3yPTNHKBcRXT2mwNmYP9qvhKe10o3qzLKIGBYeXg4PHWq3h22/ifgeN41VpbSTeT6KwCkZ+YU4+JrWPGNta6joV9atLHiSFsAuPTNZV9lFwjadqOlzuAx3oFPc43L+60tqAAMCapDOMN8GGvD1pA7p96BnYdnPs/StM0gRpCEjVVUD3VGB9KyzTruO2n/mOqqOhJpx03XDtH3eFpPix2rXnLUZjxKtVOftEe4sFCBUTqMEUP0q9uJ5QJhCqkHhCTzU+ob1kYCRwGXIC9v8AmP3qma2toXjkTnplX2mY1ED4X+0nUbJMJBcOLqEdsN1H1zXn7RYUS+F3GygPhwevUf5rn2wQ3Fnf6ZriFmKEwuTj5j+9ebtf4hocczYeUJ737isCsghj8/scRt3FaY+RIdDu7mVVWFVXp7UhwMfAU76PD5kkclxcTSFSCFU7VGKzHQ7s28+GbjdWkaRdAqh979aK2ZC1GtvbjOJoNxHFd2qXHlqzgdWGSB3FK3jzQl8Q+GLu0RFNwV82E4GfMXkfXp+tX7XxLpthayJd3Ch158teW/2oNd+N7FN33eGWQZ6k4/zR25AcdzPqMdrCYd4anaC58qQsAp5U8Z+Bp9W+UKAGOAOKUPEogTxLdXNinlxSSb9mc7SwBb981Mt8+B8qU1CsWyJZrbeozEW4wXOFAHwq9ZL/ANOvGc8Z71UuQBwB0q9Z8WCsOvPNVGbiKp2BLLpJM4G0AfCj/h7w++pXsVsrKrSHAyCfj0GTUHh+3iubphOm8BRgE1qPgSztjdWwMEZ3Ng+yOev+KWcFjKdYCqT4gaTwhbWtuySxStKkmC4Ruw5GPQ+pweKWvFGh29vp8/UOoOCQcV+gtVtoFtCyRIpGOQMd6TvFkETabOWjU7o3zx14oL1Gts5m6bRauCJi/guCK40m/wB/vwMrr+pAP9f2pr0u5ZAnkbU9WkbJ+gpZ+zYn7zqyfhMB4+v+KL2HsqSPzn+ppo2FWIEQGkS3BaOenFpD/Pu53U8AR4QD+ua0nw/HCulpHEGK5YEO245NZlp/GAOhXmtE8J//AFJB2z/mvqrWZsGGv01VdWUGIM1eytpIwGtoSPajYFB1z/vWL6Ax0D7Qrm1RAsZl3KvYYOf6VumrAebdcdHXHwyDmsR8ZAR/aDaNGNpZRkjvxQW+8w6VqUBx8/uGvENulnr80UK4UOcE84Gcgg/Iii+kSsdrEZ6ck4oFcEyPdFzkoh257ex/sKuaSzeagyccVkKPiETKnE0PSpwrK273TTDdus9usiDOOflWfNeT2ozA+0lT+EH+tDbnVL64H866kYDcducDI6cdKYQEDEW1AG4N4hf7R9Nj1XwpfW4ZGlRfMj5/EvP/AD51nHg/UVfRPKnfbsBByPpR64vrl98bS5TDcbRSh4YPtg9cS55+dDZOMRK+7PIlkWLm7lkUrHHnI38Yz8KJpKchBcyHHGFZlH7VeuZ5ICViYBXXLAgEHg+tVIHYzoCeCRnA+VYcYiGwE8yxbROTvmYkDk7B0Hrz3oXf3SCUiHkr7p7L8fia0DQ7C0v9Pv4byBJESFmXPBUjPII5rNJ1CyOAOASK2owIVVAg25TLFmJJPc81HvqzcDAqpXdoMKGIn//Z"/>
          <p:cNvSpPr>
            <a:spLocks noChangeAspect="1" noChangeArrowheads="1"/>
          </p:cNvSpPr>
          <p:nvPr/>
        </p:nvSpPr>
        <p:spPr bwMode="auto">
          <a:xfrm>
            <a:off x="287338" y="-744538"/>
            <a:ext cx="2466975" cy="184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1913" y="3940175"/>
            <a:ext cx="3341687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9144000" cy="5029200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 smtClean="0">
                <a:latin typeface="Cambria"/>
                <a:ea typeface="Times New Roman"/>
                <a:cs typeface="Times New Roman"/>
              </a:rPr>
              <a:t>MATERIALS:</a:t>
            </a:r>
          </a:p>
          <a:p>
            <a:pPr marL="0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Cambria"/>
                <a:ea typeface="Times New Roman"/>
                <a:cs typeface="Times New Roman"/>
              </a:rPr>
              <a:t>5 Sweet Harts </a:t>
            </a:r>
          </a:p>
          <a:p>
            <a:pPr marL="0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Cambria"/>
                <a:ea typeface="Times New Roman"/>
                <a:cs typeface="Times New Roman"/>
              </a:rPr>
              <a:t>5 Sweet Harts broken down “weathered”</a:t>
            </a:r>
          </a:p>
          <a:p>
            <a:pPr marL="0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Cambria"/>
                <a:ea typeface="Times New Roman"/>
                <a:cs typeface="Times New Roman"/>
              </a:rPr>
              <a:t>2 cups</a:t>
            </a:r>
          </a:p>
          <a:p>
            <a:pPr marL="0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Cambria"/>
                <a:ea typeface="Times New Roman"/>
                <a:cs typeface="Times New Roman"/>
              </a:rPr>
              <a:t>White Vinegar</a:t>
            </a:r>
          </a:p>
          <a:p>
            <a:pPr marL="0">
              <a:lnSpc>
                <a:spcPct val="115000"/>
              </a:lnSpc>
              <a:spcBef>
                <a:spcPts val="0"/>
              </a:spcBef>
            </a:pPr>
            <a:r>
              <a:rPr lang="en-US" dirty="0" smtClean="0">
                <a:latin typeface="Cambria"/>
                <a:ea typeface="Times New Roman"/>
                <a:cs typeface="Times New Roman"/>
              </a:rPr>
              <a:t>Timer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 smtClean="0">
                <a:latin typeface="Cambria"/>
                <a:ea typeface="Times New Roman"/>
                <a:cs typeface="Times New Roman"/>
              </a:rPr>
              <a:t>EXPERIMENTAL SET UP:</a:t>
            </a:r>
            <a:endParaRPr lang="en-US" dirty="0" smtClean="0">
              <a:latin typeface="Times New Roman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ambria"/>
                <a:ea typeface="Times New Roman"/>
                <a:cs typeface="Cambria"/>
              </a:rPr>
              <a:t>Draw the set up in the box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How Does Surface Area affect the Rate of Weathering?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839200" cy="5181600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ambria"/>
                <a:ea typeface="Cambria"/>
                <a:cs typeface="Times New Roman"/>
              </a:rPr>
              <a:t>IF sweet tarts are placed in vinegar, THEN they will be weathered __________________ than mechanically weathered sweet tarts.</a:t>
            </a:r>
            <a:endParaRPr lang="en-US" sz="2400" dirty="0" smtClean="0">
              <a:latin typeface="Times New Roman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ambria"/>
                <a:ea typeface="Cambria"/>
                <a:cs typeface="Times New Roman"/>
              </a:rPr>
              <a:t> </a:t>
            </a:r>
            <a:endParaRPr lang="en-US" sz="2400" dirty="0" smtClean="0">
              <a:latin typeface="Times New Roman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Cambria"/>
                <a:ea typeface="Cambria"/>
                <a:cs typeface="Times New Roman"/>
              </a:rPr>
              <a:t>IF a student smashes sweet tarts, THEN they will be weathered __________________ than chemically weathered sweet tarts.</a:t>
            </a:r>
            <a:endParaRPr lang="en-US" sz="2400" dirty="0" smtClean="0">
              <a:latin typeface="Times New Roman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 smtClean="0">
                <a:latin typeface="American Typewriter"/>
                <a:ea typeface="Cambria"/>
                <a:cs typeface="Times New Roman"/>
              </a:rPr>
              <a:t>Speed </a:t>
            </a:r>
            <a:r>
              <a:rPr lang="en-US" dirty="0" smtClean="0">
                <a:latin typeface="American Typewriter"/>
                <a:ea typeface="Cambria"/>
                <a:cs typeface="Times New Roman"/>
              </a:rPr>
              <a:t>(rate of weathering)</a:t>
            </a:r>
            <a:br>
              <a:rPr lang="en-US" dirty="0" smtClean="0">
                <a:latin typeface="American Typewriter"/>
                <a:ea typeface="Cambria"/>
                <a:cs typeface="Times New Roman"/>
              </a:rPr>
            </a:br>
            <a:r>
              <a:rPr lang="en-US" sz="3333" dirty="0" smtClean="0">
                <a:latin typeface="Cambria"/>
                <a:ea typeface="Cambria"/>
                <a:cs typeface="Times New Roman"/>
              </a:rPr>
              <a:t>Choose one for each blank </a:t>
            </a:r>
            <a:r>
              <a:rPr lang="en-US" sz="3333" u="sng" dirty="0" smtClean="0">
                <a:latin typeface="Cambria"/>
                <a:ea typeface="Cambria"/>
                <a:cs typeface="Times New Roman"/>
              </a:rPr>
              <a:t>Faster</a:t>
            </a:r>
            <a:r>
              <a:rPr lang="en-US" sz="3333" dirty="0" smtClean="0">
                <a:latin typeface="Cambria"/>
                <a:ea typeface="Cambria"/>
                <a:cs typeface="Times New Roman"/>
              </a:rPr>
              <a:t> or</a:t>
            </a:r>
            <a:r>
              <a:rPr lang="en-US" sz="3333" u="sng" dirty="0" smtClean="0">
                <a:latin typeface="Cambria"/>
                <a:ea typeface="Cambria"/>
                <a:cs typeface="Times New Roman"/>
              </a:rPr>
              <a:t> Slower</a:t>
            </a:r>
            <a:endParaRPr lang="en-US" sz="3333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2071</TotalTime>
  <Words>1184</Words>
  <Application>Microsoft Macintosh PowerPoint</Application>
  <PresentationFormat>On-screen Show (4:3)</PresentationFormat>
  <Paragraphs>143</Paragraphs>
  <Slides>42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Objective    </vt:lpstr>
      <vt:lpstr>Initial Definitions Independently Completing </vt:lpstr>
      <vt:lpstr>What Is Weathering?</vt:lpstr>
      <vt:lpstr>There are two main types of weathering</vt:lpstr>
      <vt:lpstr>How Does Surface Area affect the Rate of Weathering?</vt:lpstr>
      <vt:lpstr>How Does Surface Area affect the Rate of Weathering?</vt:lpstr>
      <vt:lpstr>Comparing mechanical and chemical weathering</vt:lpstr>
      <vt:lpstr>How Does Surface Area affect the Rate of Weathering?</vt:lpstr>
      <vt:lpstr>Speed (rate of weathering) Choose one for each blank Faster or Slower</vt:lpstr>
      <vt:lpstr>Size of Sediments Choose one for each blank Bigger or Smaller</vt:lpstr>
      <vt:lpstr>Combination of both weathering Choose one for the blank Faster or Slower</vt:lpstr>
      <vt:lpstr>Turn &amp; Talk</vt:lpstr>
      <vt:lpstr>How Does Surface Area affect the Rate of Weathering?</vt:lpstr>
      <vt:lpstr>VIDEO TIME</vt:lpstr>
      <vt:lpstr>Let’s take a deeper look…</vt:lpstr>
      <vt:lpstr>Biological Activity</vt:lpstr>
      <vt:lpstr>Biological Activity</vt:lpstr>
      <vt:lpstr>Mechanical Weathering: PLANTS</vt:lpstr>
      <vt:lpstr>Mechanical Weathering: ANIMALS</vt:lpstr>
      <vt:lpstr>Mechanical Weathering: WIND, WATER and GRAVITY</vt:lpstr>
      <vt:lpstr>Mechanical Weathering: WIND, WATER and GRAVITY</vt:lpstr>
      <vt:lpstr>Mechanical Weathering: WIND, WATER and GRAVITY</vt:lpstr>
      <vt:lpstr>Mechanical Weathering: WIND, WATER and GRAVITY</vt:lpstr>
      <vt:lpstr>What happens when you freeze a coke can?</vt:lpstr>
      <vt:lpstr>Slide 25</vt:lpstr>
      <vt:lpstr>Mechanical Weathering: ICE Wedging</vt:lpstr>
      <vt:lpstr>What is unloading</vt:lpstr>
      <vt:lpstr>Checks for understanding Hands on CHIN</vt:lpstr>
      <vt:lpstr>There are two main types of weathering</vt:lpstr>
      <vt:lpstr>Let’s take a deeper look…</vt:lpstr>
      <vt:lpstr>Chemical Weathering: WATER</vt:lpstr>
      <vt:lpstr>Chemical Weathering: ACID RAIN</vt:lpstr>
      <vt:lpstr>Chemical Weathering: ACID RAIN</vt:lpstr>
      <vt:lpstr>Chemical Weathering: AIR</vt:lpstr>
      <vt:lpstr>Climate</vt:lpstr>
      <vt:lpstr>Checks for understanding Hands on CHIN</vt:lpstr>
      <vt:lpstr>Checks for understanding Hands on CHIN</vt:lpstr>
      <vt:lpstr>Checks for understanding Hands on CHIN</vt:lpstr>
      <vt:lpstr>The Grand Canyon in Arizona</vt:lpstr>
      <vt:lpstr>Anticipation &amp; Connections</vt:lpstr>
      <vt:lpstr>Tomorrow: We Continue with  Five Forces of Erosion</vt:lpstr>
      <vt:lpstr>Independent Practice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dc:creator>A. Shimko</dc:creator>
  <cp:lastModifiedBy>Jessica Northrup</cp:lastModifiedBy>
  <cp:revision>58</cp:revision>
  <dcterms:created xsi:type="dcterms:W3CDTF">2014-09-24T11:41:47Z</dcterms:created>
  <dcterms:modified xsi:type="dcterms:W3CDTF">2014-09-24T11:43:03Z</dcterms:modified>
</cp:coreProperties>
</file>