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6" r:id="rId1"/>
  </p:sldMasterIdLst>
  <p:sldIdLst>
    <p:sldId id="256" r:id="rId2"/>
    <p:sldId id="291" r:id="rId3"/>
    <p:sldId id="304" r:id="rId4"/>
    <p:sldId id="305" r:id="rId5"/>
    <p:sldId id="278" r:id="rId6"/>
    <p:sldId id="257" r:id="rId7"/>
    <p:sldId id="266" r:id="rId8"/>
    <p:sldId id="269" r:id="rId9"/>
    <p:sldId id="271" r:id="rId10"/>
    <p:sldId id="258" r:id="rId11"/>
    <p:sldId id="294" r:id="rId12"/>
    <p:sldId id="295" r:id="rId13"/>
    <p:sldId id="303" r:id="rId14"/>
    <p:sldId id="259" r:id="rId15"/>
    <p:sldId id="270" r:id="rId16"/>
    <p:sldId id="260" r:id="rId17"/>
    <p:sldId id="273" r:id="rId18"/>
    <p:sldId id="277" r:id="rId19"/>
    <p:sldId id="261" r:id="rId20"/>
    <p:sldId id="275" r:id="rId21"/>
    <p:sldId id="274" r:id="rId22"/>
    <p:sldId id="262" r:id="rId23"/>
    <p:sldId id="263" r:id="rId24"/>
    <p:sldId id="297" r:id="rId25"/>
    <p:sldId id="298" r:id="rId26"/>
    <p:sldId id="299" r:id="rId27"/>
    <p:sldId id="281"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1" d="100"/>
          <a:sy n="91" d="100"/>
        </p:scale>
        <p:origin x="-84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26A78FB1-C802-9548-93F9-C291888FF4FF}" type="datetime1">
              <a:rPr lang="en-US"/>
              <a:pPr>
                <a:defRPr/>
              </a:pPr>
              <a:t>9/24/14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D9D9A-3FF4-2E43-8F5D-401883B58C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9ACEA6-774D-4544-83B3-56D4C7FE5888}" type="datetime1">
              <a:rPr lang="en-US"/>
              <a:pPr>
                <a:defRPr/>
              </a:pPr>
              <a:t>9/24/14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D16E18-40D6-6A41-8C39-7A5A783947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53A142C9-180B-8A4D-9DB0-AFA3EE1DB7C6}" type="datetime1">
              <a:rPr lang="en-US"/>
              <a:pPr>
                <a:defRPr/>
              </a:pPr>
              <a:t>9/24/14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pPr>
              <a:defRPr/>
            </a:pPr>
            <a:fld id="{4696E7B8-464F-0F4E-8A78-27D5E5F3E853}" type="datetime1">
              <a:rPr lang="en-US"/>
              <a:pPr>
                <a:defRPr/>
              </a:pPr>
              <a:t>9/24/14</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pPr>
              <a:defRPr/>
            </a:pPr>
            <a:fld id="{1DD35B53-C74F-1F47-A853-C5EBEC1A4C7C}" type="datetime1">
              <a:rPr lang="en-US"/>
              <a:pPr>
                <a:defRPr/>
              </a:pPr>
              <a:t>9/24/14</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CB6AE87-1C40-D143-BE01-E5A19B1C03EA}" type="datetime1">
              <a:rPr lang="en-US"/>
              <a:pPr>
                <a:defRPr/>
              </a:pPr>
              <a:t>9/24/14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2D1FE-FA05-404B-84D1-04A2218A0FA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957D70E-AFD1-B944-AE6A-9ECB62F96DCC}" type="datetime1">
              <a:rPr lang="en-US"/>
              <a:pPr>
                <a:defRPr/>
              </a:pPr>
              <a:t>9/24/14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AA29B2-3DA5-034F-AF1A-A98E2093B4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03644E8-F5D4-2F49-B87D-5C9EAC94E3F6}" type="datetime1">
              <a:rPr lang="en-US"/>
              <a:pPr>
                <a:defRPr/>
              </a:pPr>
              <a:t>9/24/14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D9C18-D886-5043-9F1B-2ABD37AA7B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A5F06811-6432-814E-8319-CC1D64210855}" type="datetime1">
              <a:rPr lang="en-US"/>
              <a:pPr>
                <a:defRPr/>
              </a:pPr>
              <a:t>9/24/14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A9D684-B0CA-2544-A773-FE835EE00C23}" type="datetime1">
              <a:rPr lang="en-US"/>
              <a:pPr>
                <a:defRPr/>
              </a:pPr>
              <a:t>9/24/14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69574C-8436-BF46-BE39-96AD733FFF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7E3A21A5-B461-034C-AD16-53AB704DFE25}" type="datetime1">
              <a:rPr lang="en-US"/>
              <a:pPr>
                <a:defRPr/>
              </a:pPr>
              <a:t>9/24/14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7BF78A-F5DD-D54E-8387-71273FC3DE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pPr>
              <a:defRPr/>
            </a:pPr>
            <a:fld id="{09EB5B9B-D616-674F-8178-294624841FF0}" type="datetime1">
              <a:rPr lang="en-US"/>
              <a:pPr>
                <a:defRPr/>
              </a:pPr>
              <a:t>9/24/14</a:t>
            </a:fld>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pPr>
              <a:defRPr/>
            </a:pPr>
            <a:fld id="{4642C30F-E5D7-D845-BA59-984F832BED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89CA2B35-E9F2-154B-A597-972EA3FE5FE8}" type="datetime1">
              <a:rPr lang="en-US"/>
              <a:pPr>
                <a:defRPr/>
              </a:pPr>
              <a:t>9/24/14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704D0F-2558-C641-9D1D-EC6ACB92D0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82873A-62BB-E54F-9B7E-873A918E1CD2}" type="datetime1">
              <a:rPr lang="en-US"/>
              <a:pPr>
                <a:defRPr/>
              </a:pPr>
              <a:t>9/24/14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B8247F-BC77-D94E-91E2-17066DCDFC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B6541F-6999-2149-A0B2-6741AC2A5ED0}" type="datetime1">
              <a:rPr lang="en-US"/>
              <a:pPr>
                <a:defRPr/>
              </a:pPr>
              <a:t>9/24/14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76BED8-D144-6E48-8FE4-1435FAB8CD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latin typeface="Century Gothic" charset="0"/>
              </a:defRPr>
            </a:lvl1pPr>
          </a:lstStyle>
          <a:p>
            <a:pPr>
              <a:defRPr/>
            </a:pPr>
            <a:fld id="{F12A45EC-C15A-2C40-9E22-8C7CD810A6A4}" type="datetime1">
              <a:rPr lang="en-US"/>
              <a:pPr>
                <a:defRPr/>
              </a:pPr>
              <a:t>9/24/14</a:t>
            </a:fld>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595959"/>
                </a:solidFill>
                <a:latin typeface="Century Gothic" charset="0"/>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latin typeface="Century Gothic" charset="0"/>
              </a:defRPr>
            </a:lvl1pPr>
          </a:lstStyle>
          <a:p>
            <a:pPr>
              <a:defRPr/>
            </a:pPr>
            <a:fld id="{53223E7A-2349-954F-B929-02F85EFCDB51}" type="slidenum">
              <a:rPr lang="en-US"/>
              <a:pPr>
                <a:defRPr/>
              </a:pPr>
              <a:t>‹#›</a:t>
            </a:fld>
            <a:endParaRPr lang="en-US"/>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57" r:id="rId3"/>
    <p:sldLayoutId id="2147483849" r:id="rId4"/>
    <p:sldLayoutId id="2147483850" r:id="rId5"/>
    <p:sldLayoutId id="2147483858" r:id="rId6"/>
    <p:sldLayoutId id="2147483851" r:id="rId7"/>
    <p:sldLayoutId id="2147483852" r:id="rId8"/>
    <p:sldLayoutId id="2147483853" r:id="rId9"/>
    <p:sldLayoutId id="2147483854" r:id="rId10"/>
    <p:sldLayoutId id="2147483859" r:id="rId11"/>
    <p:sldLayoutId id="2147483860" r:id="rId12"/>
    <p:sldLayoutId id="2147483861" r:id="rId13"/>
    <p:sldLayoutId id="2147483855" r:id="rId14"/>
    <p:sldLayoutId id="2147483856" r:id="rId15"/>
  </p:sldLayoutIdLst>
  <p:txStyles>
    <p:titleStyle>
      <a:lvl1pPr algn="l" rtl="0" eaLnBrk="0" fontAlgn="base" hangingPunct="0">
        <a:spcBef>
          <a:spcPct val="0"/>
        </a:spcBef>
        <a:spcAft>
          <a:spcPct val="0"/>
        </a:spcAft>
        <a:defRPr sz="36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entury Gothic"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Font typeface="Wingdings 2" charset="2"/>
        <a:buChar char=""/>
        <a:defRPr sz="20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51640B"/>
        </a:buClr>
        <a:buFont typeface="Wingdings 2" charset="2"/>
        <a:buChar char=""/>
        <a:defRPr kern="1200">
          <a:solidFill>
            <a:srgbClr val="595959"/>
          </a:solidFill>
          <a:latin typeface="+mn-lt"/>
          <a:ea typeface="ＭＳ Ｐゴシック" charset="-128"/>
          <a:cs typeface="+mn-cs"/>
        </a:defRPr>
      </a:lvl2pPr>
      <a:lvl3pPr marL="1035050" indent="-349250" algn="l" rtl="0" eaLnBrk="0" fontAlgn="base" hangingPunct="0">
        <a:spcBef>
          <a:spcPts val="600"/>
        </a:spcBef>
        <a:spcAft>
          <a:spcPct val="0"/>
        </a:spcAft>
        <a:buClr>
          <a:schemeClr val="accent1"/>
        </a:buClr>
        <a:buFont typeface="Wingdings 2" charset="2"/>
        <a:buChar char=""/>
        <a:defRPr kern="1200">
          <a:solidFill>
            <a:srgbClr val="595959"/>
          </a:solidFill>
          <a:latin typeface="+mn-lt"/>
          <a:ea typeface="ＭＳ Ｐゴシック" charset="-128"/>
          <a:cs typeface="+mn-cs"/>
        </a:defRPr>
      </a:lvl3pPr>
      <a:lvl4pPr marL="1371600" indent="-336550" algn="l" rtl="0" eaLnBrk="0" fontAlgn="base" hangingPunct="0">
        <a:spcBef>
          <a:spcPts val="600"/>
        </a:spcBef>
        <a:spcAft>
          <a:spcPct val="0"/>
        </a:spcAft>
        <a:buClr>
          <a:srgbClr val="51640B"/>
        </a:buClr>
        <a:buFont typeface="Wingdings 2" charset="2"/>
        <a:buChar char=""/>
        <a:defRPr kern="1200">
          <a:solidFill>
            <a:srgbClr val="595959"/>
          </a:solidFill>
          <a:latin typeface="+mn-lt"/>
          <a:ea typeface="ＭＳ Ｐゴシック" charset="-128"/>
          <a:cs typeface="+mn-cs"/>
        </a:defRPr>
      </a:lvl4pPr>
      <a:lvl5pPr marL="1720850" indent="-349250" algn="l" rtl="0" eaLnBrk="0" fontAlgn="base" hangingPunct="0">
        <a:spcBef>
          <a:spcPts val="600"/>
        </a:spcBef>
        <a:spcAft>
          <a:spcPct val="0"/>
        </a:spcAft>
        <a:buClr>
          <a:schemeClr val="accent1"/>
        </a:buClr>
        <a:buFont typeface="Wingdings 2" charset="2"/>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ktf73HNZZGY" TargetMode="External"/><Relationship Id="rId3" Type="http://schemas.openxmlformats.org/officeDocument/2006/relationships/hyperlink" Target="http://app.discoveryeducation.com/search?Ntt=Erosion+by+Gravity+and+ic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0" y="716030"/>
            <a:ext cx="8915400" cy="955675"/>
          </a:xfrm>
        </p:spPr>
        <p:txBody>
          <a:bodyPr/>
          <a:lstStyle/>
          <a:p>
            <a:pPr eaLnBrk="1" hangingPunct="1"/>
            <a:r>
              <a:rPr lang="en-US" sz="4800">
                <a:latin typeface="Apple Casual" charset="0"/>
              </a:rPr>
              <a:t>Warm Up!</a:t>
            </a:r>
            <a:endParaRPr lang="en-US" sz="3500">
              <a:latin typeface="Apple Casual" charset="0"/>
            </a:endParaRPr>
          </a:p>
        </p:txBody>
      </p:sp>
      <p:sp>
        <p:nvSpPr>
          <p:cNvPr id="3" name="Subtitle 2"/>
          <p:cNvSpPr>
            <a:spLocks noGrp="1"/>
          </p:cNvSpPr>
          <p:nvPr>
            <p:ph type="subTitle" idx="1"/>
          </p:nvPr>
        </p:nvSpPr>
        <p:spPr>
          <a:xfrm>
            <a:off x="0" y="2163297"/>
            <a:ext cx="9144000" cy="3822700"/>
          </a:xfrm>
        </p:spPr>
        <p:txBody>
          <a:bodyPr/>
          <a:lstStyle/>
          <a:p>
            <a:pPr>
              <a:buFont typeface="Arial" charset="0"/>
              <a:buChar char="•"/>
              <a:defRPr/>
            </a:pPr>
            <a:r>
              <a:rPr lang="en-US" sz="2800" b="1" dirty="0">
                <a:solidFill>
                  <a:srgbClr val="595959"/>
                </a:solidFill>
                <a:ea typeface="ＭＳ Ｐゴシック" charset="-128"/>
                <a:cs typeface="ＭＳ Ｐゴシック" charset="-128"/>
              </a:rPr>
              <a:t>What are the</a:t>
            </a:r>
            <a:r>
              <a:rPr lang="en-US" sz="2800" b="1" dirty="0" smtClean="0">
                <a:solidFill>
                  <a:srgbClr val="595959"/>
                </a:solidFill>
                <a:ea typeface="ＭＳ Ｐゴシック" charset="-128"/>
                <a:cs typeface="ＭＳ Ｐゴシック" charset="-128"/>
              </a:rPr>
              <a:t> 2 types </a:t>
            </a:r>
            <a:r>
              <a:rPr lang="en-US" sz="2800" b="1" dirty="0">
                <a:solidFill>
                  <a:srgbClr val="595959"/>
                </a:solidFill>
                <a:ea typeface="ＭＳ Ｐゴシック" charset="-128"/>
                <a:cs typeface="ＭＳ Ｐゴシック" charset="-128"/>
              </a:rPr>
              <a:t>of weathering?</a:t>
            </a:r>
          </a:p>
          <a:p>
            <a:pPr>
              <a:buFont typeface="Arial" charset="0"/>
              <a:buChar char="•"/>
              <a:defRPr/>
            </a:pPr>
            <a:r>
              <a:rPr lang="en-US" sz="2800" b="1" dirty="0">
                <a:solidFill>
                  <a:srgbClr val="595959"/>
                </a:solidFill>
                <a:ea typeface="ＭＳ Ｐゴシック" charset="-128"/>
                <a:cs typeface="ＭＳ Ｐゴシック" charset="-128"/>
              </a:rPr>
              <a:t>How does weathering change the earth</a:t>
            </a:r>
            <a:r>
              <a:rPr lang="en-US" sz="2800" b="1" dirty="0" smtClean="0">
                <a:solidFill>
                  <a:srgbClr val="595959"/>
                </a:solidFill>
                <a:ea typeface="ＭＳ Ｐゴシック" charset="-128"/>
                <a:cs typeface="ＭＳ Ｐゴシック" charset="-128"/>
              </a:rPr>
              <a:t>?</a:t>
            </a:r>
          </a:p>
          <a:p>
            <a:pPr>
              <a:buFont typeface="Arial" charset="0"/>
              <a:buChar char="•"/>
              <a:defRPr/>
            </a:pPr>
            <a:r>
              <a:rPr lang="en-US" sz="2800" b="1" dirty="0" smtClean="0">
                <a:solidFill>
                  <a:srgbClr val="595959"/>
                </a:solidFill>
                <a:ea typeface="ＭＳ Ｐゴシック" charset="-128"/>
                <a:cs typeface="ＭＳ Ｐゴシック" charset="-128"/>
              </a:rPr>
              <a:t>Give 3 examples of the 6 we learned yesterday.</a:t>
            </a:r>
          </a:p>
          <a:p>
            <a:pPr>
              <a:buFont typeface="Arial" charset="0"/>
              <a:buChar char="•"/>
              <a:defRPr/>
            </a:pPr>
            <a:r>
              <a:rPr lang="en-US" sz="2800" b="1" dirty="0">
                <a:solidFill>
                  <a:srgbClr val="595959"/>
                </a:solidFill>
                <a:ea typeface="ＭＳ Ｐゴシック" charset="-128"/>
                <a:cs typeface="ＭＳ Ｐゴシック" charset="-128"/>
              </a:rPr>
              <a:t>Is weathering good or bad? Explain your answer!</a:t>
            </a:r>
          </a:p>
          <a:p>
            <a:pPr>
              <a:buFont typeface="Wingdings 2" charset="2"/>
              <a:buNone/>
              <a:defRPr/>
            </a:pPr>
            <a:endParaRPr lang="en-US" dirty="0">
              <a:solidFill>
                <a:srgbClr val="595959"/>
              </a:solidFill>
              <a:ea typeface="ＭＳ Ｐゴシック" charset="-128"/>
              <a:cs typeface="ＭＳ Ｐゴシック" charset="-128"/>
            </a:endParaRPr>
          </a:p>
          <a:p>
            <a:pPr>
              <a:buFont typeface="Wingdings 2" charset="2"/>
              <a:buNone/>
              <a:defRPr/>
            </a:pPr>
            <a:endParaRPr lang="en-US" dirty="0">
              <a:solidFill>
                <a:srgbClr val="595959"/>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509588"/>
            <a:ext cx="9144000" cy="1493837"/>
          </a:xfrm>
        </p:spPr>
        <p:txBody>
          <a:bodyPr/>
          <a:lstStyle/>
          <a:p>
            <a:pPr eaLnBrk="1" hangingPunct="1"/>
            <a:r>
              <a:rPr lang="en-US" sz="4800" dirty="0">
                <a:latin typeface="Apple Casual" charset="0"/>
              </a:rPr>
              <a:t>Erosion can occur because of…</a:t>
            </a:r>
          </a:p>
        </p:txBody>
      </p:sp>
      <p:sp>
        <p:nvSpPr>
          <p:cNvPr id="26627" name="Content Placeholder 2"/>
          <p:cNvSpPr>
            <a:spLocks noGrp="1"/>
          </p:cNvSpPr>
          <p:nvPr>
            <p:ph idx="1"/>
          </p:nvPr>
        </p:nvSpPr>
        <p:spPr>
          <a:xfrm>
            <a:off x="362829" y="2003425"/>
            <a:ext cx="8308096" cy="3887787"/>
          </a:xfrm>
        </p:spPr>
        <p:txBody>
          <a:bodyPr/>
          <a:lstStyle/>
          <a:p>
            <a:pPr eaLnBrk="1" hangingPunct="1"/>
            <a:r>
              <a:rPr lang="en-US" sz="4800" dirty="0">
                <a:latin typeface="Apple Casual" charset="0"/>
              </a:rPr>
              <a:t>Wind</a:t>
            </a:r>
          </a:p>
          <a:p>
            <a:pPr eaLnBrk="1" hangingPunct="1"/>
            <a:r>
              <a:rPr lang="en-US" sz="4800" dirty="0">
                <a:latin typeface="Apple Casual" charset="0"/>
              </a:rPr>
              <a:t>Water</a:t>
            </a:r>
          </a:p>
          <a:p>
            <a:pPr eaLnBrk="1" hangingPunct="1"/>
            <a:r>
              <a:rPr lang="en-US" sz="4800" dirty="0">
                <a:latin typeface="Apple Casual" charset="0"/>
              </a:rPr>
              <a:t>Ice</a:t>
            </a:r>
          </a:p>
          <a:p>
            <a:pPr eaLnBrk="1" hangingPunct="1"/>
            <a:r>
              <a:rPr lang="en-US" sz="4800" dirty="0" smtClean="0">
                <a:latin typeface="Apple Casual" charset="0"/>
              </a:rPr>
              <a:t>Gravity</a:t>
            </a:r>
          </a:p>
          <a:p>
            <a:pPr eaLnBrk="1" hangingPunct="1">
              <a:buNone/>
            </a:pPr>
            <a:r>
              <a:rPr lang="en-US" sz="4800" dirty="0" smtClean="0">
                <a:solidFill>
                  <a:schemeClr val="accent2"/>
                </a:solidFill>
                <a:latin typeface="Apple Casual" charset="0"/>
              </a:rPr>
              <a:t>We will return to this... </a:t>
            </a:r>
          </a:p>
          <a:p>
            <a:pPr eaLnBrk="1" hangingPunct="1"/>
            <a:endParaRPr lang="en-US" sz="4800" dirty="0" smtClean="0">
              <a:latin typeface="Apple Casual" charset="0"/>
            </a:endParaRPr>
          </a:p>
          <a:p>
            <a:pPr eaLnBrk="1" hangingPunct="1"/>
            <a:endParaRPr lang="en-US" sz="4800" dirty="0">
              <a:latin typeface="Apple Casual" charset="0"/>
            </a:endParaRPr>
          </a:p>
        </p:txBody>
      </p:sp>
      <p:pic>
        <p:nvPicPr>
          <p:cNvPr id="26628" name="Picture 4" descr="erosion2.jpg"/>
          <p:cNvPicPr>
            <a:picLocks noChangeAspect="1"/>
          </p:cNvPicPr>
          <p:nvPr/>
        </p:nvPicPr>
        <p:blipFill>
          <a:blip r:embed="rId2"/>
          <a:srcRect/>
          <a:stretch>
            <a:fillRect/>
          </a:stretch>
        </p:blipFill>
        <p:spPr bwMode="auto">
          <a:xfrm>
            <a:off x="4132263" y="2222500"/>
            <a:ext cx="4538662"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750"/>
            <a:ext cx="8913813" cy="914400"/>
          </a:xfrm>
        </p:spPr>
        <p:txBody>
          <a:bodyPr/>
          <a:lstStyle/>
          <a:p>
            <a:r>
              <a:rPr lang="en-US" b="1" dirty="0" smtClean="0"/>
              <a:t>EROSION Readings </a:t>
            </a:r>
            <a:endParaRPr lang="en-US" b="1" dirty="0"/>
          </a:p>
        </p:txBody>
      </p:sp>
      <p:sp>
        <p:nvSpPr>
          <p:cNvPr id="3" name="Content Placeholder 2"/>
          <p:cNvSpPr>
            <a:spLocks noGrp="1"/>
          </p:cNvSpPr>
          <p:nvPr>
            <p:ph idx="1"/>
          </p:nvPr>
        </p:nvSpPr>
        <p:spPr>
          <a:xfrm>
            <a:off x="0" y="1652773"/>
            <a:ext cx="9144000" cy="4381078"/>
          </a:xfrm>
        </p:spPr>
        <p:txBody>
          <a:bodyPr>
            <a:noAutofit/>
          </a:bodyPr>
          <a:lstStyle/>
          <a:p>
            <a:r>
              <a:rPr lang="en-US" sz="4000" dirty="0" smtClean="0"/>
              <a:t>Each pair (2 students) has a reading. </a:t>
            </a:r>
          </a:p>
          <a:p>
            <a:r>
              <a:rPr lang="en-US" sz="4000" dirty="0" smtClean="0"/>
              <a:t>Together you will read &amp; answer questions about: </a:t>
            </a:r>
          </a:p>
          <a:p>
            <a:pPr lvl="1"/>
            <a:r>
              <a:rPr lang="en-US" sz="3800" dirty="0" smtClean="0"/>
              <a:t>Wind &amp; Water Erosion</a:t>
            </a:r>
          </a:p>
          <a:p>
            <a:r>
              <a:rPr lang="en-US" sz="4000" dirty="0" smtClean="0"/>
              <a:t>You have 7 minutes for each reading…write fast!</a:t>
            </a:r>
            <a:endParaRPr lang="en-US" sz="40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49950339"/>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14400"/>
          </a:xfrm>
        </p:spPr>
        <p:txBody>
          <a:bodyPr/>
          <a:lstStyle/>
          <a:p>
            <a:r>
              <a:rPr lang="en-US" dirty="0" smtClean="0"/>
              <a:t>Erosion Videos</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4000" dirty="0" smtClean="0"/>
              <a:t>Answer questions as we go</a:t>
            </a:r>
          </a:p>
          <a:p>
            <a:r>
              <a:rPr lang="en-US" dirty="0" smtClean="0"/>
              <a:t>Grand Canyon</a:t>
            </a:r>
            <a:r>
              <a:rPr lang="en-US" dirty="0"/>
              <a:t>: </a:t>
            </a:r>
            <a:r>
              <a:rPr lang="en-US" dirty="0" err="1" smtClean="0"/>
              <a:t>Video</a:t>
            </a:r>
            <a:r>
              <a:rPr lang="en-US" dirty="0" err="1" smtClean="0">
                <a:hlinkClick r:id="rId2"/>
              </a:rPr>
              <a:t>http</a:t>
            </a:r>
            <a:r>
              <a:rPr lang="en-US" dirty="0" err="1">
                <a:hlinkClick r:id="rId2"/>
              </a:rPr>
              <a:t>://www.youtube.com/watch?v</a:t>
            </a:r>
            <a:r>
              <a:rPr lang="en-US" dirty="0">
                <a:hlinkClick r:id="rId2"/>
              </a:rPr>
              <a:t>=</a:t>
            </a:r>
            <a:r>
              <a:rPr lang="en-US" dirty="0" smtClean="0">
                <a:hlinkClick r:id="rId2"/>
              </a:rPr>
              <a:t>ktf73HNZZGY</a:t>
            </a:r>
            <a:r>
              <a:rPr lang="en-US" dirty="0" smtClean="0"/>
              <a:t> </a:t>
            </a:r>
          </a:p>
          <a:p>
            <a:r>
              <a:rPr lang="en-US" dirty="0" smtClean="0"/>
              <a:t>Gravity</a:t>
            </a:r>
            <a:r>
              <a:rPr lang="en-US" dirty="0"/>
              <a:t>: Video </a:t>
            </a:r>
            <a:r>
              <a:rPr lang="en-US" dirty="0" smtClean="0"/>
              <a:t>(Discovery Ed: Erosion by Gravity and ice</a:t>
            </a:r>
            <a:r>
              <a:rPr lang="en-US" smtClean="0"/>
              <a:t>: </a:t>
            </a:r>
            <a:r>
              <a:rPr lang="en-US" smtClean="0">
                <a:hlinkClick r:id="rId3"/>
              </a:rPr>
              <a:t>http://app.discoveryeducation.com/search?Ntt=Erosion+by+Gravity+and+ice</a:t>
            </a:r>
            <a:r>
              <a:rPr lang="en-US" smtClean="0"/>
              <a:t> ---</a:t>
            </a:r>
            <a:r>
              <a:rPr lang="en-US" dirty="0" smtClean="0"/>
              <a:t>watch </a:t>
            </a:r>
            <a:r>
              <a:rPr lang="en-US" dirty="0" err="1" smtClean="0"/>
              <a:t>til</a:t>
            </a:r>
            <a:r>
              <a:rPr lang="en-US" dirty="0" smtClean="0"/>
              <a:t> 2:40 for gravity/landslides)</a:t>
            </a:r>
          </a:p>
          <a:p>
            <a:r>
              <a:rPr lang="en-US" dirty="0" smtClean="0"/>
              <a:t>Glaciers: Video (same DE link as above, 2:40-4:30)</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67390408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509588"/>
            <a:ext cx="9144000" cy="1493837"/>
          </a:xfrm>
        </p:spPr>
        <p:txBody>
          <a:bodyPr/>
          <a:lstStyle/>
          <a:p>
            <a:pPr eaLnBrk="1" hangingPunct="1"/>
            <a:r>
              <a:rPr lang="en-US" sz="4800" dirty="0">
                <a:latin typeface="Apple Casual" charset="0"/>
              </a:rPr>
              <a:t>Erosion can occur because of…</a:t>
            </a:r>
          </a:p>
        </p:txBody>
      </p:sp>
      <p:sp>
        <p:nvSpPr>
          <p:cNvPr id="26627" name="Content Placeholder 2"/>
          <p:cNvSpPr>
            <a:spLocks noGrp="1"/>
          </p:cNvSpPr>
          <p:nvPr>
            <p:ph idx="1"/>
          </p:nvPr>
        </p:nvSpPr>
        <p:spPr>
          <a:xfrm>
            <a:off x="362829" y="2003425"/>
            <a:ext cx="8308096" cy="3887787"/>
          </a:xfrm>
        </p:spPr>
        <p:txBody>
          <a:bodyPr/>
          <a:lstStyle/>
          <a:p>
            <a:pPr eaLnBrk="1" hangingPunct="1"/>
            <a:r>
              <a:rPr lang="en-US" sz="4800" dirty="0">
                <a:latin typeface="Apple Casual" charset="0"/>
              </a:rPr>
              <a:t>Wind</a:t>
            </a:r>
          </a:p>
          <a:p>
            <a:pPr eaLnBrk="1" hangingPunct="1"/>
            <a:r>
              <a:rPr lang="en-US" sz="4800" dirty="0">
                <a:latin typeface="Apple Casual" charset="0"/>
              </a:rPr>
              <a:t>Water</a:t>
            </a:r>
          </a:p>
          <a:p>
            <a:pPr eaLnBrk="1" hangingPunct="1"/>
            <a:r>
              <a:rPr lang="en-US" sz="4800" dirty="0">
                <a:latin typeface="Apple Casual" charset="0"/>
              </a:rPr>
              <a:t>Ice</a:t>
            </a:r>
          </a:p>
          <a:p>
            <a:pPr eaLnBrk="1" hangingPunct="1"/>
            <a:r>
              <a:rPr lang="en-US" sz="4800" dirty="0" smtClean="0">
                <a:latin typeface="Apple Casual" charset="0"/>
              </a:rPr>
              <a:t>Gravity</a:t>
            </a:r>
          </a:p>
          <a:p>
            <a:pPr eaLnBrk="1" hangingPunct="1">
              <a:buNone/>
            </a:pPr>
            <a:r>
              <a:rPr lang="en-US" sz="4800" dirty="0" smtClean="0">
                <a:solidFill>
                  <a:schemeClr val="accent2"/>
                </a:solidFill>
                <a:latin typeface="Apple Casual" charset="0"/>
              </a:rPr>
              <a:t>And we’re back...</a:t>
            </a:r>
          </a:p>
          <a:p>
            <a:pPr eaLnBrk="1" hangingPunct="1"/>
            <a:endParaRPr lang="en-US" sz="4800" dirty="0" smtClean="0">
              <a:latin typeface="Apple Casual" charset="0"/>
            </a:endParaRPr>
          </a:p>
          <a:p>
            <a:pPr eaLnBrk="1" hangingPunct="1"/>
            <a:endParaRPr lang="en-US" sz="4800" dirty="0">
              <a:latin typeface="Apple Casual" charset="0"/>
            </a:endParaRPr>
          </a:p>
        </p:txBody>
      </p:sp>
      <p:pic>
        <p:nvPicPr>
          <p:cNvPr id="26628" name="Picture 4" descr="erosion2.jpg"/>
          <p:cNvPicPr>
            <a:picLocks noChangeAspect="1"/>
          </p:cNvPicPr>
          <p:nvPr/>
        </p:nvPicPr>
        <p:blipFill>
          <a:blip r:embed="rId2"/>
          <a:srcRect/>
          <a:stretch>
            <a:fillRect/>
          </a:stretch>
        </p:blipFill>
        <p:spPr bwMode="auto">
          <a:xfrm>
            <a:off x="4132263" y="2222500"/>
            <a:ext cx="4538662"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09550"/>
            <a:ext cx="8913813" cy="914400"/>
          </a:xfrm>
        </p:spPr>
        <p:txBody>
          <a:bodyPr/>
          <a:lstStyle/>
          <a:p>
            <a:pPr eaLnBrk="1" hangingPunct="1"/>
            <a:r>
              <a:rPr lang="en-US" sz="4800" dirty="0" smtClean="0">
                <a:latin typeface="Apple Casual" charset="0"/>
              </a:rPr>
              <a:t>Water </a:t>
            </a:r>
            <a:r>
              <a:rPr lang="en-US" sz="3000" b="1" dirty="0" smtClean="0"/>
              <a:t>Flooding</a:t>
            </a:r>
            <a:endParaRPr lang="en-US" sz="3000" dirty="0">
              <a:latin typeface="Apple Casual" charset="0"/>
            </a:endParaRPr>
          </a:p>
        </p:txBody>
      </p:sp>
      <p:pic>
        <p:nvPicPr>
          <p:cNvPr id="5" name="Picture 4" descr="flooding.jpg"/>
          <p:cNvPicPr>
            <a:picLocks noChangeAspect="1"/>
          </p:cNvPicPr>
          <p:nvPr/>
        </p:nvPicPr>
        <p:blipFill>
          <a:blip r:embed="rId2"/>
          <a:stretch>
            <a:fillRect/>
          </a:stretch>
        </p:blipFill>
        <p:spPr>
          <a:xfrm>
            <a:off x="1297813" y="1530238"/>
            <a:ext cx="6796075" cy="50904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666750"/>
            <a:ext cx="8913813" cy="914400"/>
          </a:xfrm>
        </p:spPr>
        <p:txBody>
          <a:bodyPr/>
          <a:lstStyle/>
          <a:p>
            <a:pPr eaLnBrk="1" hangingPunct="1"/>
            <a:r>
              <a:rPr lang="en-US">
                <a:latin typeface="Apple Casual" charset="0"/>
              </a:rPr>
              <a:t>Water</a:t>
            </a:r>
          </a:p>
        </p:txBody>
      </p:sp>
      <p:sp>
        <p:nvSpPr>
          <p:cNvPr id="28675" name="Content Placeholder 2"/>
          <p:cNvSpPr>
            <a:spLocks noGrp="1"/>
          </p:cNvSpPr>
          <p:nvPr>
            <p:ph idx="1"/>
          </p:nvPr>
        </p:nvSpPr>
        <p:spPr>
          <a:xfrm>
            <a:off x="418649" y="1581150"/>
            <a:ext cx="8306251" cy="3670300"/>
          </a:xfrm>
        </p:spPr>
        <p:txBody>
          <a:bodyPr/>
          <a:lstStyle/>
          <a:p>
            <a:pPr eaLnBrk="1" hangingPunct="1"/>
            <a:r>
              <a:rPr lang="en-US" sz="2200" b="1" u="sng" dirty="0"/>
              <a:t>Running water</a:t>
            </a:r>
            <a:r>
              <a:rPr lang="en-US" sz="2200" b="1" dirty="0"/>
              <a:t> </a:t>
            </a:r>
            <a:r>
              <a:rPr lang="en-US" sz="2200" dirty="0"/>
              <a:t>is the</a:t>
            </a:r>
            <a:r>
              <a:rPr lang="en-US" sz="2200" dirty="0" smtClean="0"/>
              <a:t> BIGGEST </a:t>
            </a:r>
            <a:r>
              <a:rPr lang="en-US" sz="2200" dirty="0"/>
              <a:t>cause of erosion all over the world. </a:t>
            </a:r>
          </a:p>
          <a:p>
            <a:pPr eaLnBrk="1" hangingPunct="1"/>
            <a:r>
              <a:rPr lang="en-US" sz="2200" dirty="0"/>
              <a:t>When rain falls on the Earth’s surface, three things can happen:</a:t>
            </a:r>
            <a:r>
              <a:rPr lang="en-US" sz="2200" dirty="0" smtClean="0"/>
              <a:t> </a:t>
            </a:r>
          </a:p>
          <a:p>
            <a:pPr marL="692150" lvl="1" indent="-342900" eaLnBrk="1" hangingPunct="1">
              <a:buFont typeface="+mj-lt"/>
              <a:buAutoNum type="arabicPeriod"/>
            </a:pPr>
            <a:r>
              <a:rPr lang="en-US" sz="2200" dirty="0" smtClean="0"/>
              <a:t>the </a:t>
            </a:r>
            <a:r>
              <a:rPr lang="en-US" sz="2200" dirty="0"/>
              <a:t>rain can evaporate,</a:t>
            </a:r>
            <a:r>
              <a:rPr lang="en-US" sz="2200" dirty="0" smtClean="0"/>
              <a:t> </a:t>
            </a:r>
          </a:p>
          <a:p>
            <a:pPr marL="692150" lvl="1" indent="-342900" eaLnBrk="1" hangingPunct="1">
              <a:buFont typeface="+mj-lt"/>
              <a:buAutoNum type="arabicPeriod"/>
            </a:pPr>
            <a:r>
              <a:rPr lang="en-US" sz="2200" dirty="0" smtClean="0"/>
              <a:t>it </a:t>
            </a:r>
            <a:r>
              <a:rPr lang="en-US" sz="2200" dirty="0"/>
              <a:t>can sink into the ground,</a:t>
            </a:r>
            <a:r>
              <a:rPr lang="en-US" sz="2200" dirty="0" smtClean="0"/>
              <a:t> </a:t>
            </a:r>
          </a:p>
          <a:p>
            <a:pPr marL="692150" lvl="1" indent="-342900" eaLnBrk="1" hangingPunct="1">
              <a:buFont typeface="+mj-lt"/>
              <a:buAutoNum type="arabicPeriod"/>
            </a:pPr>
            <a:r>
              <a:rPr lang="en-US" sz="2200" dirty="0" smtClean="0"/>
              <a:t>or </a:t>
            </a:r>
            <a:r>
              <a:rPr lang="en-US" sz="2200" dirty="0"/>
              <a:t>it can flow over the land surface as runoff.</a:t>
            </a:r>
          </a:p>
          <a:p>
            <a:pPr eaLnBrk="1" hangingPunct="1"/>
            <a:r>
              <a:rPr lang="en-US" sz="2200" dirty="0"/>
              <a:t>When water moves across the land as </a:t>
            </a:r>
            <a:r>
              <a:rPr lang="en-US" sz="2200" b="1" dirty="0"/>
              <a:t>runoff, it </a:t>
            </a:r>
            <a:r>
              <a:rPr lang="en-US" sz="2200" b="1" u="sng" dirty="0"/>
              <a:t>picks up and carries</a:t>
            </a:r>
            <a:r>
              <a:rPr lang="en-US" sz="2200" b="1" dirty="0"/>
              <a:t> particles of clay, sand and gravel</a:t>
            </a:r>
            <a:r>
              <a:rPr lang="en-US" sz="2200" dirty="0"/>
              <a:t>.</a:t>
            </a:r>
            <a:r>
              <a:rPr lang="en-US" sz="2200" dirty="0" smtClean="0"/>
              <a:t> </a:t>
            </a:r>
          </a:p>
          <a:p>
            <a:pPr eaLnBrk="1" hangingPunct="1"/>
            <a:r>
              <a:rPr lang="en-US" sz="2200" dirty="0" smtClean="0"/>
              <a:t>When you</a:t>
            </a:r>
            <a:r>
              <a:rPr lang="en-US" sz="2200" b="1" dirty="0" smtClean="0"/>
              <a:t> include gravity</a:t>
            </a:r>
            <a:r>
              <a:rPr lang="en-US" sz="2200" dirty="0"/>
              <a:t>, the water and sediments </a:t>
            </a:r>
            <a:r>
              <a:rPr lang="en-US" sz="2200" b="1" dirty="0"/>
              <a:t>move</a:t>
            </a:r>
            <a:r>
              <a:rPr lang="en-US" sz="2200" dirty="0"/>
              <a:t> downhill. </a:t>
            </a:r>
            <a:r>
              <a:rPr lang="en-US" sz="2200" dirty="0" smtClean="0"/>
              <a:t> </a:t>
            </a:r>
          </a:p>
          <a:p>
            <a:pPr eaLnBrk="1" hangingPunct="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09550"/>
            <a:ext cx="8913813" cy="914400"/>
          </a:xfrm>
        </p:spPr>
        <p:txBody>
          <a:bodyPr/>
          <a:lstStyle/>
          <a:p>
            <a:pPr eaLnBrk="1" hangingPunct="1"/>
            <a:r>
              <a:rPr lang="en-US" sz="4000">
                <a:latin typeface="Apple Casual" charset="0"/>
              </a:rPr>
              <a:t>Wind</a:t>
            </a:r>
          </a:p>
        </p:txBody>
      </p:sp>
      <p:sp>
        <p:nvSpPr>
          <p:cNvPr id="30723" name="Content Placeholder 2"/>
          <p:cNvSpPr>
            <a:spLocks noGrp="1"/>
          </p:cNvSpPr>
          <p:nvPr>
            <p:ph idx="1"/>
          </p:nvPr>
        </p:nvSpPr>
        <p:spPr>
          <a:xfrm>
            <a:off x="530225" y="1327150"/>
            <a:ext cx="7610475" cy="3670300"/>
          </a:xfrm>
        </p:spPr>
        <p:txBody>
          <a:bodyPr/>
          <a:lstStyle/>
          <a:p>
            <a:pPr eaLnBrk="1" hangingPunct="1"/>
            <a:endParaRPr lang="en-US"/>
          </a:p>
          <a:p>
            <a:pPr eaLnBrk="1" hangingPunct="1">
              <a:buFont typeface="Wingdings 2" charset="2"/>
              <a:buNone/>
            </a:pPr>
            <a:endParaRPr lang="en-US"/>
          </a:p>
        </p:txBody>
      </p:sp>
      <p:pic>
        <p:nvPicPr>
          <p:cNvPr id="30724" name="Picture 5" descr="Unknown.jpeg"/>
          <p:cNvPicPr>
            <a:picLocks noChangeAspect="1"/>
          </p:cNvPicPr>
          <p:nvPr/>
        </p:nvPicPr>
        <p:blipFill>
          <a:blip r:embed="rId2"/>
          <a:srcRect/>
          <a:stretch>
            <a:fillRect/>
          </a:stretch>
        </p:blipFill>
        <p:spPr bwMode="auto">
          <a:xfrm>
            <a:off x="766763" y="1123950"/>
            <a:ext cx="7373937" cy="552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atin typeface="Apple Casual" charset="0"/>
              </a:rPr>
              <a:t>Wind</a:t>
            </a:r>
          </a:p>
        </p:txBody>
      </p:sp>
      <p:sp>
        <p:nvSpPr>
          <p:cNvPr id="32771" name="Content Placeholder 2"/>
          <p:cNvSpPr>
            <a:spLocks noGrp="1"/>
          </p:cNvSpPr>
          <p:nvPr>
            <p:ph idx="1"/>
          </p:nvPr>
        </p:nvSpPr>
        <p:spPr>
          <a:xfrm>
            <a:off x="614019" y="2330778"/>
            <a:ext cx="8110881" cy="3935085"/>
          </a:xfrm>
        </p:spPr>
        <p:txBody>
          <a:bodyPr/>
          <a:lstStyle/>
          <a:p>
            <a:pPr eaLnBrk="1" hangingPunct="1"/>
            <a:r>
              <a:rPr lang="en-US" sz="2400" dirty="0"/>
              <a:t>Wind is the most active agent of erosion in </a:t>
            </a:r>
            <a:r>
              <a:rPr lang="en-US" sz="2400" u="sng" dirty="0"/>
              <a:t>deserts</a:t>
            </a:r>
            <a:r>
              <a:rPr lang="en-US" sz="2400" dirty="0"/>
              <a:t>, in </a:t>
            </a:r>
            <a:r>
              <a:rPr lang="en-US" sz="2400" u="sng" dirty="0"/>
              <a:t>plowed fields</a:t>
            </a:r>
            <a:r>
              <a:rPr lang="en-US" sz="2400" dirty="0"/>
              <a:t>, and on </a:t>
            </a:r>
            <a:r>
              <a:rPr lang="en-US" sz="2400" u="sng" dirty="0"/>
              <a:t>beaches</a:t>
            </a:r>
            <a:r>
              <a:rPr lang="en-US" sz="2400" dirty="0"/>
              <a:t>. This loose material can easily be picked up and carried by the wind.</a:t>
            </a:r>
            <a:endParaRPr lang="en-US" sz="2400" dirty="0" smtClean="0"/>
          </a:p>
          <a:p>
            <a:pPr eaLnBrk="1" hangingPunct="1">
              <a:lnSpc>
                <a:spcPct val="90000"/>
              </a:lnSpc>
            </a:pPr>
            <a:r>
              <a:rPr lang="en-US" sz="2400" dirty="0" smtClean="0"/>
              <a:t>As </a:t>
            </a:r>
            <a:r>
              <a:rPr lang="en-US" sz="2400" dirty="0"/>
              <a:t>the wind blows, the larger particles roll or bounce along the ground.  These particles slowly wear away exposed rocks.  These particles often act like a sandblaster, cutting, and polishing rocks.  This type of wind erosion is called </a:t>
            </a:r>
            <a:r>
              <a:rPr lang="en-US" sz="2400" u="sng" dirty="0"/>
              <a:t>abrasion</a:t>
            </a:r>
            <a:r>
              <a:rPr lang="en-US" sz="2400" b="1" dirty="0"/>
              <a:t>.</a:t>
            </a:r>
          </a:p>
          <a:p>
            <a:pPr eaLnBrk="1" hangingPunct="1"/>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123950"/>
            <a:ext cx="9144000" cy="1176338"/>
          </a:xfrm>
        </p:spPr>
        <p:txBody>
          <a:bodyPr/>
          <a:lstStyle/>
          <a:p>
            <a:pPr algn="ctr" eaLnBrk="1" hangingPunct="1"/>
            <a:r>
              <a:rPr lang="en-US">
                <a:latin typeface="Apple Casual" charset="0"/>
              </a:rPr>
              <a:t>Arbol de Piedra in Altiplano, Bolivia</a:t>
            </a:r>
          </a:p>
        </p:txBody>
      </p:sp>
      <p:pic>
        <p:nvPicPr>
          <p:cNvPr id="31747" name="Content Placeholder 3" descr="220px-Im_Salar_de_Uyuni.jpg"/>
          <p:cNvPicPr>
            <a:picLocks noGrp="1" noChangeAspect="1"/>
          </p:cNvPicPr>
          <p:nvPr>
            <p:ph idx="1"/>
          </p:nvPr>
        </p:nvPicPr>
        <p:blipFill>
          <a:blip r:embed="rId2"/>
          <a:srcRect l="-26814" r="-26814"/>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666750"/>
            <a:ext cx="8913813" cy="914400"/>
          </a:xfrm>
        </p:spPr>
        <p:txBody>
          <a:bodyPr/>
          <a:lstStyle/>
          <a:p>
            <a:pPr eaLnBrk="1" hangingPunct="1"/>
            <a:r>
              <a:rPr lang="en-US" sz="4000">
                <a:latin typeface="Apple Casual" charset="0"/>
              </a:rPr>
              <a:t>Ice</a:t>
            </a:r>
          </a:p>
        </p:txBody>
      </p:sp>
      <p:pic>
        <p:nvPicPr>
          <p:cNvPr id="33795" name="Content Placeholder 3" descr="matterhorn.jpg"/>
          <p:cNvPicPr>
            <a:picLocks noGrp="1" noChangeAspect="1"/>
          </p:cNvPicPr>
          <p:nvPr>
            <p:ph idx="1"/>
          </p:nvPr>
        </p:nvPicPr>
        <p:blipFill>
          <a:blip r:embed="rId2"/>
          <a:srcRect l="-16959" r="-16959"/>
          <a:stretch>
            <a:fillRect/>
          </a:stretch>
        </p:blipFill>
        <p:spPr>
          <a:xfrm>
            <a:off x="633412" y="2302140"/>
            <a:ext cx="8278813" cy="3992563"/>
          </a:xfrm>
        </p:spPr>
      </p:pic>
      <p:sp>
        <p:nvSpPr>
          <p:cNvPr id="5" name="TextBox 4"/>
          <p:cNvSpPr txBox="1"/>
          <p:nvPr/>
        </p:nvSpPr>
        <p:spPr>
          <a:xfrm>
            <a:off x="814763" y="1657351"/>
            <a:ext cx="7748587" cy="461962"/>
          </a:xfrm>
          <a:prstGeom prst="rect">
            <a:avLst/>
          </a:prstGeom>
          <a:noFill/>
        </p:spPr>
        <p:txBody>
          <a:bodyPr wrap="none">
            <a:spAutoFit/>
          </a:bodyPr>
          <a:lstStyle/>
          <a:p>
            <a:pPr>
              <a:defRPr/>
            </a:pPr>
            <a:r>
              <a:rPr lang="en-US" sz="2400" dirty="0">
                <a:latin typeface="+mn-lt"/>
              </a:rPr>
              <a:t>The Matterhorn, the border of Switzerland and Italy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0" y="697838"/>
            <a:ext cx="8915400" cy="955675"/>
          </a:xfrm>
        </p:spPr>
        <p:txBody>
          <a:bodyPr/>
          <a:lstStyle/>
          <a:p>
            <a:pPr eaLnBrk="1" hangingPunct="1"/>
            <a:r>
              <a:rPr lang="en-US" sz="4800" dirty="0" smtClean="0">
                <a:latin typeface="Apple Casual" charset="0"/>
              </a:rPr>
              <a:t>Objective			</a:t>
            </a:r>
            <a:endParaRPr lang="en-US" sz="3500" dirty="0">
              <a:latin typeface="Apple Casual" charset="0"/>
            </a:endParaRPr>
          </a:p>
        </p:txBody>
      </p:sp>
      <p:sp>
        <p:nvSpPr>
          <p:cNvPr id="3" name="Subtitle 2"/>
          <p:cNvSpPr>
            <a:spLocks noGrp="1"/>
          </p:cNvSpPr>
          <p:nvPr>
            <p:ph type="subTitle" idx="1"/>
          </p:nvPr>
        </p:nvSpPr>
        <p:spPr>
          <a:xfrm>
            <a:off x="0" y="1898119"/>
            <a:ext cx="9265430" cy="3586885"/>
          </a:xfrm>
        </p:spPr>
        <p:txBody>
          <a:bodyPr>
            <a:normAutofit/>
          </a:bodyPr>
          <a:lstStyle/>
          <a:p>
            <a:pPr>
              <a:buFont typeface="Wingdings 2" charset="2"/>
              <a:buNone/>
              <a:defRPr/>
            </a:pPr>
            <a:r>
              <a:rPr lang="en-US" sz="2400" dirty="0" smtClean="0">
                <a:solidFill>
                  <a:schemeClr val="tx1"/>
                </a:solidFill>
                <a:ea typeface="ＭＳ Ｐゴシック" charset="-128"/>
                <a:cs typeface="ＭＳ Ｐゴシック" charset="-128"/>
              </a:rPr>
              <a:t>SWBAT give &amp; explain examples of the four (4) agents of erosion</a:t>
            </a:r>
          </a:p>
          <a:p>
            <a:pPr>
              <a:defRPr/>
            </a:pPr>
            <a:r>
              <a:rPr lang="en-US" sz="2400" dirty="0" smtClean="0">
                <a:solidFill>
                  <a:schemeClr val="tx1"/>
                </a:solidFill>
                <a:ea typeface="ＭＳ Ｐゴシック" charset="-128"/>
                <a:cs typeface="ＭＳ Ｐゴシック" charset="-128"/>
              </a:rPr>
              <a:t>SWBAT examine the Grand Canyon as a case study by outlining the types of erosion that created this formation.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230188" y="319088"/>
            <a:ext cx="8913812" cy="914400"/>
          </a:xfrm>
        </p:spPr>
        <p:txBody>
          <a:bodyPr/>
          <a:lstStyle/>
          <a:p>
            <a:pPr eaLnBrk="1" hangingPunct="1"/>
            <a:r>
              <a:rPr lang="en-US"/>
              <a:t>Perito Moreno in Argentina!</a:t>
            </a:r>
          </a:p>
        </p:txBody>
      </p:sp>
      <p:pic>
        <p:nvPicPr>
          <p:cNvPr id="34819" name="Content Placeholder 3" descr="IMG_0161.JPG"/>
          <p:cNvPicPr>
            <a:picLocks noGrp="1" noChangeAspect="1"/>
          </p:cNvPicPr>
          <p:nvPr>
            <p:ph idx="1"/>
          </p:nvPr>
        </p:nvPicPr>
        <p:blipFill>
          <a:blip r:embed="rId2"/>
          <a:srcRect l="-27757" r="-27757"/>
          <a:stretch>
            <a:fillRect/>
          </a:stretch>
        </p:blipFill>
        <p:spPr>
          <a:xfrm>
            <a:off x="4791075" y="4652963"/>
            <a:ext cx="3951288" cy="1906587"/>
          </a:xfrm>
        </p:spPr>
      </p:pic>
      <p:pic>
        <p:nvPicPr>
          <p:cNvPr id="34820" name="Picture 5" descr="IMG_0145.JPG"/>
          <p:cNvPicPr>
            <a:picLocks noChangeAspect="1"/>
          </p:cNvPicPr>
          <p:nvPr/>
        </p:nvPicPr>
        <p:blipFill>
          <a:blip r:embed="rId3"/>
          <a:srcRect/>
          <a:stretch>
            <a:fillRect/>
          </a:stretch>
        </p:blipFill>
        <p:spPr bwMode="auto">
          <a:xfrm>
            <a:off x="230188" y="1860550"/>
            <a:ext cx="4791075" cy="3744913"/>
          </a:xfrm>
          <a:prstGeom prst="rect">
            <a:avLst/>
          </a:prstGeom>
          <a:noFill/>
          <a:ln w="9525">
            <a:noFill/>
            <a:miter lim="800000"/>
            <a:headEnd/>
            <a:tailEnd/>
          </a:ln>
        </p:spPr>
      </p:pic>
      <p:pic>
        <p:nvPicPr>
          <p:cNvPr id="34821" name="Picture 6" descr="IMG_0156.JPG"/>
          <p:cNvPicPr>
            <a:picLocks noChangeAspect="1"/>
          </p:cNvPicPr>
          <p:nvPr/>
        </p:nvPicPr>
        <p:blipFill>
          <a:blip r:embed="rId4"/>
          <a:srcRect/>
          <a:stretch>
            <a:fillRect/>
          </a:stretch>
        </p:blipFill>
        <p:spPr bwMode="auto">
          <a:xfrm>
            <a:off x="5357813" y="1625600"/>
            <a:ext cx="3384550" cy="25384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913813" cy="914400"/>
          </a:xfrm>
        </p:spPr>
        <p:txBody>
          <a:bodyPr/>
          <a:lstStyle/>
          <a:p>
            <a:pPr eaLnBrk="1" hangingPunct="1"/>
            <a:r>
              <a:rPr lang="en-US">
                <a:latin typeface="Apple Casual" charset="0"/>
              </a:rPr>
              <a:t>Ice</a:t>
            </a:r>
          </a:p>
        </p:txBody>
      </p:sp>
      <p:sp>
        <p:nvSpPr>
          <p:cNvPr id="35843" name="Content Placeholder 2"/>
          <p:cNvSpPr>
            <a:spLocks noGrp="1"/>
          </p:cNvSpPr>
          <p:nvPr>
            <p:ph idx="1"/>
          </p:nvPr>
        </p:nvSpPr>
        <p:spPr>
          <a:xfrm>
            <a:off x="0" y="1749828"/>
            <a:ext cx="8832850" cy="3670300"/>
          </a:xfrm>
        </p:spPr>
        <p:txBody>
          <a:bodyPr/>
          <a:lstStyle/>
          <a:p>
            <a:pPr eaLnBrk="1" hangingPunct="1"/>
            <a:r>
              <a:rPr lang="en-US" sz="2400" dirty="0"/>
              <a:t>Huge masses of moving ice are called </a:t>
            </a:r>
            <a:r>
              <a:rPr lang="en-US" sz="2400" u="sng" dirty="0"/>
              <a:t>Glaciers.</a:t>
            </a:r>
          </a:p>
          <a:p>
            <a:pPr eaLnBrk="1" hangingPunct="1"/>
            <a:r>
              <a:rPr lang="en-US" sz="2400" dirty="0"/>
              <a:t>Glaciers erode by mainly two different processes: </a:t>
            </a:r>
            <a:r>
              <a:rPr lang="en-US" sz="2400" u="sng" dirty="0"/>
              <a:t>Abrasion</a:t>
            </a:r>
            <a:r>
              <a:rPr lang="en-US" sz="2400" dirty="0"/>
              <a:t> and </a:t>
            </a:r>
            <a:r>
              <a:rPr lang="en-US" sz="2400" u="sng" dirty="0"/>
              <a:t>Plucking</a:t>
            </a:r>
            <a:r>
              <a:rPr lang="en-US" sz="2400" dirty="0"/>
              <a:t>.</a:t>
            </a:r>
          </a:p>
          <a:p>
            <a:pPr eaLnBrk="1" hangingPunct="1"/>
            <a:r>
              <a:rPr lang="en-US" sz="2400" u="sng" dirty="0"/>
              <a:t>Abrasion</a:t>
            </a:r>
            <a:r>
              <a:rPr lang="en-US" sz="2400" dirty="0"/>
              <a:t>: glacial ice and rock fragments smooth and polish the bedrock surface like sandpaper. </a:t>
            </a:r>
          </a:p>
          <a:p>
            <a:pPr eaLnBrk="1" hangingPunct="1"/>
            <a:r>
              <a:rPr lang="en-US" sz="2400" u="sng" dirty="0"/>
              <a:t>Plucking</a:t>
            </a:r>
            <a:r>
              <a:rPr lang="en-US" sz="2400" dirty="0"/>
              <a:t>: rock breaks up beneath the glacier and the melted water the goes into the cracks. This water  refreezes and pries the rock apart. The ice pulls parts of rock away from the original bedrock. </a:t>
            </a:r>
          </a:p>
        </p:txBody>
      </p:sp>
      <p:pic>
        <p:nvPicPr>
          <p:cNvPr id="35844" name="Picture 4" descr="IMG_0164.JPG"/>
          <p:cNvPicPr>
            <a:picLocks noChangeAspect="1"/>
          </p:cNvPicPr>
          <p:nvPr/>
        </p:nvPicPr>
        <p:blipFill>
          <a:blip r:embed="rId2"/>
          <a:srcRect/>
          <a:stretch>
            <a:fillRect/>
          </a:stretch>
        </p:blipFill>
        <p:spPr bwMode="auto">
          <a:xfrm>
            <a:off x="5578475" y="-925109"/>
            <a:ext cx="3565525" cy="26749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66675" y="0"/>
            <a:ext cx="8913813" cy="914400"/>
          </a:xfrm>
        </p:spPr>
        <p:txBody>
          <a:bodyPr/>
          <a:lstStyle/>
          <a:p>
            <a:pPr eaLnBrk="1" hangingPunct="1"/>
            <a:r>
              <a:rPr lang="en-US" sz="4000">
                <a:latin typeface="Apple Casual" charset="0"/>
              </a:rPr>
              <a:t>Gravity</a:t>
            </a:r>
          </a:p>
        </p:txBody>
      </p:sp>
      <p:sp>
        <p:nvSpPr>
          <p:cNvPr id="36867" name="Content Placeholder 2"/>
          <p:cNvSpPr>
            <a:spLocks noGrp="1"/>
          </p:cNvSpPr>
          <p:nvPr>
            <p:ph idx="1"/>
          </p:nvPr>
        </p:nvSpPr>
        <p:spPr/>
        <p:txBody>
          <a:bodyPr/>
          <a:lstStyle/>
          <a:p>
            <a:pPr eaLnBrk="1" hangingPunct="1">
              <a:buFont typeface="Wingdings 2" charset="2"/>
              <a:buNone/>
            </a:pPr>
            <a:endParaRPr lang="en-US"/>
          </a:p>
        </p:txBody>
      </p:sp>
      <p:pic>
        <p:nvPicPr>
          <p:cNvPr id="36868" name="Picture 3" descr="Mudslide%20California"/>
          <p:cNvPicPr>
            <a:picLocks noChangeAspect="1" noChangeArrowheads="1"/>
          </p:cNvPicPr>
          <p:nvPr/>
        </p:nvPicPr>
        <p:blipFill>
          <a:blip r:embed="rId2"/>
          <a:srcRect/>
          <a:stretch>
            <a:fillRect/>
          </a:stretch>
        </p:blipFill>
        <p:spPr bwMode="auto">
          <a:xfrm>
            <a:off x="66675" y="1609725"/>
            <a:ext cx="9077325" cy="5248275"/>
          </a:xfrm>
          <a:prstGeom prst="rect">
            <a:avLst/>
          </a:prstGeom>
          <a:noFill/>
          <a:ln w="9525">
            <a:noFill/>
            <a:miter lim="800000"/>
            <a:headEnd/>
            <a:tailEnd/>
          </a:ln>
        </p:spPr>
      </p:pic>
      <p:sp>
        <p:nvSpPr>
          <p:cNvPr id="36869" name="Rectangle 4"/>
          <p:cNvSpPr>
            <a:spLocks noChangeArrowheads="1"/>
          </p:cNvSpPr>
          <p:nvPr/>
        </p:nvSpPr>
        <p:spPr bwMode="auto">
          <a:xfrm>
            <a:off x="1114425" y="914400"/>
            <a:ext cx="2470150" cy="584200"/>
          </a:xfrm>
          <a:prstGeom prst="rect">
            <a:avLst/>
          </a:prstGeom>
          <a:noFill/>
          <a:ln w="9525">
            <a:noFill/>
            <a:miter lim="800000"/>
            <a:headEnd/>
            <a:tailEnd/>
          </a:ln>
        </p:spPr>
        <p:txBody>
          <a:bodyPr>
            <a:prstTxWarp prst="textNoShape">
              <a:avLst/>
            </a:prstTxWarp>
            <a:spAutoFit/>
          </a:bodyPr>
          <a:lstStyle/>
          <a:p>
            <a:r>
              <a:rPr lang="en-US" sz="3200">
                <a:latin typeface="Apple Casual" charset="0"/>
              </a:rPr>
              <a:t>Mudslide</a:t>
            </a:r>
            <a:endParaRPr lang="en-US"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4000">
                <a:latin typeface="Apple Casual" charset="0"/>
              </a:rPr>
              <a:t>Gravity</a:t>
            </a:r>
          </a:p>
        </p:txBody>
      </p:sp>
      <p:sp>
        <p:nvSpPr>
          <p:cNvPr id="37891" name="Content Placeholder 2"/>
          <p:cNvSpPr>
            <a:spLocks noGrp="1"/>
          </p:cNvSpPr>
          <p:nvPr>
            <p:ph idx="1"/>
          </p:nvPr>
        </p:nvSpPr>
        <p:spPr>
          <a:xfrm>
            <a:off x="542271" y="2038350"/>
            <a:ext cx="7610475" cy="3670300"/>
          </a:xfrm>
        </p:spPr>
        <p:txBody>
          <a:bodyPr/>
          <a:lstStyle/>
          <a:p>
            <a:pPr eaLnBrk="1" hangingPunct="1"/>
            <a:r>
              <a:rPr lang="en-US" sz="2400" u="sng" dirty="0"/>
              <a:t>Mass </a:t>
            </a:r>
            <a:r>
              <a:rPr lang="en-US" sz="2400" u="sng" dirty="0" smtClean="0"/>
              <a:t>Wasting:</a:t>
            </a:r>
            <a:r>
              <a:rPr lang="en-US" sz="2400" dirty="0" smtClean="0"/>
              <a:t> down slope </a:t>
            </a:r>
            <a:r>
              <a:rPr lang="en-US" sz="2400" dirty="0"/>
              <a:t>of rocks and sediments because of gravity.</a:t>
            </a:r>
            <a:r>
              <a:rPr lang="en-US" sz="2400" dirty="0" smtClean="0"/>
              <a:t> </a:t>
            </a:r>
          </a:p>
          <a:p>
            <a:pPr eaLnBrk="1" hangingPunct="1"/>
            <a:r>
              <a:rPr lang="en-US" sz="2400" dirty="0" smtClean="0"/>
              <a:t>Gravity is a big player involved in the other 3 types of erosion</a:t>
            </a:r>
          </a:p>
          <a:p>
            <a:pPr lvl="1" eaLnBrk="1" hangingPunct="1"/>
            <a:r>
              <a:rPr lang="en-US" sz="2200" dirty="0" smtClean="0"/>
              <a:t>Water, Ice &amp; Wind are affected by Gravity</a:t>
            </a:r>
            <a:endParaRPr lang="en-US" sz="2200" dirty="0"/>
          </a:p>
        </p:txBody>
      </p:sp>
      <p:pic>
        <p:nvPicPr>
          <p:cNvPr id="37892" name="Picture 3"/>
          <p:cNvPicPr>
            <a:picLocks noGrp="1" noChangeAspect="1" noChangeArrowheads="1"/>
          </p:cNvPicPr>
          <p:nvPr/>
        </p:nvPicPr>
        <p:blipFill>
          <a:blip r:embed="rId2"/>
          <a:srcRect/>
          <a:stretch>
            <a:fillRect/>
          </a:stretch>
        </p:blipFill>
        <p:spPr bwMode="auto">
          <a:xfrm>
            <a:off x="5710238" y="4229100"/>
            <a:ext cx="3203575" cy="24034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t>Quick Check!</a:t>
            </a:r>
          </a:p>
        </p:txBody>
      </p:sp>
      <p:sp>
        <p:nvSpPr>
          <p:cNvPr id="38915" name="Content Placeholder 2"/>
          <p:cNvSpPr>
            <a:spLocks noGrp="1"/>
          </p:cNvSpPr>
          <p:nvPr>
            <p:ph idx="1"/>
          </p:nvPr>
        </p:nvSpPr>
        <p:spPr>
          <a:xfrm>
            <a:off x="536575" y="2595563"/>
            <a:ext cx="7610475" cy="3670300"/>
          </a:xfrm>
        </p:spPr>
        <p:txBody>
          <a:bodyPr/>
          <a:lstStyle/>
          <a:p>
            <a:pPr marL="742950" marR="0" lvl="1" indent="-285750">
              <a:spcBef>
                <a:spcPts val="0"/>
              </a:spcBef>
              <a:spcAft>
                <a:spcPts val="0"/>
              </a:spcAft>
              <a:buNone/>
            </a:pPr>
            <a:r>
              <a:rPr lang="en-US" sz="2800" dirty="0" smtClean="0">
                <a:latin typeface="Cambria"/>
                <a:ea typeface="Times New Roman"/>
                <a:cs typeface="Times New Roman"/>
              </a:rPr>
              <a:t>On Earth, which is the predominate agent of erosion</a:t>
            </a:r>
          </a:p>
          <a:p>
            <a:pPr marL="742950" marR="0" lvl="1" indent="-285750">
              <a:spcBef>
                <a:spcPts val="0"/>
              </a:spcBef>
              <a:spcAft>
                <a:spcPts val="0"/>
              </a:spcAft>
              <a:buNone/>
            </a:pPr>
            <a:endParaRPr lang="en-US" sz="2800" dirty="0" smtClean="0">
              <a:latin typeface="Times New Roman"/>
              <a:ea typeface="Times New Roman"/>
              <a:cs typeface="Times New Roman"/>
            </a:endParaRPr>
          </a:p>
          <a:p>
            <a:pPr marL="800100" marR="0" lvl="1" indent="-342900">
              <a:spcBef>
                <a:spcPts val="0"/>
              </a:spcBef>
              <a:spcAft>
                <a:spcPts val="0"/>
              </a:spcAft>
              <a:buFont typeface="+mj-lt"/>
              <a:buAutoNum type="alphaUcPeriod"/>
            </a:pPr>
            <a:r>
              <a:rPr lang="en-US" sz="2800" dirty="0" smtClean="0">
                <a:solidFill>
                  <a:srgbClr val="000000"/>
                </a:solidFill>
                <a:latin typeface="Cambria"/>
                <a:ea typeface="Times New Roman"/>
                <a:cs typeface="Arial"/>
              </a:rPr>
              <a:t>Gravity</a:t>
            </a:r>
            <a:endParaRPr lang="en-US" sz="2800" dirty="0" smtClean="0">
              <a:latin typeface="Times New Roman"/>
              <a:ea typeface="Times New Roman"/>
              <a:cs typeface="Times New Roman"/>
            </a:endParaRPr>
          </a:p>
          <a:p>
            <a:pPr marL="800100" marR="0" lvl="1" indent="-342900">
              <a:spcBef>
                <a:spcPts val="0"/>
              </a:spcBef>
              <a:spcAft>
                <a:spcPts val="0"/>
              </a:spcAft>
              <a:buFont typeface="+mj-lt"/>
              <a:buAutoNum type="alphaUcPeriod"/>
            </a:pPr>
            <a:r>
              <a:rPr lang="en-US" sz="2800" dirty="0" smtClean="0">
                <a:solidFill>
                  <a:srgbClr val="000000"/>
                </a:solidFill>
                <a:latin typeface="Cambria"/>
                <a:ea typeface="Times New Roman"/>
                <a:cs typeface="Arial"/>
              </a:rPr>
              <a:t>Wind</a:t>
            </a:r>
            <a:endParaRPr lang="en-US" sz="2800" dirty="0" smtClean="0">
              <a:latin typeface="Times New Roman"/>
              <a:ea typeface="Times New Roman"/>
              <a:cs typeface="Times New Roman"/>
            </a:endParaRPr>
          </a:p>
          <a:p>
            <a:pPr marL="800100" marR="0" lvl="1" indent="-342900">
              <a:spcBef>
                <a:spcPts val="0"/>
              </a:spcBef>
              <a:spcAft>
                <a:spcPts val="0"/>
              </a:spcAft>
              <a:buFont typeface="+mj-lt"/>
              <a:buAutoNum type="alphaUcPeriod"/>
            </a:pPr>
            <a:r>
              <a:rPr lang="en-US" sz="2800" dirty="0" smtClean="0">
                <a:solidFill>
                  <a:srgbClr val="000000"/>
                </a:solidFill>
                <a:latin typeface="Cambria"/>
                <a:ea typeface="Times New Roman"/>
                <a:cs typeface="Arial"/>
              </a:rPr>
              <a:t>Moving Ice</a:t>
            </a:r>
            <a:endParaRPr lang="en-US" sz="2800" dirty="0" smtClean="0">
              <a:latin typeface="Times New Roman"/>
              <a:ea typeface="Times New Roman"/>
              <a:cs typeface="Times New Roman"/>
            </a:endParaRPr>
          </a:p>
          <a:p>
            <a:pPr marL="800100" marR="0" lvl="1" indent="-342900">
              <a:spcBef>
                <a:spcPts val="0"/>
              </a:spcBef>
              <a:spcAft>
                <a:spcPts val="0"/>
              </a:spcAft>
              <a:buFont typeface="+mj-lt"/>
              <a:buAutoNum type="alphaUcPeriod"/>
            </a:pPr>
            <a:r>
              <a:rPr lang="en-US" sz="2800" dirty="0" smtClean="0">
                <a:latin typeface="Times New Roman"/>
                <a:ea typeface="Times New Roman"/>
                <a:cs typeface="Times New Roman"/>
              </a:rPr>
              <a:t> </a:t>
            </a:r>
            <a:r>
              <a:rPr lang="en-US" sz="2800" dirty="0" smtClean="0">
                <a:solidFill>
                  <a:srgbClr val="000000"/>
                </a:solidFill>
                <a:latin typeface="Cambria"/>
                <a:ea typeface="Times New Roman"/>
                <a:cs typeface="Arial"/>
              </a:rPr>
              <a:t>Running Water</a:t>
            </a:r>
            <a:endParaRPr lang="en-US" sz="2800" dirty="0">
              <a:latin typeface="Times New Roman"/>
              <a:ea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t>Quick Check!</a:t>
            </a:r>
          </a:p>
        </p:txBody>
      </p:sp>
      <p:sp>
        <p:nvSpPr>
          <p:cNvPr id="38915" name="Content Placeholder 2"/>
          <p:cNvSpPr>
            <a:spLocks noGrp="1"/>
          </p:cNvSpPr>
          <p:nvPr>
            <p:ph idx="1"/>
          </p:nvPr>
        </p:nvSpPr>
        <p:spPr>
          <a:xfrm>
            <a:off x="536575" y="2595563"/>
            <a:ext cx="8129467" cy="3670300"/>
          </a:xfrm>
        </p:spPr>
        <p:txBody>
          <a:bodyPr/>
          <a:lstStyle/>
          <a:p>
            <a:pPr marL="0" marR="0">
              <a:spcBef>
                <a:spcPts val="0"/>
              </a:spcBef>
              <a:spcAft>
                <a:spcPts val="0"/>
              </a:spcAft>
              <a:buNone/>
            </a:pPr>
            <a:r>
              <a:rPr lang="en-US" sz="2800" dirty="0" smtClean="0">
                <a:latin typeface="Cambria"/>
                <a:ea typeface="Times New Roman"/>
                <a:cs typeface="Cambria"/>
              </a:rPr>
              <a:t>For which movement of earth materials is gravity </a:t>
            </a:r>
            <a:r>
              <a:rPr lang="en-US" sz="2800" i="1" dirty="0" smtClean="0">
                <a:latin typeface="Cambria"/>
                <a:ea typeface="Times New Roman"/>
                <a:cs typeface="Cambria"/>
              </a:rPr>
              <a:t>not </a:t>
            </a:r>
            <a:r>
              <a:rPr lang="en-US" sz="2800" dirty="0" smtClean="0">
                <a:latin typeface="Cambria"/>
                <a:ea typeface="Times New Roman"/>
                <a:cs typeface="Cambria"/>
              </a:rPr>
              <a:t>the main force?</a:t>
            </a:r>
            <a:endParaRPr lang="en-US" sz="2800" dirty="0" smtClean="0">
              <a:latin typeface="Cambria"/>
              <a:ea typeface="Calibri"/>
              <a:cs typeface="Cambria"/>
            </a:endParaRPr>
          </a:p>
          <a:p>
            <a:pPr marL="457200" lvl="0" indent="-457200">
              <a:spcBef>
                <a:spcPts val="0"/>
              </a:spcBef>
              <a:spcAft>
                <a:spcPts val="0"/>
              </a:spcAft>
              <a:buAutoNum type="alphaUcPeriod"/>
              <a:tabLst>
                <a:tab pos="457200" algn="l"/>
              </a:tabLst>
            </a:pPr>
            <a:r>
              <a:rPr lang="en-US" sz="2800" dirty="0" smtClean="0">
                <a:latin typeface="Cambria"/>
                <a:ea typeface="Times New Roman"/>
                <a:cs typeface="Cambria"/>
              </a:rPr>
              <a:t>sediments flowing in a river  	 </a:t>
            </a:r>
          </a:p>
          <a:p>
            <a:pPr marL="457200" lvl="0" indent="-457200">
              <a:spcBef>
                <a:spcPts val="0"/>
              </a:spcBef>
              <a:spcAft>
                <a:spcPts val="0"/>
              </a:spcAft>
              <a:buAutoNum type="alphaUcPeriod"/>
              <a:tabLst>
                <a:tab pos="457200" algn="l"/>
              </a:tabLst>
            </a:pPr>
            <a:r>
              <a:rPr lang="en-US" sz="2800" dirty="0" smtClean="0">
                <a:latin typeface="Cambria"/>
                <a:ea typeface="Times New Roman"/>
                <a:cs typeface="Cambria"/>
              </a:rPr>
              <a:t>boulders carried by a glacier </a:t>
            </a:r>
          </a:p>
          <a:p>
            <a:pPr marL="457200" lvl="0" indent="-457200">
              <a:spcBef>
                <a:spcPts val="0"/>
              </a:spcBef>
              <a:spcAft>
                <a:spcPts val="0"/>
              </a:spcAft>
              <a:buAutoNum type="alphaUcPeriod"/>
              <a:tabLst>
                <a:tab pos="457200" algn="l"/>
              </a:tabLst>
            </a:pPr>
            <a:r>
              <a:rPr lang="en-US" sz="2800" dirty="0" smtClean="0">
                <a:latin typeface="Cambria"/>
                <a:ea typeface="Calibri"/>
                <a:cs typeface="Cambria"/>
              </a:rPr>
              <a:t>snow tumbling in an avalanche    </a:t>
            </a:r>
          </a:p>
          <a:p>
            <a:pPr marL="457200" lvl="0" indent="-457200">
              <a:spcBef>
                <a:spcPts val="0"/>
              </a:spcBef>
              <a:spcAft>
                <a:spcPts val="0"/>
              </a:spcAft>
              <a:buAutoNum type="alphaUcPeriod"/>
              <a:tabLst>
                <a:tab pos="457200" algn="l"/>
              </a:tabLst>
            </a:pPr>
            <a:r>
              <a:rPr lang="en-US" sz="2800" dirty="0" smtClean="0">
                <a:latin typeface="Cambria"/>
                <a:ea typeface="Calibri"/>
                <a:cs typeface="Cambria"/>
              </a:rPr>
              <a:t>moisture evaporating from an ocean </a:t>
            </a:r>
            <a:r>
              <a:rPr lang="en-US" sz="2400" dirty="0" smtClean="0">
                <a:latin typeface="Cambria"/>
                <a:ea typeface="Calibri"/>
                <a:cs typeface="Cambria"/>
              </a:rPr>
              <a:t/>
            </a:r>
            <a:br>
              <a:rPr lang="en-US" sz="2400" dirty="0" smtClean="0">
                <a:latin typeface="Cambria"/>
                <a:ea typeface="Calibri"/>
                <a:cs typeface="Cambria"/>
              </a:rPr>
            </a:br>
            <a:endParaRPr lang="en-US" sz="2400" dirty="0">
              <a:latin typeface="Cambria"/>
              <a:ea typeface="Times New Roman"/>
              <a:cs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418703"/>
            <a:ext cx="8913813" cy="914400"/>
          </a:xfrm>
        </p:spPr>
        <p:txBody>
          <a:bodyPr/>
          <a:lstStyle/>
          <a:p>
            <a:pPr eaLnBrk="1" hangingPunct="1"/>
            <a:r>
              <a:rPr lang="en-US" dirty="0"/>
              <a:t>Quick Check!</a:t>
            </a:r>
          </a:p>
        </p:txBody>
      </p:sp>
      <p:sp>
        <p:nvSpPr>
          <p:cNvPr id="38915" name="Content Placeholder 2"/>
          <p:cNvSpPr>
            <a:spLocks noGrp="1"/>
          </p:cNvSpPr>
          <p:nvPr>
            <p:ph idx="1"/>
          </p:nvPr>
        </p:nvSpPr>
        <p:spPr>
          <a:xfrm>
            <a:off x="536575" y="1333103"/>
            <a:ext cx="8129467" cy="3670300"/>
          </a:xfrm>
        </p:spPr>
        <p:txBody>
          <a:bodyPr/>
          <a:lstStyle/>
          <a:p>
            <a:pPr marL="0" marR="0">
              <a:spcBef>
                <a:spcPts val="0"/>
              </a:spcBef>
              <a:spcAft>
                <a:spcPts val="0"/>
              </a:spcAft>
              <a:buNone/>
            </a:pPr>
            <a:r>
              <a:rPr lang="en-US" sz="2400" dirty="0" smtClean="0">
                <a:latin typeface="Cambria"/>
                <a:ea typeface="Times New Roman"/>
                <a:cs typeface="Cambria"/>
              </a:rPr>
              <a:t>Which agent of erosion is apparent in all 4 of the diagrams?</a:t>
            </a:r>
            <a:endParaRPr lang="en-US" sz="2400" dirty="0" smtClean="0">
              <a:latin typeface="Cambria"/>
              <a:ea typeface="Calibri"/>
              <a:cs typeface="Cambria"/>
            </a:endParaRPr>
          </a:p>
          <a:p>
            <a:pPr marL="457200" lvl="0" indent="-457200">
              <a:spcBef>
                <a:spcPts val="0"/>
              </a:spcBef>
              <a:spcAft>
                <a:spcPts val="0"/>
              </a:spcAft>
              <a:buAutoNum type="alphaUcPeriod"/>
              <a:tabLst>
                <a:tab pos="457200" algn="l"/>
              </a:tabLst>
            </a:pPr>
            <a:r>
              <a:rPr lang="en-US" sz="2400" dirty="0" smtClean="0">
                <a:latin typeface="Cambria"/>
                <a:ea typeface="Times New Roman"/>
                <a:cs typeface="Cambria"/>
              </a:rPr>
              <a:t>Wind  	 </a:t>
            </a:r>
          </a:p>
          <a:p>
            <a:pPr marL="457200" lvl="0" indent="-457200">
              <a:spcBef>
                <a:spcPts val="0"/>
              </a:spcBef>
              <a:spcAft>
                <a:spcPts val="0"/>
              </a:spcAft>
              <a:buAutoNum type="alphaUcPeriod"/>
              <a:tabLst>
                <a:tab pos="457200" algn="l"/>
              </a:tabLst>
            </a:pPr>
            <a:r>
              <a:rPr lang="en-US" sz="2400" dirty="0" smtClean="0">
                <a:latin typeface="Cambria"/>
                <a:ea typeface="Times New Roman"/>
                <a:cs typeface="Cambria"/>
              </a:rPr>
              <a:t>Running Water</a:t>
            </a:r>
          </a:p>
          <a:p>
            <a:pPr marL="457200" lvl="0" indent="-457200">
              <a:spcBef>
                <a:spcPts val="0"/>
              </a:spcBef>
              <a:spcAft>
                <a:spcPts val="0"/>
              </a:spcAft>
              <a:buAutoNum type="alphaUcPeriod"/>
              <a:tabLst>
                <a:tab pos="457200" algn="l"/>
              </a:tabLst>
            </a:pPr>
            <a:r>
              <a:rPr lang="en-US" sz="2400" dirty="0" smtClean="0">
                <a:latin typeface="Cambria"/>
                <a:ea typeface="Calibri"/>
                <a:cs typeface="Cambria"/>
              </a:rPr>
              <a:t>Ice </a:t>
            </a:r>
          </a:p>
          <a:p>
            <a:pPr marL="457200" lvl="0" indent="-457200">
              <a:spcBef>
                <a:spcPts val="0"/>
              </a:spcBef>
              <a:spcAft>
                <a:spcPts val="0"/>
              </a:spcAft>
              <a:buAutoNum type="alphaUcPeriod"/>
              <a:tabLst>
                <a:tab pos="457200" algn="l"/>
              </a:tabLst>
            </a:pPr>
            <a:r>
              <a:rPr lang="en-US" sz="2400" dirty="0" smtClean="0">
                <a:latin typeface="Cambria"/>
                <a:ea typeface="Calibri"/>
                <a:cs typeface="Cambria"/>
              </a:rPr>
              <a:t>Gravity</a:t>
            </a:r>
            <a:br>
              <a:rPr lang="en-US" sz="2400" dirty="0" smtClean="0">
                <a:latin typeface="Cambria"/>
                <a:ea typeface="Calibri"/>
                <a:cs typeface="Cambria"/>
              </a:rPr>
            </a:br>
            <a:endParaRPr lang="en-US" sz="2400" dirty="0">
              <a:latin typeface="Cambria"/>
              <a:ea typeface="Times New Roman"/>
              <a:cs typeface="Cambria"/>
            </a:endParaRPr>
          </a:p>
        </p:txBody>
      </p:sp>
      <p:pic>
        <p:nvPicPr>
          <p:cNvPr id="4" name="Picture 3" descr="http://castlelearning.com/review/Courses/earth/q3537.gif"/>
          <p:cNvPicPr/>
          <p:nvPr/>
        </p:nvPicPr>
        <p:blipFill>
          <a:blip r:embed="rId2"/>
          <a:srcRect/>
          <a:stretch>
            <a:fillRect/>
          </a:stretch>
        </p:blipFill>
        <p:spPr bwMode="auto">
          <a:xfrm>
            <a:off x="781480" y="3279837"/>
            <a:ext cx="7465914" cy="35781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a:xfrm>
            <a:off x="282207" y="2196979"/>
            <a:ext cx="8442693" cy="4068884"/>
          </a:xfrm>
        </p:spPr>
        <p:txBody>
          <a:bodyPr/>
          <a:lstStyle/>
          <a:p>
            <a:pPr algn="ctr"/>
            <a:r>
              <a:rPr lang="en-US" sz="3000" dirty="0" smtClean="0"/>
              <a:t>Chemical or Mechanical weathering?!</a:t>
            </a:r>
          </a:p>
          <a:p>
            <a:pPr algn="ctr"/>
            <a:r>
              <a:rPr lang="en-US" sz="3000" dirty="0" smtClean="0"/>
              <a:t>Put up a C for Chemical </a:t>
            </a:r>
          </a:p>
          <a:p>
            <a:pPr algn="ctr"/>
            <a:r>
              <a:rPr lang="en-US" sz="3000" dirty="0" smtClean="0"/>
              <a:t>Put up an M for Mechanical</a:t>
            </a:r>
          </a:p>
          <a:p>
            <a:pPr algn="ctr"/>
            <a:r>
              <a:rPr lang="en-US" sz="3000" dirty="0" smtClean="0"/>
              <a:t>Can you name it?</a:t>
            </a:r>
            <a:endParaRPr lang="en-US" sz="3000" dirty="0"/>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175282014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983"/>
            <a:ext cx="8913813" cy="914400"/>
          </a:xfrm>
        </p:spPr>
        <p:txBody>
          <a:bodyPr/>
          <a:lstStyle/>
          <a:p>
            <a:r>
              <a:rPr lang="en-US" dirty="0" smtClean="0"/>
              <a:t>3.3 Quiz – on our way to </a:t>
            </a:r>
            <a:r>
              <a:rPr lang="en-US" u="sng" dirty="0" smtClean="0"/>
              <a:t>mastery</a:t>
            </a:r>
            <a:endParaRPr lang="en-US" u="sng" dirty="0"/>
          </a:p>
        </p:txBody>
      </p:sp>
      <p:pic>
        <p:nvPicPr>
          <p:cNvPr id="4" name="Content Placeholder 3" descr="surface area.jpg"/>
          <p:cNvPicPr>
            <a:picLocks noGrp="1" noChangeAspect="1"/>
          </p:cNvPicPr>
          <p:nvPr>
            <p:ph idx="1"/>
          </p:nvPr>
        </p:nvPicPr>
        <p:blipFill>
          <a:blip r:embed="rId2"/>
          <a:srcRect l="-17260" r="-17260"/>
          <a:stretch>
            <a:fillRect/>
          </a:stretch>
        </p:blipFill>
        <p:spPr>
          <a:xfrm>
            <a:off x="905099" y="2162904"/>
            <a:ext cx="7610475" cy="3670300"/>
          </a:xfrm>
        </p:spPr>
      </p:pic>
      <p:sp>
        <p:nvSpPr>
          <p:cNvPr id="5" name="TextBox 4"/>
          <p:cNvSpPr txBox="1"/>
          <p:nvPr/>
        </p:nvSpPr>
        <p:spPr>
          <a:xfrm>
            <a:off x="2344436" y="1500873"/>
            <a:ext cx="3893440" cy="369332"/>
          </a:xfrm>
          <a:prstGeom prst="rect">
            <a:avLst/>
          </a:prstGeom>
          <a:noFill/>
        </p:spPr>
        <p:txBody>
          <a:bodyPr wrap="square" rtlCol="0">
            <a:spAutoFit/>
          </a:bodyPr>
          <a:lstStyle/>
          <a:p>
            <a:r>
              <a:rPr lang="en-US" dirty="0" smtClean="0"/>
              <a:t>Question # 8</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983"/>
            <a:ext cx="8913813" cy="914400"/>
          </a:xfrm>
        </p:spPr>
        <p:txBody>
          <a:bodyPr/>
          <a:lstStyle/>
          <a:p>
            <a:r>
              <a:rPr lang="en-US" dirty="0" smtClean="0"/>
              <a:t>3.3 Quiz – on our way to </a:t>
            </a:r>
            <a:r>
              <a:rPr lang="en-US" u="sng" dirty="0" smtClean="0"/>
              <a:t>mastery</a:t>
            </a:r>
            <a:endParaRPr lang="en-US" u="sng" dirty="0"/>
          </a:p>
        </p:txBody>
      </p:sp>
      <p:sp>
        <p:nvSpPr>
          <p:cNvPr id="5" name="TextBox 4"/>
          <p:cNvSpPr txBox="1"/>
          <p:nvPr/>
        </p:nvSpPr>
        <p:spPr>
          <a:xfrm>
            <a:off x="2344436" y="1500873"/>
            <a:ext cx="3893440" cy="369332"/>
          </a:xfrm>
          <a:prstGeom prst="rect">
            <a:avLst/>
          </a:prstGeom>
          <a:noFill/>
        </p:spPr>
        <p:txBody>
          <a:bodyPr wrap="square" rtlCol="0">
            <a:spAutoFit/>
          </a:bodyPr>
          <a:lstStyle/>
          <a:p>
            <a:r>
              <a:rPr lang="en-US" dirty="0" smtClean="0"/>
              <a:t>Question # 10</a:t>
            </a:r>
            <a:endParaRPr lang="en-US" dirty="0"/>
          </a:p>
        </p:txBody>
      </p:sp>
      <p:pic>
        <p:nvPicPr>
          <p:cNvPr id="6" name="Picture 5" descr="rock_cycle"/>
          <p:cNvPicPr>
            <a:picLocks noChangeAspect="1" noChangeArrowheads="1"/>
          </p:cNvPicPr>
          <p:nvPr/>
        </p:nvPicPr>
        <p:blipFill>
          <a:blip r:embed="rId2"/>
          <a:srcRect/>
          <a:stretch>
            <a:fillRect/>
          </a:stretch>
        </p:blipFill>
        <p:spPr bwMode="auto">
          <a:xfrm>
            <a:off x="954549" y="1928821"/>
            <a:ext cx="5534516" cy="4929179"/>
          </a:xfrm>
          <a:prstGeom prst="rect">
            <a:avLst/>
          </a:prstGeom>
          <a:noFill/>
          <a:ln w="9525">
            <a:noFill/>
            <a:miter lim="800000"/>
            <a:headEnd/>
            <a:tailEnd/>
          </a:ln>
        </p:spPr>
      </p:pic>
      <p:sp>
        <p:nvSpPr>
          <p:cNvPr id="8" name="Left Arrow 7"/>
          <p:cNvSpPr/>
          <p:nvPr/>
        </p:nvSpPr>
        <p:spPr>
          <a:xfrm>
            <a:off x="5254896" y="2852606"/>
            <a:ext cx="982980" cy="792480"/>
          </a:xfrm>
          <a:prstGeom prst="leftArrow">
            <a:avLst/>
          </a:prstGeom>
          <a:solidFill>
            <a:srgbClr val="FFFF00"/>
          </a:solidFill>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6237876" y="1676400"/>
            <a:ext cx="2428166" cy="3139321"/>
          </a:xfrm>
          <a:prstGeom prst="rect">
            <a:avLst/>
          </a:prstGeom>
          <a:noFill/>
        </p:spPr>
        <p:txBody>
          <a:bodyPr wrap="square" rtlCol="0">
            <a:spAutoFit/>
          </a:bodyPr>
          <a:lstStyle/>
          <a:p>
            <a:r>
              <a:rPr lang="en-US" sz="2200" dirty="0" smtClean="0">
                <a:solidFill>
                  <a:srgbClr val="0000FF"/>
                </a:solidFill>
              </a:rPr>
              <a:t>This is what we’re talking about: </a:t>
            </a:r>
          </a:p>
          <a:p>
            <a:endParaRPr lang="en-US" sz="2200" dirty="0" smtClean="0">
              <a:solidFill>
                <a:srgbClr val="0000FF"/>
              </a:solidFill>
            </a:endParaRPr>
          </a:p>
          <a:p>
            <a:r>
              <a:rPr lang="en-US" sz="2200" dirty="0" smtClean="0">
                <a:solidFill>
                  <a:srgbClr val="0000FF"/>
                </a:solidFill>
              </a:rPr>
              <a:t>Igneous changes into sedimentary via </a:t>
            </a:r>
          </a:p>
          <a:p>
            <a:r>
              <a:rPr lang="en-US" sz="2200" dirty="0" smtClean="0">
                <a:solidFill>
                  <a:srgbClr val="0000FF"/>
                </a:solidFill>
              </a:rPr>
              <a:t>1. Weathering</a:t>
            </a:r>
          </a:p>
          <a:p>
            <a:r>
              <a:rPr lang="en-US" sz="2200" dirty="0" smtClean="0">
                <a:solidFill>
                  <a:srgbClr val="0000FF"/>
                </a:solidFill>
              </a:rPr>
              <a:t>2. Erosion </a:t>
            </a:r>
          </a:p>
          <a:p>
            <a:r>
              <a:rPr lang="en-US" sz="2200" dirty="0" smtClean="0">
                <a:solidFill>
                  <a:srgbClr val="0000FF"/>
                </a:solidFill>
              </a:rPr>
              <a:t>3. deposition</a:t>
            </a:r>
            <a:endParaRPr lang="en-US" sz="2200" dirty="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388143"/>
            <a:ext cx="9144000" cy="1471613"/>
          </a:xfrm>
        </p:spPr>
        <p:txBody>
          <a:bodyPr wrap="square">
            <a:noAutofit/>
          </a:bodyPr>
          <a:lstStyle/>
          <a:p>
            <a:r>
              <a:rPr lang="en-US" sz="5400" dirty="0">
                <a:latin typeface="Apple Casual" charset="0"/>
              </a:rPr>
              <a:t>Erosion</a:t>
            </a:r>
            <a:r>
              <a:rPr lang="en-US" dirty="0">
                <a:latin typeface="Apple Casual" charset="0"/>
              </a:rPr>
              <a:t>:</a:t>
            </a:r>
            <a:r>
              <a:rPr lang="en-US" dirty="0" smtClean="0">
                <a:latin typeface="Apple Casual" charset="0"/>
              </a:rPr>
              <a:t> </a:t>
            </a:r>
            <a:br>
              <a:rPr lang="en-US" dirty="0" smtClean="0">
                <a:latin typeface="Apple Casual" charset="0"/>
              </a:rPr>
            </a:br>
            <a:r>
              <a:rPr lang="en-US" dirty="0" smtClean="0">
                <a:latin typeface="Apple Casual" charset="0"/>
              </a:rPr>
              <a:t>A </a:t>
            </a:r>
            <a:r>
              <a:rPr lang="en-US" dirty="0">
                <a:latin typeface="Apple Casual" charset="0"/>
              </a:rPr>
              <a:t>Destructive Natural Force</a:t>
            </a:r>
          </a:p>
        </p:txBody>
      </p:sp>
      <p:sp>
        <p:nvSpPr>
          <p:cNvPr id="18435" name="Content Placeholder 2"/>
          <p:cNvSpPr>
            <a:spLocks noGrp="1"/>
          </p:cNvSpPr>
          <p:nvPr>
            <p:ph idx="1"/>
          </p:nvPr>
        </p:nvSpPr>
        <p:spPr>
          <a:xfrm>
            <a:off x="1114425" y="2051643"/>
            <a:ext cx="7610475" cy="3670300"/>
          </a:xfrm>
        </p:spPr>
        <p:txBody>
          <a:bodyPr/>
          <a:lstStyle/>
          <a:p>
            <a:pPr>
              <a:buFont typeface="Wingdings 2" charset="2"/>
              <a:buNone/>
            </a:pPr>
            <a:r>
              <a:rPr lang="en-US" dirty="0"/>
              <a:t>Unit</a:t>
            </a:r>
            <a:r>
              <a:rPr lang="en-US" dirty="0" smtClean="0"/>
              <a:t> 3, </a:t>
            </a:r>
            <a:r>
              <a:rPr lang="en-US" dirty="0"/>
              <a:t>Lesson 4</a:t>
            </a:r>
          </a:p>
          <a:p>
            <a:endParaRPr lang="en-US" dirty="0"/>
          </a:p>
        </p:txBody>
      </p:sp>
      <p:pic>
        <p:nvPicPr>
          <p:cNvPr id="18436" name="Picture 4"/>
          <p:cNvPicPr>
            <a:picLocks noChangeAspect="1" noChangeArrowheads="1"/>
          </p:cNvPicPr>
          <p:nvPr/>
        </p:nvPicPr>
        <p:blipFill>
          <a:blip r:embed="rId2"/>
          <a:srcRect/>
          <a:stretch>
            <a:fillRect/>
          </a:stretch>
        </p:blipFill>
        <p:spPr bwMode="auto">
          <a:xfrm>
            <a:off x="488124" y="2051643"/>
            <a:ext cx="8408579" cy="44634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230188" y="1123950"/>
            <a:ext cx="8913812" cy="914400"/>
          </a:xfrm>
        </p:spPr>
        <p:txBody>
          <a:bodyPr/>
          <a:lstStyle/>
          <a:p>
            <a:pPr eaLnBrk="1" hangingPunct="1"/>
            <a:r>
              <a:rPr lang="en-US" sz="4800">
                <a:latin typeface="Apple Casual" charset="0"/>
              </a:rPr>
              <a:t>Erosion</a:t>
            </a:r>
          </a:p>
        </p:txBody>
      </p:sp>
      <p:sp>
        <p:nvSpPr>
          <p:cNvPr id="19459" name="Content Placeholder 2"/>
          <p:cNvSpPr>
            <a:spLocks noGrp="1"/>
          </p:cNvSpPr>
          <p:nvPr>
            <p:ph idx="1"/>
          </p:nvPr>
        </p:nvSpPr>
        <p:spPr/>
        <p:txBody>
          <a:bodyPr/>
          <a:lstStyle/>
          <a:p>
            <a:pPr eaLnBrk="1" hangingPunct="1"/>
            <a:r>
              <a:rPr lang="en-US" sz="3200"/>
              <a:t>The transportation of material by wind, water, ice, or gravity on the Earth’s surface.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123950"/>
            <a:ext cx="9144000" cy="1274763"/>
          </a:xfrm>
        </p:spPr>
        <p:txBody>
          <a:bodyPr/>
          <a:lstStyle/>
          <a:p>
            <a:pPr eaLnBrk="1" hangingPunct="1"/>
            <a:r>
              <a:rPr lang="en-US">
                <a:latin typeface="Apple Casual" charset="0"/>
              </a:rPr>
              <a:t>How does erosion differ from weathering?</a:t>
            </a:r>
          </a:p>
        </p:txBody>
      </p:sp>
      <p:sp>
        <p:nvSpPr>
          <p:cNvPr id="20483" name="Content Placeholder 2"/>
          <p:cNvSpPr>
            <a:spLocks noGrp="1"/>
          </p:cNvSpPr>
          <p:nvPr>
            <p:ph idx="1"/>
          </p:nvPr>
        </p:nvSpPr>
        <p:spPr/>
        <p:txBody>
          <a:bodyPr/>
          <a:lstStyle/>
          <a:p>
            <a:pPr eaLnBrk="1" hangingPunct="1"/>
            <a:r>
              <a:rPr lang="en-US" sz="3200" dirty="0"/>
              <a:t>Weathering </a:t>
            </a:r>
            <a:r>
              <a:rPr lang="en-US" sz="3200" u="sng" dirty="0"/>
              <a:t>BREAKS DOWN </a:t>
            </a:r>
            <a:r>
              <a:rPr lang="en-US" sz="3200" dirty="0"/>
              <a:t>the Earth’s material into sediments.</a:t>
            </a:r>
          </a:p>
          <a:p>
            <a:pPr eaLnBrk="1" hangingPunct="1"/>
            <a:r>
              <a:rPr lang="en-US" sz="3200" dirty="0"/>
              <a:t>Where as,</a:t>
            </a:r>
            <a:r>
              <a:rPr lang="en-US" sz="3200" dirty="0" smtClean="0"/>
              <a:t> erosion </a:t>
            </a:r>
            <a:r>
              <a:rPr lang="en-US" sz="3200" u="sng" dirty="0"/>
              <a:t>TRANSPORTS</a:t>
            </a:r>
            <a:r>
              <a:rPr lang="en-US" sz="3200" dirty="0"/>
              <a:t> the sediments to a new location.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493712"/>
            <a:ext cx="9144000" cy="1260475"/>
          </a:xfrm>
        </p:spPr>
        <p:txBody>
          <a:bodyPr/>
          <a:lstStyle/>
          <a:p>
            <a:pPr eaLnBrk="1" hangingPunct="1"/>
            <a:r>
              <a:rPr lang="en-US">
                <a:latin typeface="Apple Casual" charset="0"/>
              </a:rPr>
              <a:t>After the material is transported where does it go?</a:t>
            </a:r>
          </a:p>
        </p:txBody>
      </p:sp>
      <p:sp>
        <p:nvSpPr>
          <p:cNvPr id="21507" name="Content Placeholder 2"/>
          <p:cNvSpPr>
            <a:spLocks noGrp="1"/>
          </p:cNvSpPr>
          <p:nvPr>
            <p:ph idx="1"/>
          </p:nvPr>
        </p:nvSpPr>
        <p:spPr>
          <a:xfrm>
            <a:off x="418649" y="2065600"/>
            <a:ext cx="8306251" cy="3670300"/>
          </a:xfrm>
        </p:spPr>
        <p:txBody>
          <a:bodyPr/>
          <a:lstStyle/>
          <a:p>
            <a:pPr eaLnBrk="1" hangingPunct="1"/>
            <a:r>
              <a:rPr lang="en-US" sz="2400" dirty="0" smtClean="0"/>
              <a:t>The </a:t>
            </a:r>
            <a:r>
              <a:rPr lang="en-US" sz="2400" dirty="0"/>
              <a:t>sediments </a:t>
            </a:r>
            <a:r>
              <a:rPr lang="en-US" sz="2400" u="sng" dirty="0"/>
              <a:t>BUILT UP </a:t>
            </a:r>
            <a:r>
              <a:rPr lang="en-US" sz="2400" dirty="0"/>
              <a:t>in on place is called </a:t>
            </a:r>
            <a:r>
              <a:rPr lang="en-US" sz="2400" u="sng" dirty="0"/>
              <a:t>deposition</a:t>
            </a:r>
            <a:r>
              <a:rPr lang="en-US" sz="2400" dirty="0"/>
              <a:t>.  </a:t>
            </a:r>
          </a:p>
          <a:p>
            <a:pPr eaLnBrk="1" hangingPunct="1"/>
            <a:r>
              <a:rPr lang="en-US" sz="2400" dirty="0"/>
              <a:t>Both erosion and deposition change the shape of the Earth’s surface.  Erosion </a:t>
            </a:r>
            <a:r>
              <a:rPr lang="en-US" sz="2400" u="sng" dirty="0"/>
              <a:t>transports</a:t>
            </a:r>
            <a:r>
              <a:rPr lang="en-US" sz="2400" dirty="0"/>
              <a:t> materials from place to place.  Deposition </a:t>
            </a:r>
            <a:r>
              <a:rPr lang="en-US" sz="2400" u="sng" dirty="0"/>
              <a:t>builds </a:t>
            </a:r>
            <a:r>
              <a:rPr lang="en-US" sz="2400" dirty="0"/>
              <a:t>new landforms. </a:t>
            </a:r>
            <a:endParaRPr lang="en-US" sz="2400" dirty="0" smtClean="0"/>
          </a:p>
          <a:p>
            <a:pPr eaLnBrk="1" hangingPunct="1"/>
            <a:r>
              <a:rPr lang="en-US" sz="2400" dirty="0" smtClean="0"/>
              <a:t>Weathering</a:t>
            </a:r>
            <a:r>
              <a:rPr lang="en-US" sz="2400" dirty="0"/>
              <a:t>, erosion, and deposition form a cycle of forces that wear down an build up the Earth’s surface!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454026"/>
            <a:ext cx="8913813" cy="914400"/>
          </a:xfrm>
        </p:spPr>
        <p:txBody>
          <a:bodyPr/>
          <a:lstStyle/>
          <a:p>
            <a:pPr eaLnBrk="1" hangingPunct="1"/>
            <a:r>
              <a:rPr lang="en-US" dirty="0"/>
              <a:t>Louisiana!</a:t>
            </a:r>
          </a:p>
        </p:txBody>
      </p:sp>
      <p:sp>
        <p:nvSpPr>
          <p:cNvPr id="22531" name="Content Placeholder 2"/>
          <p:cNvSpPr>
            <a:spLocks noGrp="1"/>
          </p:cNvSpPr>
          <p:nvPr>
            <p:ph idx="1"/>
          </p:nvPr>
        </p:nvSpPr>
        <p:spPr>
          <a:xfrm>
            <a:off x="828675" y="1758551"/>
            <a:ext cx="7610475" cy="1298575"/>
          </a:xfrm>
        </p:spPr>
        <p:txBody>
          <a:bodyPr/>
          <a:lstStyle/>
          <a:p>
            <a:pPr eaLnBrk="1" hangingPunct="1"/>
            <a:r>
              <a:rPr lang="en-US" sz="2400" dirty="0"/>
              <a:t>The entire river basin in Louisiana is the product of sediment deposition from the Mississippi River following the latest rise in sea level about 5,000 years ago. </a:t>
            </a:r>
          </a:p>
        </p:txBody>
      </p:sp>
      <p:pic>
        <p:nvPicPr>
          <p:cNvPr id="22532" name="Picture 3" descr="loc.gif"/>
          <p:cNvPicPr>
            <a:picLocks noChangeAspect="1"/>
          </p:cNvPicPr>
          <p:nvPr/>
        </p:nvPicPr>
        <p:blipFill>
          <a:blip r:embed="rId2"/>
          <a:srcRect/>
          <a:stretch>
            <a:fillRect/>
          </a:stretch>
        </p:blipFill>
        <p:spPr bwMode="auto">
          <a:xfrm>
            <a:off x="1114425" y="3532188"/>
            <a:ext cx="3151188" cy="2938462"/>
          </a:xfrm>
          <a:prstGeom prst="rect">
            <a:avLst/>
          </a:prstGeom>
          <a:noFill/>
          <a:ln w="9525">
            <a:noFill/>
            <a:miter lim="800000"/>
            <a:headEnd/>
            <a:tailEnd/>
          </a:ln>
        </p:spPr>
      </p:pic>
      <p:pic>
        <p:nvPicPr>
          <p:cNvPr id="22533" name="Picture 4"/>
          <p:cNvPicPr>
            <a:picLocks noChangeAspect="1" noChangeArrowheads="1"/>
          </p:cNvPicPr>
          <p:nvPr/>
        </p:nvPicPr>
        <p:blipFill>
          <a:blip r:embed="rId3"/>
          <a:srcRect/>
          <a:stretch>
            <a:fillRect/>
          </a:stretch>
        </p:blipFill>
        <p:spPr bwMode="auto">
          <a:xfrm>
            <a:off x="5514975" y="3767138"/>
            <a:ext cx="2924175" cy="29241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1527</TotalTime>
  <Words>841</Words>
  <Application>Microsoft Macintosh PowerPoint</Application>
  <PresentationFormat>On-screen Show (4:3)</PresentationFormat>
  <Paragraphs>105</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Perspective</vt:lpstr>
      <vt:lpstr>Warm Up!</vt:lpstr>
      <vt:lpstr>Objective   </vt:lpstr>
      <vt:lpstr>3.3 Quiz – on our way to mastery</vt:lpstr>
      <vt:lpstr>3.3 Quiz – on our way to mastery</vt:lpstr>
      <vt:lpstr>Erosion:  A Destructive Natural Force</vt:lpstr>
      <vt:lpstr>Erosion</vt:lpstr>
      <vt:lpstr>How does erosion differ from weathering?</vt:lpstr>
      <vt:lpstr>After the material is transported where does it go?</vt:lpstr>
      <vt:lpstr>Louisiana!</vt:lpstr>
      <vt:lpstr>Erosion can occur because of…</vt:lpstr>
      <vt:lpstr>EROSION Readings </vt:lpstr>
      <vt:lpstr>Erosion Videos</vt:lpstr>
      <vt:lpstr>Erosion can occur because of…</vt:lpstr>
      <vt:lpstr>Water Flooding</vt:lpstr>
      <vt:lpstr>Water</vt:lpstr>
      <vt:lpstr>Wind</vt:lpstr>
      <vt:lpstr>Wind</vt:lpstr>
      <vt:lpstr>Arbol de Piedra in Altiplano, Bolivia</vt:lpstr>
      <vt:lpstr>Ice</vt:lpstr>
      <vt:lpstr>Perito Moreno in Argentina!</vt:lpstr>
      <vt:lpstr>Ice</vt:lpstr>
      <vt:lpstr>Gravity</vt:lpstr>
      <vt:lpstr>Gravity</vt:lpstr>
      <vt:lpstr>Quick Check!</vt:lpstr>
      <vt:lpstr>Quick Check!</vt:lpstr>
      <vt:lpstr>Quick Check!</vt:lpstr>
      <vt:lpstr>Let’s Review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Erosion: A Destructive Natural Force</dc:title>
  <dc:creator>Hilary Tebeleff</dc:creator>
  <cp:lastModifiedBy>Jessica Northrup</cp:lastModifiedBy>
  <cp:revision>76</cp:revision>
  <dcterms:created xsi:type="dcterms:W3CDTF">2014-09-24T17:02:48Z</dcterms:created>
  <dcterms:modified xsi:type="dcterms:W3CDTF">2014-09-24T17:03:31Z</dcterms:modified>
</cp:coreProperties>
</file>