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4" r:id="rId1"/>
    <p:sldMasterId id="2147483686" r:id="rId2"/>
  </p:sldMasterIdLst>
  <p:sldIdLst>
    <p:sldId id="279" r:id="rId3"/>
    <p:sldId id="285" r:id="rId4"/>
    <p:sldId id="283" r:id="rId5"/>
    <p:sldId id="322" r:id="rId6"/>
    <p:sldId id="313" r:id="rId7"/>
    <p:sldId id="312" r:id="rId8"/>
    <p:sldId id="291" r:id="rId9"/>
    <p:sldId id="275" r:id="rId10"/>
    <p:sldId id="258" r:id="rId11"/>
    <p:sldId id="276" r:id="rId12"/>
    <p:sldId id="292" r:id="rId13"/>
    <p:sldId id="257" r:id="rId14"/>
    <p:sldId id="315" r:id="rId15"/>
    <p:sldId id="316" r:id="rId16"/>
    <p:sldId id="317" r:id="rId17"/>
    <p:sldId id="318" r:id="rId18"/>
    <p:sldId id="320" r:id="rId19"/>
    <p:sldId id="277" r:id="rId20"/>
    <p:sldId id="293" r:id="rId21"/>
    <p:sldId id="294" r:id="rId22"/>
    <p:sldId id="295" r:id="rId23"/>
    <p:sldId id="296" r:id="rId24"/>
    <p:sldId id="297" r:id="rId25"/>
    <p:sldId id="298" r:id="rId26"/>
    <p:sldId id="261" r:id="rId27"/>
    <p:sldId id="299" r:id="rId28"/>
    <p:sldId id="300" r:id="rId29"/>
    <p:sldId id="262" r:id="rId30"/>
    <p:sldId id="301" r:id="rId31"/>
    <p:sldId id="302" r:id="rId32"/>
    <p:sldId id="321" r:id="rId33"/>
    <p:sldId id="303" r:id="rId34"/>
    <p:sldId id="309" r:id="rId35"/>
    <p:sldId id="310" r:id="rId36"/>
    <p:sldId id="311" r:id="rId37"/>
    <p:sldId id="273" r:id="rId38"/>
    <p:sldId id="323" r:id="rId39"/>
    <p:sldId id="324" r:id="rId40"/>
    <p:sldId id="325" r:id="rId41"/>
    <p:sldId id="326" r:id="rId42"/>
    <p:sldId id="32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4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D203511-AD03-E346-95E4-AA49F305B249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3511-AD03-E346-95E4-AA49F305B249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1600-0259-3048-B67D-A9ACCA616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3511-AD03-E346-95E4-AA49F305B249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1600-0259-3048-B67D-A9ACCA616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8CE70537-0412-824E-8ED0-8B0A39DD138E}" type="datetime1">
              <a:rPr lang="en-US"/>
              <a:pPr>
                <a:defRPr/>
              </a:pPr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CC047A5E-C348-1442-8105-5F350C098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3511-AD03-E346-95E4-AA49F305B249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1600-0259-3048-B67D-A9ACCA616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3511-AD03-E346-95E4-AA49F305B249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1600-0259-3048-B67D-A9ACCA616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3511-AD03-E346-95E4-AA49F305B249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1600-0259-3048-B67D-A9ACCA616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203511-AD03-E346-95E4-AA49F305B249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3A1600-0259-3048-B67D-A9ACCA6162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D203511-AD03-E346-95E4-AA49F305B249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B3A1600-0259-3048-B67D-A9ACCA616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3511-AD03-E346-95E4-AA49F305B249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1600-0259-3048-B67D-A9ACCA616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3511-AD03-E346-95E4-AA49F305B249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1600-0259-3048-B67D-A9ACCA616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3511-AD03-E346-95E4-AA49F305B249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1600-0259-3048-B67D-A9ACCA616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D203511-AD03-E346-95E4-AA49F305B249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B3A1600-0259-3048-B67D-A9ACCA616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C197F64-788B-524E-BDC4-01DD2F0BB6E0}" type="datetime1">
              <a:rPr lang="en-US" smtClean="0">
                <a:ea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11/4/14</a:t>
            </a:fld>
            <a:endParaRPr lang="en-US" smtClean="0">
              <a:ea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AD29287-EAAE-0245-82AF-9A57901B9BE1}" type="slidenum">
              <a:rPr lang="en-US" smtClean="0">
                <a:ea typeface="Arial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???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oleObject" Target="???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Macintosh%20HD:Users:Andrea:Desktop:EES%20NTO:Rock%20Cycle,%20Soil:Soil%20&amp;%20Rock%20Diagrams.doc!OLE_LINK1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oleObject" Target="???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oleObject" Target="???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oleObject" Target="???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1676400"/>
            <a:ext cx="9537776" cy="4898136"/>
          </a:xfrm>
        </p:spPr>
        <p:txBody>
          <a:bodyPr>
            <a:normAutofit/>
          </a:bodyPr>
          <a:lstStyle/>
          <a:p>
            <a:pPr marL="521208" indent="-457200">
              <a:buAutoNum type="arabicPeriod"/>
            </a:pPr>
            <a:r>
              <a:rPr lang="en-US" sz="2600" dirty="0" smtClean="0"/>
              <a:t>Predict: What are the top ingredients in soil?</a:t>
            </a:r>
          </a:p>
          <a:p>
            <a:pPr marL="521208" indent="-457200">
              <a:buAutoNum type="arabicPeriod"/>
            </a:pPr>
            <a:r>
              <a:rPr lang="en-US" sz="2600" dirty="0" smtClean="0"/>
              <a:t>Why is it important to talk about soil?</a:t>
            </a:r>
          </a:p>
          <a:p>
            <a:pPr marL="521208" indent="-457200">
              <a:buAutoNum type="arabicPeriod"/>
            </a:pPr>
            <a:r>
              <a:rPr lang="en-US" sz="2600" dirty="0" smtClean="0"/>
              <a:t>What type of soil do we have in </a:t>
            </a:r>
            <a:r>
              <a:rPr lang="en-US" sz="2600" dirty="0" smtClean="0"/>
              <a:t>N</a:t>
            </a:r>
            <a:r>
              <a:rPr lang="en-US" sz="2600" dirty="0" smtClean="0"/>
              <a:t>orth Carolina?</a:t>
            </a:r>
            <a:endParaRPr lang="en-US" sz="2600" dirty="0" smtClean="0"/>
          </a:p>
          <a:p>
            <a:pPr marL="521208" indent="-45720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69640"/>
            <a:ext cx="8839200" cy="1624013"/>
          </a:xfrm>
        </p:spPr>
        <p:txBody>
          <a:bodyPr>
            <a:normAutofit/>
          </a:bodyPr>
          <a:lstStyle/>
          <a:p>
            <a:r>
              <a:rPr lang="en-US" sz="2800" dirty="0" smtClean="0">
                <a:ea typeface="ＭＳ Ｐゴシック" charset="-128"/>
                <a:cs typeface="ＭＳ Ｐゴシック" charset="-128"/>
              </a:rPr>
              <a:t>Soil is also made up of </a:t>
            </a:r>
            <a:r>
              <a:rPr lang="en-US" sz="2800" b="1" u="sng" dirty="0" smtClean="0">
                <a:solidFill>
                  <a:srgbClr val="FF6600"/>
                </a:solidFill>
                <a:ea typeface="ＭＳ Ｐゴシック" charset="-128"/>
                <a:cs typeface="ＭＳ Ｐゴシック" charset="-128"/>
              </a:rPr>
              <a:t>humus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 (dead plants and animals)</a:t>
            </a:r>
            <a:r>
              <a:rPr lang="en-US" sz="2800" b="1" dirty="0" smtClean="0">
                <a:ea typeface="ＭＳ Ｐゴシック" charset="-128"/>
                <a:cs typeface="ＭＳ Ｐゴシック" charset="-128"/>
              </a:rPr>
              <a:t>, </a:t>
            </a:r>
            <a:r>
              <a:rPr lang="en-US" sz="2800" b="1" u="sng" dirty="0" smtClean="0">
                <a:solidFill>
                  <a:srgbClr val="FF6600"/>
                </a:solidFill>
                <a:ea typeface="ＭＳ Ｐゴシック" charset="-128"/>
                <a:cs typeface="ＭＳ Ｐゴシック" charset="-128"/>
              </a:rPr>
              <a:t>minerals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,  </a:t>
            </a:r>
            <a:r>
              <a:rPr lang="en-US" sz="2800" b="1" u="sng" dirty="0" smtClean="0">
                <a:solidFill>
                  <a:srgbClr val="FF6600"/>
                </a:solidFill>
                <a:ea typeface="ＭＳ Ｐゴシック" charset="-128"/>
                <a:cs typeface="ＭＳ Ｐゴシック" charset="-128"/>
              </a:rPr>
              <a:t>air and water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.</a:t>
            </a:r>
          </a:p>
        </p:txBody>
      </p:sp>
      <p:pic>
        <p:nvPicPr>
          <p:cNvPr id="17411" name="Picture 4" descr="potting_so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2650" y="1847850"/>
            <a:ext cx="501015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Hum a what??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25112"/>
          </a:xfrm>
        </p:spPr>
        <p:txBody>
          <a:bodyPr/>
          <a:lstStyle/>
          <a:p>
            <a:r>
              <a:rPr lang="en-US" dirty="0" smtClean="0"/>
              <a:t>Humus – plants = decayed remains of animal and plant life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sz="4300" dirty="0" smtClean="0"/>
              <a:t>OR</a:t>
            </a:r>
          </a:p>
          <a:p>
            <a:pPr algn="ctr">
              <a:buNone/>
            </a:pPr>
            <a:endParaRPr lang="en-US" sz="4300" dirty="0" smtClean="0"/>
          </a:p>
          <a:p>
            <a:r>
              <a:rPr lang="en-US" dirty="0" smtClean="0"/>
              <a:t>Humus – food = smashed up chick peas </a:t>
            </a:r>
            <a:endParaRPr lang="en-US" dirty="0"/>
          </a:p>
        </p:txBody>
      </p:sp>
      <p:pic>
        <p:nvPicPr>
          <p:cNvPr id="4" name="Picture 3" descr="Screen shot 2013-09-29 at 8.36.2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55179"/>
            <a:ext cx="3327400" cy="1765300"/>
          </a:xfrm>
          <a:prstGeom prst="rect">
            <a:avLst/>
          </a:prstGeom>
        </p:spPr>
      </p:pic>
      <p:pic>
        <p:nvPicPr>
          <p:cNvPr id="5" name="Picture 4" descr="Screen shot 2013-09-29 at 8.36.0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0" y="2288479"/>
            <a:ext cx="2794000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0893"/>
            <a:ext cx="8229600" cy="1066800"/>
          </a:xfrm>
        </p:spPr>
        <p:txBody>
          <a:bodyPr/>
          <a:lstStyle/>
          <a:p>
            <a:r>
              <a:rPr lang="en-US" dirty="0" smtClean="0"/>
              <a:t>SOIL!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7693"/>
            <a:ext cx="8229600" cy="4325112"/>
          </a:xfrm>
        </p:spPr>
        <p:txBody>
          <a:bodyPr/>
          <a:lstStyle/>
          <a:p>
            <a:r>
              <a:rPr lang="en-US" dirty="0" smtClean="0"/>
              <a:t>Draw this pie chart in the top left of your guided notes: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0" y="2548392"/>
            <a:ext cx="4813300" cy="4062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1833" y="3030835"/>
            <a:ext cx="2751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Shows good quality soil:</a:t>
            </a:r>
          </a:p>
          <a:p>
            <a:endParaRPr lang="en-US" dirty="0" smtClean="0"/>
          </a:p>
          <a:p>
            <a:r>
              <a:rPr lang="en-US" dirty="0" smtClean="0"/>
              <a:t>OM = organic material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What kind of soil does NC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25112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Red clay </a:t>
            </a:r>
            <a:r>
              <a:rPr lang="en-US" dirty="0" smtClean="0"/>
              <a:t>– improved by adding organic matter</a:t>
            </a:r>
          </a:p>
          <a:p>
            <a:endParaRPr lang="en-US" dirty="0" smtClean="0"/>
          </a:p>
          <a:p>
            <a:r>
              <a:rPr lang="en-US" dirty="0" smtClean="0"/>
              <a:t>Leading field crop? </a:t>
            </a:r>
            <a:r>
              <a:rPr lang="en-US" b="1" u="sng" dirty="0" smtClean="0">
                <a:solidFill>
                  <a:srgbClr val="FF0000"/>
                </a:solidFill>
              </a:rPr>
              <a:t>Tobacco and cotton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447" y="4073087"/>
            <a:ext cx="32893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2031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largest food crop in NC?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188"/>
            <a:ext cx="8229600" cy="4325112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Peanuts and sweet potatoes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Apples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Hay and wheat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337" y="3429000"/>
            <a:ext cx="33909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6687"/>
            <a:ext cx="8229600" cy="1066800"/>
          </a:xfrm>
        </p:spPr>
        <p:txBody>
          <a:bodyPr/>
          <a:lstStyle/>
          <a:p>
            <a:r>
              <a:rPr lang="en-US" dirty="0" smtClean="0"/>
              <a:t>What is organic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71" y="1382184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-well-rotted leaves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-compost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-horse manure</a:t>
            </a:r>
            <a:r>
              <a:rPr lang="en-US" dirty="0" smtClean="0"/>
              <a:t> (gross…. But true!)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-peat moss </a:t>
            </a:r>
            <a:r>
              <a:rPr lang="en-US" dirty="0" smtClean="0"/>
              <a:t>(a specific types of soil…)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206" y="2278296"/>
            <a:ext cx="23749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028"/>
            <a:ext cx="8229600" cy="1066800"/>
          </a:xfrm>
        </p:spPr>
        <p:txBody>
          <a:bodyPr/>
          <a:lstStyle/>
          <a:p>
            <a:r>
              <a:rPr lang="en-US" dirty="0" smtClean="0"/>
              <a:t>What is compost?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20" y="1344828"/>
            <a:ext cx="8969680" cy="4325112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u="sng" dirty="0" smtClean="0">
                <a:solidFill>
                  <a:srgbClr val="FF0000"/>
                </a:solidFill>
              </a:rPr>
              <a:t>recycling</a:t>
            </a:r>
            <a:r>
              <a:rPr lang="en-US" dirty="0" smtClean="0"/>
              <a:t> of organic waster material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What are some examples??</a:t>
            </a:r>
          </a:p>
          <a:p>
            <a:pPr lvl="2"/>
            <a:r>
              <a:rPr lang="en-US" b="1" u="sng" dirty="0" smtClean="0">
                <a:solidFill>
                  <a:srgbClr val="FF0000"/>
                </a:solidFill>
              </a:rPr>
              <a:t>Leaves, grass clippings, straw, weeds, plant parts</a:t>
            </a:r>
          </a:p>
          <a:p>
            <a:pPr lvl="2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(RECYCLING is more than just paper)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What is compost used for?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Rich humus to help our plants grow!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117" y="4769612"/>
            <a:ext cx="2773465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Flip your paper over!!!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48" y="609600"/>
            <a:ext cx="8229600" cy="78503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Draw the size order!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4" name="Picture 5" descr="SiltSandCl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452" y="1139732"/>
            <a:ext cx="5417021" cy="526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24474" y="1394636"/>
            <a:ext cx="351952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US Department of Agriculture has established categories based on the percentages of clay silt and sand in the soil.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55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SWBAT able to identify soil composition by reading a soil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 a soil pyramid by finding the intersection point between the three types of particles.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You already have experience with this skill...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135"/>
            <a:ext cx="8229600" cy="1066800"/>
          </a:xfrm>
        </p:spPr>
        <p:txBody>
          <a:bodyPr/>
          <a:lstStyle/>
          <a:p>
            <a:r>
              <a:rPr lang="en-US" b="1" dirty="0" smtClean="0"/>
              <a:t>Objective 		    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499" y="1104330"/>
            <a:ext cx="4106078" cy="28097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SWBAT identify soil composition by reading a soil pyramid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84142" y="1104330"/>
            <a:ext cx="4897093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Now 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rabicPeriod"/>
              <a:tabLst/>
              <a:defRPr/>
            </a:pPr>
            <a:r>
              <a:rPr lang="en-US" sz="2800" dirty="0" smtClean="0"/>
              <a:t>Objective 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Soil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Guided Notes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rabicPeriod"/>
              <a:tabLst/>
              <a:defRPr/>
            </a:pPr>
            <a:r>
              <a:rPr lang="en-US" sz="2800" baseline="0" dirty="0" smtClean="0"/>
              <a:t>Soil</a:t>
            </a:r>
            <a:r>
              <a:rPr lang="en-US" sz="2800" dirty="0" smtClean="0"/>
              <a:t> Practice in </a:t>
            </a:r>
            <a:r>
              <a:rPr lang="en-US" sz="2800" dirty="0" smtClean="0"/>
              <a:t>Partners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rabicPeriod"/>
              <a:tabLst/>
              <a:defRPr/>
            </a:pPr>
            <a:r>
              <a:rPr lang="en-US" sz="2800" dirty="0" smtClean="0"/>
              <a:t>Build your own town</a:t>
            </a:r>
            <a:endParaRPr lang="en-US" sz="2800" dirty="0" smtClean="0"/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rabicPeriod"/>
              <a:tabLst/>
              <a:defRPr/>
            </a:pPr>
            <a:r>
              <a:rPr lang="en-US" sz="2800" dirty="0" smtClean="0"/>
              <a:t>Exit Ticket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en-US" sz="2800" dirty="0" smtClean="0"/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399" y="3748085"/>
            <a:ext cx="5290043" cy="25122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en-US" sz="2800" noProof="0" dirty="0" smtClean="0"/>
              <a:t>Build your own town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en-US" sz="2800" dirty="0" smtClean="0"/>
              <a:t>	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Due Thurs 11/6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399" y="2847244"/>
            <a:ext cx="4037408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Homework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Intersection points while...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9158"/>
            <a:ext cx="4114800" cy="4325112"/>
          </a:xfrm>
        </p:spPr>
        <p:txBody>
          <a:bodyPr/>
          <a:lstStyle/>
          <a:p>
            <a:r>
              <a:rPr lang="en-US" dirty="0" smtClean="0"/>
              <a:t>Graphing</a:t>
            </a:r>
          </a:p>
          <a:p>
            <a:pPr lvl="1"/>
            <a:r>
              <a:rPr lang="en-US" dirty="0" smtClean="0"/>
              <a:t>X &amp; Y axis = one coordinate point</a:t>
            </a:r>
          </a:p>
        </p:txBody>
      </p:sp>
      <p:pic>
        <p:nvPicPr>
          <p:cNvPr id="4" name="Picture 3" descr="Screen shot 2013-09-29 at 8.46.1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76400"/>
            <a:ext cx="4368800" cy="443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12" y="609600"/>
            <a:ext cx="8229600" cy="1066800"/>
          </a:xfrm>
        </p:spPr>
        <p:txBody>
          <a:bodyPr/>
          <a:lstStyle/>
          <a:p>
            <a:r>
              <a:rPr lang="en-US" dirty="0" smtClean="0"/>
              <a:t>Intersection points while...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9158"/>
            <a:ext cx="4114800" cy="4325112"/>
          </a:xfrm>
        </p:spPr>
        <p:txBody>
          <a:bodyPr/>
          <a:lstStyle/>
          <a:p>
            <a:r>
              <a:rPr lang="en-US" dirty="0" smtClean="0"/>
              <a:t>Latitude &amp; Longitude</a:t>
            </a:r>
          </a:p>
          <a:p>
            <a:pPr lvl="1"/>
            <a:r>
              <a:rPr lang="en-US" sz="2400" dirty="0" smtClean="0"/>
              <a:t>Coordinate points</a:t>
            </a:r>
          </a:p>
          <a:p>
            <a:pPr lvl="1"/>
            <a:r>
              <a:rPr lang="en-US" sz="2400" dirty="0" smtClean="0"/>
              <a:t>Latitude = N or S</a:t>
            </a:r>
          </a:p>
          <a:p>
            <a:pPr lvl="1"/>
            <a:r>
              <a:rPr lang="en-US" sz="2400" dirty="0" smtClean="0"/>
              <a:t>Longitude = E or W</a:t>
            </a:r>
          </a:p>
        </p:txBody>
      </p:sp>
      <p:pic>
        <p:nvPicPr>
          <p:cNvPr id="6" name="Picture 5" descr="Screen shot 2013-09-29 at 8.49.5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021188"/>
            <a:ext cx="5715000" cy="326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55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SWBAT able to identify soil composition by reading a soil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Developing new skills can be frustrating</a:t>
            </a:r>
          </a:p>
          <a:p>
            <a:pPr lvl="1"/>
            <a:r>
              <a:rPr lang="en-US" dirty="0" smtClean="0"/>
              <a:t>Learning means staying focused &amp; persistent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 use a soil pyramid by finding the intersection point between the three types of particles.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1224949" y="-807984"/>
          <a:ext cx="6582643" cy="6951112"/>
        </p:xfrm>
        <a:graphic>
          <a:graphicData uri="http://schemas.openxmlformats.org/presentationml/2006/ole">
            <p:oleObj spid="_x0000_s94210" name="Document" r:id="rId3" imgW="2616104" imgH="3073287" progId="Word.Document.8">
              <p:link updateAutomatic="1"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667572"/>
            <a:ext cx="3999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Circle </a:t>
            </a:r>
            <a:r>
              <a:rPr lang="en-US" sz="2600" b="1" dirty="0" smtClean="0"/>
              <a:t>Clay</a:t>
            </a:r>
            <a:endParaRPr lang="en-US" sz="2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07015" y="2327529"/>
            <a:ext cx="3999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Circle </a:t>
            </a:r>
            <a:r>
              <a:rPr lang="en-US" sz="2600" b="1" dirty="0" smtClean="0"/>
              <a:t>Silt</a:t>
            </a:r>
            <a:endParaRPr lang="en-US" sz="2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99157" y="5969291"/>
            <a:ext cx="3999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Circle </a:t>
            </a:r>
            <a:r>
              <a:rPr lang="en-US" sz="2600" b="1" dirty="0" smtClean="0"/>
              <a:t>Sand</a:t>
            </a:r>
            <a:endParaRPr 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1224949" y="-1148027"/>
          <a:ext cx="6582643" cy="6951112"/>
        </p:xfrm>
        <a:graphic>
          <a:graphicData uri="http://schemas.openxmlformats.org/presentationml/2006/ole">
            <p:oleObj spid="_x0000_s95234" name="Document" r:id="rId3" imgW="2616104" imgH="3073287" progId="Word.Document.8">
              <p:link updateAutomatic="1"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820972"/>
            <a:ext cx="3999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Draw the </a:t>
            </a:r>
            <a:r>
              <a:rPr lang="en-US" sz="2600" b="1" dirty="0" smtClean="0"/>
              <a:t>Arrows</a:t>
            </a:r>
            <a:endParaRPr lang="en-US" sz="2600" b="1" dirty="0"/>
          </a:p>
        </p:txBody>
      </p:sp>
      <p:sp>
        <p:nvSpPr>
          <p:cNvPr id="6" name="Right Arrow 5"/>
          <p:cNvSpPr/>
          <p:nvPr/>
        </p:nvSpPr>
        <p:spPr>
          <a:xfrm>
            <a:off x="692776" y="1730743"/>
            <a:ext cx="1745715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Up Arrow 7"/>
          <p:cNvSpPr/>
          <p:nvPr/>
        </p:nvSpPr>
        <p:spPr>
          <a:xfrm rot="20680183">
            <a:off x="6094164" y="5343709"/>
            <a:ext cx="822960" cy="1541066"/>
          </a:xfrm>
          <a:prstGeom prst="upArrow">
            <a:avLst>
              <a:gd name="adj1" fmla="val 50000"/>
              <a:gd name="adj2" fmla="val 5467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Left Arrow 8"/>
          <p:cNvSpPr/>
          <p:nvPr/>
        </p:nvSpPr>
        <p:spPr>
          <a:xfrm rot="18082197">
            <a:off x="5836567" y="550434"/>
            <a:ext cx="1751448" cy="822960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449968" y="2714478"/>
            <a:ext cx="19885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ACROSS </a:t>
            </a:r>
            <a:endParaRPr lang="en-US" sz="2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82454" y="1484521"/>
            <a:ext cx="3999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DOWN</a:t>
            </a:r>
            <a:endParaRPr lang="en-US" sz="2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49179" y="5803085"/>
            <a:ext cx="9118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UP</a:t>
            </a:r>
            <a:endParaRPr 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67" y="326061"/>
            <a:ext cx="8229600" cy="1066800"/>
          </a:xfrm>
        </p:spPr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8310"/>
            <a:ext cx="8450796" cy="4525963"/>
          </a:xfrm>
        </p:spPr>
        <p:txBody>
          <a:bodyPr/>
          <a:lstStyle/>
          <a:p>
            <a:r>
              <a:rPr lang="en-US" dirty="0" smtClean="0"/>
              <a:t>Find the point where all </a:t>
            </a:r>
            <a:r>
              <a:rPr lang="en-US" u="sng" dirty="0" smtClean="0"/>
              <a:t>3</a:t>
            </a:r>
            <a:r>
              <a:rPr lang="en-US" dirty="0" smtClean="0"/>
              <a:t> lines meet. </a:t>
            </a:r>
          </a:p>
          <a:p>
            <a:r>
              <a:rPr lang="en-US" dirty="0" smtClean="0"/>
              <a:t>This intersection point determines the type of soil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278608" y="2312811"/>
          <a:ext cx="4462964" cy="4545189"/>
        </p:xfrm>
        <a:graphic>
          <a:graphicData uri="http://schemas.openxmlformats.org/presentationml/2006/ole">
            <p:oleObj spid="_x0000_s32770" name="Document" r:id="rId3" imgW="2616104" imgH="3073287" progId="Word.Documen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1224949" y="-1148027"/>
          <a:ext cx="6582643" cy="6951112"/>
        </p:xfrm>
        <a:graphic>
          <a:graphicData uri="http://schemas.openxmlformats.org/presentationml/2006/ole">
            <p:oleObj spid="_x0000_s96258" name="Document" r:id="rId3" imgW="2616104" imgH="3073287" progId="Word.Document.8">
              <p:link updateAutomatic="1"/>
            </p:oleObj>
          </a:graphicData>
        </a:graphic>
      </p:graphicFrame>
      <p:sp>
        <p:nvSpPr>
          <p:cNvPr id="6" name="Right Arrow 5"/>
          <p:cNvSpPr/>
          <p:nvPr/>
        </p:nvSpPr>
        <p:spPr>
          <a:xfrm>
            <a:off x="692776" y="1730743"/>
            <a:ext cx="1745715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Up Arrow 7"/>
          <p:cNvSpPr/>
          <p:nvPr/>
        </p:nvSpPr>
        <p:spPr>
          <a:xfrm rot="20680183">
            <a:off x="6094164" y="5343709"/>
            <a:ext cx="822960" cy="1541066"/>
          </a:xfrm>
          <a:prstGeom prst="upArrow">
            <a:avLst>
              <a:gd name="adj1" fmla="val 50000"/>
              <a:gd name="adj2" fmla="val 5467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Left Arrow 8"/>
          <p:cNvSpPr/>
          <p:nvPr/>
        </p:nvSpPr>
        <p:spPr>
          <a:xfrm rot="18082197">
            <a:off x="5836567" y="550434"/>
            <a:ext cx="1751448" cy="822960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449968" y="2714478"/>
            <a:ext cx="19885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ACROSS </a:t>
            </a:r>
            <a:endParaRPr lang="en-US" sz="2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82454" y="1484521"/>
            <a:ext cx="3999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DOWN</a:t>
            </a:r>
            <a:endParaRPr lang="en-US" sz="2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49179" y="5803085"/>
            <a:ext cx="9118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UP</a:t>
            </a:r>
            <a:endParaRPr lang="en-US" sz="2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91915"/>
            <a:ext cx="39991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 smtClean="0"/>
              <a:t>Example:</a:t>
            </a:r>
            <a:r>
              <a:rPr lang="en-US" sz="2600" dirty="0" smtClean="0"/>
              <a:t> 50% clay, 30% silt and 20% sand is...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1224949" y="-1148027"/>
          <a:ext cx="6582643" cy="6951112"/>
        </p:xfrm>
        <a:graphic>
          <a:graphicData uri="http://schemas.openxmlformats.org/presentationml/2006/ole">
            <p:oleObj spid="_x0000_s97282" name="Document" r:id="rId3" imgW="2616104" imgH="3073287" progId="Word.Document.8">
              <p:link updateAutomatic="1"/>
            </p:oleObj>
          </a:graphicData>
        </a:graphic>
      </p:graphicFrame>
      <p:sp>
        <p:nvSpPr>
          <p:cNvPr id="6" name="Right Arrow 5"/>
          <p:cNvSpPr/>
          <p:nvPr/>
        </p:nvSpPr>
        <p:spPr>
          <a:xfrm>
            <a:off x="692776" y="1730743"/>
            <a:ext cx="1745715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Up Arrow 7"/>
          <p:cNvSpPr/>
          <p:nvPr/>
        </p:nvSpPr>
        <p:spPr>
          <a:xfrm rot="20680183">
            <a:off x="6094164" y="5343709"/>
            <a:ext cx="822960" cy="1541066"/>
          </a:xfrm>
          <a:prstGeom prst="upArrow">
            <a:avLst>
              <a:gd name="adj1" fmla="val 50000"/>
              <a:gd name="adj2" fmla="val 5467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Left Arrow 8"/>
          <p:cNvSpPr/>
          <p:nvPr/>
        </p:nvSpPr>
        <p:spPr>
          <a:xfrm rot="18082197">
            <a:off x="5836567" y="550434"/>
            <a:ext cx="1751448" cy="822960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449968" y="2714478"/>
            <a:ext cx="19885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ACROSS </a:t>
            </a:r>
            <a:endParaRPr lang="en-US" sz="2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82454" y="1484521"/>
            <a:ext cx="3999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DOWN</a:t>
            </a:r>
            <a:endParaRPr lang="en-US" sz="2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49179" y="5803085"/>
            <a:ext cx="9118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UP</a:t>
            </a:r>
            <a:endParaRPr lang="en-US" sz="2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91969"/>
            <a:ext cx="39991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 smtClean="0"/>
              <a:t>Example:</a:t>
            </a:r>
            <a:r>
              <a:rPr lang="en-US" sz="2600" dirty="0" smtClean="0"/>
              <a:t> 10% clay, 40% silt and 50% sand is...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358"/>
            <a:ext cx="8229600" cy="1066800"/>
          </a:xfrm>
        </p:spPr>
        <p:txBody>
          <a:bodyPr/>
          <a:lstStyle/>
          <a:p>
            <a:r>
              <a:rPr lang="en-US" dirty="0" smtClean="0"/>
              <a:t>Your turn to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4828"/>
            <a:ext cx="8229600" cy="4325112"/>
          </a:xfrm>
        </p:spPr>
        <p:txBody>
          <a:bodyPr/>
          <a:lstStyle/>
          <a:p>
            <a:r>
              <a:rPr lang="en-US" dirty="0" smtClean="0"/>
              <a:t>In your seat, try 3-8. </a:t>
            </a:r>
          </a:p>
          <a:p>
            <a:r>
              <a:rPr lang="en-US" dirty="0" smtClean="0"/>
              <a:t>Ask your partner for help first</a:t>
            </a:r>
          </a:p>
          <a:p>
            <a:r>
              <a:rPr lang="en-US" dirty="0" smtClean="0"/>
              <a:t>I will be circulating</a:t>
            </a:r>
          </a:p>
          <a:p>
            <a:r>
              <a:rPr lang="en-US" dirty="0" smtClean="0"/>
              <a:t>Stay seated</a:t>
            </a:r>
          </a:p>
          <a:p>
            <a:r>
              <a:rPr lang="en-US" dirty="0" smtClean="0"/>
              <a:t>Talk quietly</a:t>
            </a:r>
          </a:p>
          <a:p>
            <a:r>
              <a:rPr lang="en-US" dirty="0" smtClean="0"/>
              <a:t>Expect to be randomly called upon *popsicle sticks* to show me your skills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1224949" y="-1148027"/>
          <a:ext cx="6582643" cy="6951112"/>
        </p:xfrm>
        <a:graphic>
          <a:graphicData uri="http://schemas.openxmlformats.org/presentationml/2006/ole">
            <p:oleObj spid="_x0000_s98306" name="Document" r:id="rId3" imgW="2616104" imgH="3073287" progId="Word.Document.8">
              <p:link updateAutomatic="1"/>
            </p:oleObj>
          </a:graphicData>
        </a:graphic>
      </p:graphicFrame>
      <p:sp>
        <p:nvSpPr>
          <p:cNvPr id="6" name="Right Arrow 5"/>
          <p:cNvSpPr/>
          <p:nvPr/>
        </p:nvSpPr>
        <p:spPr>
          <a:xfrm>
            <a:off x="692776" y="1730743"/>
            <a:ext cx="1745715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Up Arrow 7"/>
          <p:cNvSpPr/>
          <p:nvPr/>
        </p:nvSpPr>
        <p:spPr>
          <a:xfrm rot="20680183">
            <a:off x="6094164" y="5343709"/>
            <a:ext cx="822960" cy="1541066"/>
          </a:xfrm>
          <a:prstGeom prst="upArrow">
            <a:avLst>
              <a:gd name="adj1" fmla="val 50000"/>
              <a:gd name="adj2" fmla="val 5467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Left Arrow 8"/>
          <p:cNvSpPr/>
          <p:nvPr/>
        </p:nvSpPr>
        <p:spPr>
          <a:xfrm rot="18082197">
            <a:off x="5836567" y="550434"/>
            <a:ext cx="1751448" cy="822960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449968" y="2714478"/>
            <a:ext cx="19885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ACROSS </a:t>
            </a:r>
            <a:endParaRPr lang="en-US" sz="2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82454" y="1484521"/>
            <a:ext cx="3999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DOWN</a:t>
            </a:r>
            <a:endParaRPr lang="en-US" sz="2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49179" y="5803085"/>
            <a:ext cx="9118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UP</a:t>
            </a:r>
            <a:endParaRPr lang="en-US" sz="2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8912" y="5803085"/>
            <a:ext cx="39991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 smtClean="0"/>
              <a:t>Example:</a:t>
            </a:r>
            <a:r>
              <a:rPr lang="en-US" sz="2600" dirty="0" smtClean="0"/>
              <a:t> 10% clay, 40% silt and 50% sand is...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672"/>
            <a:ext cx="8229600" cy="1066800"/>
          </a:xfrm>
        </p:spPr>
        <p:txBody>
          <a:bodyPr/>
          <a:lstStyle/>
          <a:p>
            <a:r>
              <a:rPr lang="en-US" dirty="0" smtClean="0"/>
              <a:t>Announcements!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58429"/>
            <a:ext cx="8686801" cy="489813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Tutoring: Thursday 230-</a:t>
            </a:r>
            <a:r>
              <a:rPr lang="en-US" dirty="0" smtClean="0"/>
              <a:t>3pm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 can help with organization, make up work,</a:t>
            </a:r>
            <a:r>
              <a:rPr lang="en-US" dirty="0" smtClean="0"/>
              <a:t> </a:t>
            </a:r>
            <a:r>
              <a:rPr lang="en-US" dirty="0" smtClean="0"/>
              <a:t>retests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Unit 2 Test Grades coming this week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Expectations for Guided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25112"/>
          </a:xfrm>
        </p:spPr>
        <p:txBody>
          <a:bodyPr/>
          <a:lstStyle/>
          <a:p>
            <a:r>
              <a:rPr lang="en-US" dirty="0" smtClean="0"/>
              <a:t>Clear your desk</a:t>
            </a:r>
          </a:p>
          <a:p>
            <a:r>
              <a:rPr lang="en-US" dirty="0" smtClean="0"/>
              <a:t>Pen/Pencil in hand</a:t>
            </a:r>
          </a:p>
          <a:p>
            <a:r>
              <a:rPr lang="en-US" dirty="0" smtClean="0"/>
              <a:t>Stay seated, sit up &amp; face forward</a:t>
            </a:r>
          </a:p>
          <a:p>
            <a:r>
              <a:rPr lang="en-US" dirty="0" smtClean="0"/>
              <a:t>No talking</a:t>
            </a:r>
          </a:p>
          <a:p>
            <a:r>
              <a:rPr lang="en-US" dirty="0" smtClean="0"/>
              <a:t>Raise hand for questions</a:t>
            </a:r>
          </a:p>
          <a:p>
            <a:r>
              <a:rPr lang="en-US" dirty="0" smtClean="0"/>
              <a:t>No bathroom passes at this time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457200" y="-296863"/>
            <a:ext cx="8229600" cy="1143001"/>
          </a:xfrm>
        </p:spPr>
        <p:txBody>
          <a:bodyPr/>
          <a:lstStyle/>
          <a:p>
            <a:r>
              <a:rPr lang="en-US" smtClean="0"/>
              <a:t>Fill in the blank</a:t>
            </a:r>
          </a:p>
        </p:txBody>
      </p:sp>
      <p:sp>
        <p:nvSpPr>
          <p:cNvPr id="27651" name="Content Placeholder 4"/>
          <p:cNvSpPr>
            <a:spLocks noGrp="1"/>
          </p:cNvSpPr>
          <p:nvPr>
            <p:ph idx="1"/>
          </p:nvPr>
        </p:nvSpPr>
        <p:spPr>
          <a:xfrm>
            <a:off x="0" y="846138"/>
            <a:ext cx="9405938" cy="6011862"/>
          </a:xfrm>
        </p:spPr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en-US" dirty="0" smtClean="0"/>
              <a:t>Soil </a:t>
            </a:r>
            <a:r>
              <a:rPr lang="en-US" dirty="0" smtClean="0"/>
              <a:t>type is determined by the</a:t>
            </a:r>
            <a:r>
              <a:rPr lang="en-US" dirty="0" smtClean="0"/>
              <a:t> 1 ________of particles</a:t>
            </a:r>
            <a:r>
              <a:rPr lang="en-US" dirty="0" smtClean="0"/>
              <a:t>.</a:t>
            </a:r>
          </a:p>
          <a:p>
            <a:pPr marL="514350" indent="-514350">
              <a:buFont typeface="Arial" charset="0"/>
              <a:buNone/>
            </a:pPr>
            <a:r>
              <a:rPr lang="en-US" dirty="0" smtClean="0"/>
              <a:t>2 ___ is the smallest sized particle</a:t>
            </a:r>
          </a:p>
          <a:p>
            <a:pPr marL="514350" indent="-514350">
              <a:buFont typeface="Arial" charset="0"/>
              <a:buNone/>
            </a:pPr>
            <a:r>
              <a:rPr lang="en-US" dirty="0" smtClean="0"/>
              <a:t>S</a:t>
            </a:r>
            <a:r>
              <a:rPr lang="en-US" dirty="0" smtClean="0"/>
              <a:t>ilt is the 3 _____ sized particle</a:t>
            </a:r>
            <a:endParaRPr lang="en-US" dirty="0" smtClean="0"/>
          </a:p>
          <a:p>
            <a:pPr marL="514350" indent="-514350">
              <a:buFont typeface="Arial" charset="0"/>
              <a:buNone/>
            </a:pPr>
            <a:r>
              <a:rPr lang="en-US" dirty="0" smtClean="0"/>
              <a:t>4 ___</a:t>
            </a:r>
            <a:r>
              <a:rPr lang="en-US" dirty="0" smtClean="0"/>
              <a:t> is the largest sized particle</a:t>
            </a:r>
            <a:endParaRPr lang="en-US" dirty="0" smtClean="0"/>
          </a:p>
          <a:p>
            <a:pPr marL="514350" indent="-514350">
              <a:buFont typeface="Arial" charset="0"/>
              <a:buNone/>
            </a:pPr>
            <a:r>
              <a:rPr lang="en-US" dirty="0" smtClean="0"/>
              <a:t>5 _____ is the rich organic material that consists of 5% of good quality soil.</a:t>
            </a:r>
            <a:endParaRPr lang="en-US" dirty="0" smtClean="0"/>
          </a:p>
          <a:p>
            <a:pPr marL="514350" indent="-514350">
              <a:buFont typeface="Arial" charset="0"/>
              <a:buNone/>
            </a:pPr>
            <a:r>
              <a:rPr lang="en-US" dirty="0" smtClean="0"/>
              <a:t>Soil sits on the top of the 6_______.</a:t>
            </a:r>
            <a:endParaRPr lang="en-US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Planning Your Own 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25112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SWBAT apply soil knowledge in Build Your Own Town project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Lets talk about it together then talk with partner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Planning Your Own 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25112"/>
          </a:xfrm>
        </p:spPr>
        <p:txBody>
          <a:bodyPr/>
          <a:lstStyle/>
          <a:p>
            <a:pPr algn="ctr">
              <a:buNone/>
            </a:pPr>
            <a:r>
              <a:rPr lang="en-US" i="1" dirty="0" smtClean="0"/>
              <a:t>Complete </a:t>
            </a:r>
            <a:r>
              <a:rPr lang="en-US" dirty="0" smtClean="0"/>
              <a:t>Brainstorm Questions </a:t>
            </a:r>
          </a:p>
          <a:p>
            <a:pPr algn="ctr">
              <a:buNone/>
            </a:pPr>
            <a:r>
              <a:rPr lang="en-US" u="sng" dirty="0" smtClean="0"/>
              <a:t>Then</a:t>
            </a:r>
            <a:r>
              <a:rPr lang="en-US" dirty="0" smtClean="0"/>
              <a:t> flip sheet &amp; begin reading the back side</a:t>
            </a:r>
          </a:p>
          <a:p>
            <a:pPr algn="ctr">
              <a:buNone/>
            </a:pPr>
            <a:endParaRPr lang="en-US" dirty="0" smtClean="0"/>
          </a:p>
          <a:p>
            <a:pPr marL="624078" indent="-514350">
              <a:buAutoNum type="arabicPeriod"/>
            </a:pPr>
            <a:r>
              <a:rPr lang="en-US" dirty="0" smtClean="0"/>
              <a:t>Which job will be the easiest? Why?</a:t>
            </a:r>
          </a:p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AutoNum type="arabicPeriod"/>
            </a:pPr>
            <a:r>
              <a:rPr lang="en-US" dirty="0" smtClean="0"/>
              <a:t>Which job will be the hardest? Why?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Planning Your Own 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25112"/>
          </a:xfrm>
        </p:spPr>
        <p:txBody>
          <a:bodyPr/>
          <a:lstStyle/>
          <a:p>
            <a:pPr algn="ctr">
              <a:buNone/>
            </a:pPr>
            <a:r>
              <a:rPr lang="en-US" i="1" dirty="0" smtClean="0"/>
              <a:t>Complete </a:t>
            </a:r>
            <a:r>
              <a:rPr lang="en-US" dirty="0" smtClean="0"/>
              <a:t>Brainstorm Questions </a:t>
            </a:r>
          </a:p>
          <a:p>
            <a:pPr algn="ctr">
              <a:buNone/>
            </a:pPr>
            <a:r>
              <a:rPr lang="en-US" u="sng" dirty="0" smtClean="0"/>
              <a:t>Then</a:t>
            </a:r>
            <a:r>
              <a:rPr lang="en-US" dirty="0" smtClean="0"/>
              <a:t> begin looking at your map</a:t>
            </a:r>
          </a:p>
          <a:p>
            <a:pPr algn="ctr">
              <a:buNone/>
            </a:pPr>
            <a:endParaRPr lang="en-US" dirty="0" smtClean="0"/>
          </a:p>
          <a:p>
            <a:pPr marL="624078" indent="-514350">
              <a:buAutoNum type="arabicPeriod"/>
            </a:pPr>
            <a:r>
              <a:rPr lang="en-US" dirty="0" smtClean="0"/>
              <a:t>Which soil is the best for farming?</a:t>
            </a:r>
          </a:p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AutoNum type="arabicPeriod"/>
            </a:pPr>
            <a:r>
              <a:rPr lang="en-US" dirty="0" smtClean="0"/>
              <a:t>Which soil is the best for building on?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Planning Your Own 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25112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Work on this for the rest of </a:t>
            </a:r>
            <a:r>
              <a:rPr lang="en-US" dirty="0" smtClean="0"/>
              <a:t>class</a:t>
            </a:r>
          </a:p>
          <a:p>
            <a:pPr>
              <a:buNone/>
            </a:pPr>
            <a:r>
              <a:rPr lang="en-US" b="1" u="sng" dirty="0" smtClean="0"/>
              <a:t>Expectations: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Stay seated, face forward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Raise hand for questions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Talking </a:t>
            </a:r>
            <a:r>
              <a:rPr lang="en-US" dirty="0" smtClean="0"/>
              <a:t>quietly </a:t>
            </a:r>
          </a:p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EXIT TICKET!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/>
          <a:lstStyle/>
          <a:p>
            <a:r>
              <a:rPr lang="en-US" dirty="0" smtClean="0"/>
              <a:t>Slip of paper – turn it in!</a:t>
            </a:r>
          </a:p>
          <a:p>
            <a:r>
              <a:rPr lang="en-US" smtClean="0"/>
              <a:t>Review </a:t>
            </a:r>
            <a:r>
              <a:rPr lang="en-US" dirty="0" smtClean="0"/>
              <a:t>Tuesday!</a:t>
            </a:r>
          </a:p>
          <a:p>
            <a:r>
              <a:rPr lang="en-US" dirty="0" smtClean="0"/>
              <a:t>Test on Wednesday!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9-29 at 9.10.59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3719" r="-33719"/>
          <a:stretch>
            <a:fillRect/>
          </a:stretch>
        </p:blipFill>
        <p:spPr>
          <a:xfrm>
            <a:off x="179609" y="652110"/>
            <a:ext cx="8762331" cy="5431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3660"/>
            <a:ext cx="8229600" cy="1066800"/>
          </a:xfrm>
        </p:spPr>
        <p:txBody>
          <a:bodyPr/>
          <a:lstStyle/>
          <a:p>
            <a:r>
              <a:rPr lang="en-US" dirty="0" smtClean="0"/>
              <a:t>What is humus? (EES Related)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460"/>
            <a:ext cx="8229600" cy="4325112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Chick peas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Soil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Weathered rock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Decaying organic material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1839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smallest particle made that determines the type of soil?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Sand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Clay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Silt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Loam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1676400"/>
            <a:ext cx="9537776" cy="4898136"/>
          </a:xfrm>
        </p:spPr>
        <p:txBody>
          <a:bodyPr>
            <a:normAutofit/>
          </a:bodyPr>
          <a:lstStyle/>
          <a:p>
            <a:pPr marL="521208" indent="-457200">
              <a:buAutoNum type="arabicPeriod"/>
            </a:pPr>
            <a:r>
              <a:rPr lang="en-US" sz="2600" dirty="0" smtClean="0"/>
              <a:t>Predict: What are the top ingredients in soil?</a:t>
            </a:r>
          </a:p>
          <a:p>
            <a:pPr marL="521208" indent="-457200">
              <a:buAutoNum type="arabicPeriod"/>
            </a:pPr>
            <a:r>
              <a:rPr lang="en-US" sz="2600" dirty="0" smtClean="0"/>
              <a:t>Why is it important to talk about soil?</a:t>
            </a:r>
          </a:p>
          <a:p>
            <a:pPr marL="521208" indent="-457200">
              <a:buAutoNum type="arabicPeriod"/>
            </a:pPr>
            <a:r>
              <a:rPr lang="en-US" sz="2600" dirty="0" smtClean="0"/>
              <a:t>What type of soil do we have in </a:t>
            </a:r>
            <a:r>
              <a:rPr lang="en-US" sz="2600" dirty="0" smtClean="0"/>
              <a:t>N</a:t>
            </a:r>
            <a:r>
              <a:rPr lang="en-US" sz="2600" dirty="0" smtClean="0"/>
              <a:t>orth Carolina?</a:t>
            </a:r>
            <a:endParaRPr lang="en-US" sz="2600" dirty="0" smtClean="0"/>
          </a:p>
          <a:p>
            <a:pPr marL="521208" indent="-45720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22" y="609600"/>
            <a:ext cx="8487578" cy="10668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What is the main soil in North Carolina?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25112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Sand	 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Silty</a:t>
            </a:r>
            <a:r>
              <a:rPr lang="en-US" dirty="0" smtClean="0"/>
              <a:t> Clay Loam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Red Clay		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Silty</a:t>
            </a:r>
            <a:r>
              <a:rPr lang="en-US" dirty="0" smtClean="0"/>
              <a:t> loam			</a:t>
            </a:r>
          </a:p>
          <a:p>
            <a:pPr marL="624078" indent="-51435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of these factors affects the rate of chemical weathering?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8318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Cambria"/>
                <a:ea typeface="Cambria"/>
                <a:cs typeface="Times New Roman"/>
              </a:rPr>
              <a:t>Climate</a:t>
            </a:r>
            <a:endParaRPr lang="en-US" sz="4000" dirty="0" smtClean="0">
              <a:latin typeface="Times New Roman"/>
              <a:ea typeface="Cambria"/>
              <a:cs typeface="Times New Roman"/>
            </a:endParaRPr>
          </a:p>
          <a:p>
            <a:pPr marL="258318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Cambria"/>
                <a:ea typeface="Cambria"/>
                <a:cs typeface="Times New Roman"/>
              </a:rPr>
              <a:t>Chemical composition of the exposed rock</a:t>
            </a:r>
            <a:endParaRPr lang="en-US" sz="4000" dirty="0" smtClean="0">
              <a:latin typeface="Times New Roman"/>
              <a:ea typeface="Cambria"/>
              <a:cs typeface="Times New Roman"/>
            </a:endParaRPr>
          </a:p>
          <a:p>
            <a:pPr marL="258318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Cambria"/>
                <a:ea typeface="Cambria"/>
                <a:cs typeface="Times New Roman"/>
              </a:rPr>
              <a:t>Surface area of the exposed rock</a:t>
            </a:r>
            <a:endParaRPr lang="en-US" sz="3800" dirty="0" smtClean="0">
              <a:latin typeface="Times New Roman"/>
              <a:ea typeface="Cambria"/>
              <a:cs typeface="Times New Roman"/>
            </a:endParaRPr>
          </a:p>
          <a:p>
            <a:pPr marL="258318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latin typeface="Cambria"/>
                <a:ea typeface="Cambria"/>
                <a:cs typeface="Times New Roman"/>
              </a:rPr>
              <a:t>All of the above</a:t>
            </a:r>
            <a:endParaRPr lang="en-US" sz="4000" dirty="0" smtClean="0">
              <a:latin typeface="Times New Roman"/>
              <a:ea typeface="Cambria"/>
              <a:cs typeface="Times New Roman"/>
            </a:endParaRPr>
          </a:p>
          <a:p>
            <a:pPr marL="624078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85% Mastery is Our GOAL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199" y="3899938"/>
            <a:ext cx="4896905" cy="17526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We are on our way</a:t>
            </a:r>
          </a:p>
          <a:p>
            <a:pPr>
              <a:buFont typeface="Arial"/>
              <a:buChar char="•"/>
            </a:pPr>
            <a:r>
              <a:rPr lang="en-US" dirty="0" smtClean="0"/>
              <a:t>Lets focus only on soil </a:t>
            </a:r>
            <a:r>
              <a:rPr lang="en-US" i="1" dirty="0" smtClean="0"/>
              <a:t>today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should we study soil?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3899937"/>
            <a:ext cx="4953000" cy="2763827"/>
          </a:xfrm>
        </p:spPr>
        <p:txBody>
          <a:bodyPr>
            <a:normAutofit/>
          </a:bodyPr>
          <a:lstStyle/>
          <a:p>
            <a:r>
              <a:rPr lang="en-US" dirty="0" smtClean="0"/>
              <a:t>SWBAT able to identify soil composition by reading a soil pyramid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Expectations for Guided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25112"/>
          </a:xfrm>
        </p:spPr>
        <p:txBody>
          <a:bodyPr/>
          <a:lstStyle/>
          <a:p>
            <a:r>
              <a:rPr lang="en-US" dirty="0" smtClean="0"/>
              <a:t>Clear your desk</a:t>
            </a:r>
          </a:p>
          <a:p>
            <a:r>
              <a:rPr lang="en-US" dirty="0" smtClean="0"/>
              <a:t>Pen/Pencil in hand</a:t>
            </a:r>
          </a:p>
          <a:p>
            <a:r>
              <a:rPr lang="en-US" dirty="0" smtClean="0"/>
              <a:t>Stay seated, sit up &amp; face forward</a:t>
            </a:r>
          </a:p>
          <a:p>
            <a:r>
              <a:rPr lang="en-US" dirty="0" smtClean="0"/>
              <a:t>No talking</a:t>
            </a:r>
          </a:p>
          <a:p>
            <a:r>
              <a:rPr lang="en-US" dirty="0" smtClean="0"/>
              <a:t>Raise hand for questions</a:t>
            </a:r>
          </a:p>
          <a:p>
            <a:r>
              <a:rPr lang="en-US" dirty="0" smtClean="0"/>
              <a:t>No bathroom passes at this time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00063" y="1624013"/>
            <a:ext cx="8534400" cy="4950523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    As rocks are broken down by the process called </a:t>
            </a:r>
            <a:r>
              <a:rPr lang="en-US" b="1" u="sng" dirty="0" smtClean="0">
                <a:solidFill>
                  <a:srgbClr val="FF6600"/>
                </a:solidFill>
                <a:ea typeface="ＭＳ Ｐゴシック" charset="-128"/>
                <a:cs typeface="ＭＳ Ｐゴシック" charset="-128"/>
              </a:rPr>
              <a:t>weathering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, small pieces of rock (</a:t>
            </a:r>
            <a:r>
              <a:rPr lang="en-US" b="1" u="sng" dirty="0" smtClean="0">
                <a:solidFill>
                  <a:srgbClr val="FF6600"/>
                </a:solidFill>
                <a:ea typeface="ＭＳ Ｐゴシック" charset="-128"/>
                <a:cs typeface="ＭＳ Ｐゴシック" charset="-128"/>
              </a:rPr>
              <a:t>sediments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) are formed. </a:t>
            </a:r>
          </a:p>
          <a:p>
            <a:pPr>
              <a:buFont typeface="Wingdings" charset="2"/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    These small pieces of rock are then </a:t>
            </a:r>
            <a:r>
              <a:rPr lang="en-US" b="1" u="sng" dirty="0" smtClean="0">
                <a:solidFill>
                  <a:srgbClr val="FF6600"/>
                </a:solidFill>
                <a:ea typeface="ＭＳ Ｐゴシック" charset="-128"/>
                <a:cs typeface="ＭＳ Ｐゴシック" charset="-128"/>
              </a:rPr>
              <a:t>eroded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, or carried away. </a:t>
            </a:r>
          </a:p>
          <a:p>
            <a:pPr>
              <a:buFont typeface="Wingdings" charset="2"/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    These pieces of sediment will eventually form sedimentary rock. However, before other sediments are placed on top of them, these small pieces of rock form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b="1" u="sng" dirty="0" smtClean="0">
                <a:solidFill>
                  <a:srgbClr val="FF6600"/>
                </a:solidFill>
                <a:ea typeface="ＭＳ Ｐゴシック" charset="-128"/>
                <a:cs typeface="ＭＳ Ｐゴシック" charset="-128"/>
              </a:rPr>
              <a:t>soil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. </a:t>
            </a:r>
          </a:p>
          <a:p>
            <a:endParaRPr lang="en-US" sz="2400" dirty="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6388" name="Picture 10" descr="soi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42900"/>
            <a:ext cx="5397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0893"/>
            <a:ext cx="8229600" cy="1066800"/>
          </a:xfrm>
        </p:spPr>
        <p:txBody>
          <a:bodyPr/>
          <a:lstStyle/>
          <a:p>
            <a:r>
              <a:rPr lang="en-US" dirty="0" smtClean="0"/>
              <a:t>What is soil?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7693"/>
            <a:ext cx="8229600" cy="466684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upper layer of earth in which </a:t>
            </a:r>
            <a:r>
              <a:rPr lang="en-US" sz="3600" b="1" u="sng" dirty="0" smtClean="0">
                <a:solidFill>
                  <a:srgbClr val="FF0000"/>
                </a:solidFill>
              </a:rPr>
              <a:t>plants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grow, a black or dark brown material typically consisting of a mixture of </a:t>
            </a:r>
            <a:r>
              <a:rPr lang="en-US" sz="3600" b="1" u="sng" dirty="0" smtClean="0">
                <a:solidFill>
                  <a:srgbClr val="FF0000"/>
                </a:solidFill>
              </a:rPr>
              <a:t>organic remains, clay, and rock particle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Urban.thmx</Template>
  <TotalTime>4547</TotalTime>
  <Words>1078</Words>
  <Application>Microsoft Macintosh PowerPoint</Application>
  <PresentationFormat>On-screen Show (4:3)</PresentationFormat>
  <Paragraphs>188</Paragraphs>
  <Slides>41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Links</vt:lpstr>
      </vt:variant>
      <vt:variant>
        <vt:i4>6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Urban</vt:lpstr>
      <vt:lpstr>Office Theme</vt:lpstr>
      <vt:lpstr>???</vt:lpstr>
      <vt:lpstr>???</vt:lpstr>
      <vt:lpstr>Macintosh HD:Users:Andrea:Desktop:EES NTO:Rock Cycle, Soil:Soil &amp; Rock Diagrams.doc!OLE_LINK1</vt:lpstr>
      <vt:lpstr>???</vt:lpstr>
      <vt:lpstr>???</vt:lpstr>
      <vt:lpstr>???</vt:lpstr>
      <vt:lpstr>Warm Up</vt:lpstr>
      <vt:lpstr>Objective       Agenda</vt:lpstr>
      <vt:lpstr>Announcements!</vt:lpstr>
      <vt:lpstr>Warm Up</vt:lpstr>
      <vt:lpstr>85% Mastery is Our GOAL </vt:lpstr>
      <vt:lpstr>Why should we study soil?</vt:lpstr>
      <vt:lpstr>Expectations for Guided Notes</vt:lpstr>
      <vt:lpstr>Slide 8</vt:lpstr>
      <vt:lpstr>What is soil?</vt:lpstr>
      <vt:lpstr>Soil is also made up of humus (dead plants and animals), minerals,  air and water.</vt:lpstr>
      <vt:lpstr>Hum a what??</vt:lpstr>
      <vt:lpstr>SOIL!</vt:lpstr>
      <vt:lpstr>What kind of soil does NC have?</vt:lpstr>
      <vt:lpstr>What is the largest food crop in NC?</vt:lpstr>
      <vt:lpstr>What is organic matter?</vt:lpstr>
      <vt:lpstr>What is compost?</vt:lpstr>
      <vt:lpstr>Flip your paper over!!!</vt:lpstr>
      <vt:lpstr>Draw the size order! </vt:lpstr>
      <vt:lpstr>SWBAT able to identify soil composition by reading a soil pyramid</vt:lpstr>
      <vt:lpstr>Intersection points while...</vt:lpstr>
      <vt:lpstr>Intersection points while...</vt:lpstr>
      <vt:lpstr>SWBAT able to identify soil composition by reading a soil pyramid</vt:lpstr>
      <vt:lpstr>Slide 23</vt:lpstr>
      <vt:lpstr>Slide 24</vt:lpstr>
      <vt:lpstr>Characteristics</vt:lpstr>
      <vt:lpstr>Slide 26</vt:lpstr>
      <vt:lpstr>Slide 27</vt:lpstr>
      <vt:lpstr>Your turn to practice</vt:lpstr>
      <vt:lpstr>Slide 29</vt:lpstr>
      <vt:lpstr>Expectations for Guided Notes</vt:lpstr>
      <vt:lpstr>Fill in the blank</vt:lpstr>
      <vt:lpstr>Planning Your Own Town</vt:lpstr>
      <vt:lpstr>Planning Your Own Town</vt:lpstr>
      <vt:lpstr>Planning Your Own Town</vt:lpstr>
      <vt:lpstr>Planning Your Own Town</vt:lpstr>
      <vt:lpstr>EXIT TICKET!</vt:lpstr>
      <vt:lpstr>Slide 37</vt:lpstr>
      <vt:lpstr>What is humus? (EES Related)</vt:lpstr>
      <vt:lpstr>What is the smallest particle made that determines the type of soil? </vt:lpstr>
      <vt:lpstr>What is the main soil in North Carolina? </vt:lpstr>
      <vt:lpstr>Which of these factors affects the rate of chemical weathering? </vt:lpstr>
    </vt:vector>
  </TitlesOfParts>
  <Company>Teach for America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RCR</dc:title>
  <dc:creator>Andrea Hendee</dc:creator>
  <cp:lastModifiedBy>Jessica Northrup</cp:lastModifiedBy>
  <cp:revision>51</cp:revision>
  <dcterms:created xsi:type="dcterms:W3CDTF">2014-11-05T01:05:18Z</dcterms:created>
  <dcterms:modified xsi:type="dcterms:W3CDTF">2014-11-05T13:31:42Z</dcterms:modified>
</cp:coreProperties>
</file>