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5F1F-A946-410E-96EC-2E3A7E9E153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9/24/14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568D-CB5A-4F32-88D4-70CEE5383C4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9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4CA95E-45DB-4A30-A306-39E8DA3309E2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ＭＳ Ｐゴシック" pitchFamily="-11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9/24/14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F0392-592D-4599-939C-23F6581F366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  <a:ea typeface="ＭＳ Ｐゴシック" pitchFamily="-11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p0dWF_3PYh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PUTTING IT ALL TOGETHER!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ARE WE LEARNING THIS?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pitchFamily="-111" charset="-128"/>
              </a:rPr>
              <a:t>SWBAT  identify the layers of the Earth by name, composition, thickness &amp; density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SWBAT explain the 3 different movements of tectonic plates &amp; the mechanism causing such movements.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88257-DE7A-D44A-A543-C5B1D1724A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</a:t>
            </a:fld>
            <a:endParaRPr lang="en-US" smtClean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FAST FACT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3459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continents are moving at approximately the rate that your fingernail grows, and scientists </a:t>
            </a:r>
            <a:r>
              <a:rPr lang="en-US" dirty="0">
                <a:solidFill>
                  <a:schemeClr val="bg1"/>
                </a:solidFill>
              </a:rPr>
              <a:t>predict that in 250 million years, another Pangaea </a:t>
            </a:r>
            <a:r>
              <a:rPr lang="en-US" dirty="0" smtClean="0">
                <a:solidFill>
                  <a:schemeClr val="bg1"/>
                </a:solidFill>
              </a:rPr>
              <a:t>will form when all the continents once again collide.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apod.nasa.gov/apod/image/0010/PangeaUltima_scotese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0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Where would you want to be?</a:t>
            </a:r>
            <a:br>
              <a:rPr lang="en-US" smtClean="0">
                <a:ea typeface="ＭＳ Ｐゴシック" pitchFamily="-111" charset="-128"/>
              </a:rPr>
            </a:br>
            <a:r>
              <a:rPr lang="en-US" smtClean="0">
                <a:ea typeface="ＭＳ Ｐゴシック" pitchFamily="-111" charset="-128"/>
              </a:rPr>
              <a:t>Cold vs. hot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111" charset="-128"/>
            </a:endParaRPr>
          </a:p>
        </p:txBody>
      </p:sp>
      <p:pic>
        <p:nvPicPr>
          <p:cNvPr id="30724" name="Picture 2" descr="http://t3.gstatic.com/images?q=tbn:ANd9GcTbCEOXtZdNitpqSt2qwO8wC6_-RbaTubDGg4KooCreMDDv_fn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00200"/>
            <a:ext cx="3729160" cy="371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2988" y="793285"/>
            <a:ext cx="302101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736" y="3257084"/>
            <a:ext cx="4535464" cy="352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9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Same goes for particles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do particles change when they are cold and hot</a:t>
            </a:r>
            <a:r>
              <a:rPr lang="en-US" dirty="0" smtClean="0"/>
              <a:t>?</a:t>
            </a:r>
            <a:endParaRPr lang="en-US" dirty="0" smtClean="0">
              <a:ea typeface="ＭＳ Ｐゴシック" pitchFamily="-111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dirty="0" smtClean="0">
              <a:ea typeface="ＭＳ Ｐゴシック" pitchFamily="-111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dirty="0">
              <a:ea typeface="ＭＳ Ｐゴシック" pitchFamily="-111" charset="-128"/>
            </a:endParaRPr>
          </a:p>
          <a:p>
            <a:pPr marL="0" indent="0" eaLnBrk="1" hangingPunct="1">
              <a:buNone/>
            </a:pPr>
            <a:endParaRPr lang="en-US" b="1" dirty="0" smtClean="0"/>
          </a:p>
          <a:p>
            <a:pPr marL="0" indent="0" eaLnBrk="1" hangingPunct="1">
              <a:buNone/>
            </a:pPr>
            <a:r>
              <a:rPr lang="en-US" b="1" dirty="0" smtClean="0"/>
              <a:t>THEREFORE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 eaLnBrk="1" hangingPunct="1">
              <a:buNone/>
            </a:pPr>
            <a:r>
              <a:rPr lang="en-US" dirty="0" smtClean="0"/>
              <a:t>Hotter objects </a:t>
            </a:r>
            <a:r>
              <a:rPr lang="en-US" dirty="0"/>
              <a:t>are ___________ dense and </a:t>
            </a:r>
            <a:r>
              <a:rPr lang="en-US" dirty="0" smtClean="0"/>
              <a:t>colder objects </a:t>
            </a:r>
            <a:r>
              <a:rPr lang="en-US" dirty="0"/>
              <a:t>are ____________ dense. </a:t>
            </a:r>
          </a:p>
          <a:p>
            <a:pPr marL="0" indent="0" eaLnBrk="1" hangingPunct="1">
              <a:buFont typeface="Arial" charset="0"/>
              <a:buNone/>
            </a:pPr>
            <a:endParaRPr lang="en-US" dirty="0" smtClean="0">
              <a:ea typeface="ＭＳ Ｐゴシック" pitchFamily="-111" charset="-128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497869" y="2846123"/>
            <a:ext cx="6547486" cy="1452922"/>
            <a:chOff x="0" y="0"/>
            <a:chExt cx="4865370" cy="906780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0" y="12700"/>
              <a:ext cx="2126615" cy="894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>
                  <a:solidFill>
                    <a:prstClr val="white"/>
                  </a:solidFill>
                  <a:latin typeface="Twentieth Century Medium"/>
                  <a:ea typeface="Calibri"/>
                  <a:cs typeface="Times New Roman"/>
                </a:rPr>
                <a:t>Colder particles</a:t>
              </a:r>
              <a:endParaRPr lang="en-US" sz="16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755900" y="0"/>
              <a:ext cx="2109470" cy="894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>
                  <a:solidFill>
                    <a:prstClr val="white"/>
                  </a:solidFill>
                  <a:latin typeface="Twentieth Century Medium"/>
                  <a:ea typeface="Calibri"/>
                  <a:cs typeface="Times New Roman"/>
                </a:rPr>
                <a:t>Hotter particles</a:t>
              </a:r>
              <a:endParaRPr lang="en-US" sz="16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497869" y="2846123"/>
            <a:ext cx="2838735" cy="15678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Cold objects: More dense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6620" y="2846123"/>
            <a:ext cx="2838735" cy="15678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Warm objects: Less Dense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15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Earth’s Layers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Use guided notes to </a:t>
            </a:r>
            <a:r>
              <a:rPr lang="en-US" u="sng" dirty="0" smtClean="0">
                <a:solidFill>
                  <a:schemeClr val="accent6"/>
                </a:solidFill>
              </a:rPr>
              <a:t>label &amp; color diagram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Stay in assigned seats, talk quietly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When you finish- work on vocabulary</a:t>
            </a:r>
          </a:p>
          <a:p>
            <a:r>
              <a:rPr lang="en-US" dirty="0" smtClean="0"/>
              <a:t>This is a resource tool for unit 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66FF"/>
                </a:solidFill>
                <a:ea typeface="ＭＳ Ｐゴシック" pitchFamily="-111" charset="-128"/>
              </a:rPr>
              <a:t>Exit Ticket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42999"/>
            <a:ext cx="8976540" cy="4056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4400" dirty="0">
                <a:solidFill>
                  <a:srgbClr val="F79646"/>
                </a:solidFill>
                <a:ea typeface="ＭＳ Ｐゴシック" pitchFamily="-111" charset="-128"/>
              </a:rPr>
              <a:t>1. What is convection?</a:t>
            </a:r>
          </a:p>
          <a:p>
            <a:pPr defTabSz="914400">
              <a:spcBef>
                <a:spcPct val="0"/>
              </a:spcBef>
              <a:defRPr/>
            </a:pPr>
            <a:r>
              <a:rPr lang="en-US" sz="4400" dirty="0">
                <a:solidFill>
                  <a:srgbClr val="F79646"/>
                </a:solidFill>
                <a:ea typeface="ＭＳ Ｐゴシック" pitchFamily="-111" charset="-128"/>
              </a:rPr>
              <a:t>2. In which layer does convection take place?</a:t>
            </a:r>
          </a:p>
          <a:p>
            <a:pPr defTabSz="914400">
              <a:spcBef>
                <a:spcPct val="0"/>
              </a:spcBef>
              <a:defRPr/>
            </a:pPr>
            <a:r>
              <a:rPr lang="en-US" sz="4400" dirty="0">
                <a:solidFill>
                  <a:srgbClr val="CC0066"/>
                </a:solidFill>
                <a:ea typeface="ＭＳ Ｐゴシック" pitchFamily="-111" charset="-128"/>
              </a:rPr>
              <a:t>3. What is the heat source for convection?</a:t>
            </a:r>
          </a:p>
          <a:p>
            <a:pPr defTabSz="914400">
              <a:spcBef>
                <a:spcPct val="0"/>
              </a:spcBef>
              <a:defRPr/>
            </a:pPr>
            <a:r>
              <a:rPr lang="en-US" sz="4400" dirty="0">
                <a:solidFill>
                  <a:srgbClr val="9BBB59"/>
                </a:solidFill>
                <a:ea typeface="ＭＳ Ｐゴシック" pitchFamily="-111" charset="-128"/>
              </a:rPr>
              <a:t>4. What layer makes up the tectonic plates?</a:t>
            </a:r>
          </a:p>
          <a:p>
            <a:pPr defTabSz="914400">
              <a:spcBef>
                <a:spcPct val="0"/>
              </a:spcBef>
              <a:defRPr/>
            </a:pPr>
            <a:r>
              <a:rPr lang="en-US" sz="4400" dirty="0">
                <a:solidFill>
                  <a:srgbClr val="9BBB59"/>
                </a:solidFill>
                <a:ea typeface="ＭＳ Ｐゴシック" pitchFamily="-111" charset="-128"/>
              </a:rPr>
              <a:t>5. What layer of the earth is the most dense?</a:t>
            </a:r>
          </a:p>
          <a:p>
            <a:pPr defTabSz="914400">
              <a:spcBef>
                <a:spcPct val="0"/>
              </a:spcBef>
              <a:defRPr/>
            </a:pPr>
            <a:r>
              <a:rPr lang="en-US" sz="4400" dirty="0">
                <a:solidFill>
                  <a:srgbClr val="4BACC6">
                    <a:lumMod val="60000"/>
                    <a:lumOff val="40000"/>
                  </a:srgbClr>
                </a:solidFill>
                <a:ea typeface="ＭＳ Ｐゴシック" pitchFamily="-111" charset="-128"/>
              </a:rPr>
              <a:t>6. What layer of the earth is the least dense?</a:t>
            </a:r>
          </a:p>
          <a:p>
            <a:pPr marL="742950" indent="-742950" algn="ctr" defTabSz="914400">
              <a:spcBef>
                <a:spcPct val="0"/>
              </a:spcBef>
              <a:buFont typeface="+mj-lt"/>
              <a:buAutoNum type="arabicPeriod"/>
              <a:defRPr/>
            </a:pPr>
            <a:endParaRPr lang="en-US" sz="4400" dirty="0">
              <a:solidFill>
                <a:srgbClr val="3366FF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Critical Thinking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6725" y="877093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dirty="0" smtClean="0">
              <a:ea typeface="ＭＳ Ｐゴシック" pitchFamily="-111" charset="-128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b="1" dirty="0" smtClean="0">
                <a:ea typeface="ＭＳ Ｐゴシック" pitchFamily="-111" charset="-128"/>
              </a:rPr>
              <a:t>INFER: What makes hot air balloons rise??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b="1" dirty="0" smtClean="0">
                <a:ea typeface="ＭＳ Ｐゴシック" pitchFamily="-111" charset="-128"/>
              </a:rPr>
              <a:t>We will come </a:t>
            </a:r>
            <a:r>
              <a:rPr lang="en-US" sz="4500" dirty="0" smtClean="0">
                <a:ea typeface="ＭＳ Ｐゴシック" pitchFamily="-111" charset="-128"/>
              </a:rPr>
              <a:t>back</a:t>
            </a:r>
            <a:r>
              <a:rPr lang="en-US" b="1" dirty="0" smtClean="0">
                <a:ea typeface="ＭＳ Ｐゴシック" pitchFamily="-111" charset="-128"/>
              </a:rPr>
              <a:t> to this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525" y="3255963"/>
            <a:ext cx="43434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3"/>
          <a:srcRect l="31242"/>
          <a:stretch>
            <a:fillRect/>
          </a:stretch>
        </p:blipFill>
        <p:spPr bwMode="auto">
          <a:xfrm>
            <a:off x="457200" y="3140075"/>
            <a:ext cx="3482975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43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Convection Currents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34" y="947322"/>
            <a:ext cx="8465066" cy="517884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entire surface of the earth is divided into tectonic plates that are constantly moving. </a:t>
            </a:r>
            <a:r>
              <a:rPr lang="en-US" b="1" dirty="0" smtClean="0"/>
              <a:t>But how do they move??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34" y="2676006"/>
            <a:ext cx="6571384" cy="3842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377" t="9132" r="4246" b="8508"/>
          <a:stretch/>
        </p:blipFill>
        <p:spPr>
          <a:xfrm>
            <a:off x="6269018" y="2196978"/>
            <a:ext cx="2721280" cy="272102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66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366FF"/>
                </a:solidFill>
                <a:cs typeface="ＭＳ Ｐゴシック" charset="-128"/>
              </a:rPr>
              <a:t>Eureka!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Mantle </a:t>
            </a:r>
            <a:r>
              <a:rPr lang="en-US" dirty="0">
                <a:cs typeface="ＭＳ Ｐゴシック" charset="-128"/>
              </a:rPr>
              <a:t>Video </a:t>
            </a:r>
            <a:r>
              <a:rPr lang="en-US" u="sng" dirty="0">
                <a:cs typeface="ＭＳ Ｐゴシック" charset="-128"/>
                <a:hlinkClick r:id="rId2"/>
              </a:rPr>
              <a:t>http://www.youtube.com/watch?v=</a:t>
            </a:r>
            <a:r>
              <a:rPr lang="en-US" u="sng" dirty="0" smtClean="0">
                <a:cs typeface="ＭＳ Ｐゴシック" charset="-128"/>
                <a:hlinkClick r:id="rId2"/>
              </a:rPr>
              <a:t>p0dWF_3PYh4</a:t>
            </a:r>
            <a:endParaRPr lang="en-US" dirty="0"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542" y="739061"/>
            <a:ext cx="5129940" cy="533980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43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6508" y="-121147"/>
            <a:ext cx="8229600" cy="1143000"/>
          </a:xfrm>
        </p:spPr>
        <p:txBody>
          <a:bodyPr/>
          <a:lstStyle/>
          <a:p>
            <a:r>
              <a:rPr lang="en-US" b="1" dirty="0" smtClean="0"/>
              <a:t>Convection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736979"/>
            <a:ext cx="7069540" cy="6121022"/>
          </a:xfrm>
        </p:spPr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The transfer of </a:t>
            </a:r>
            <a:r>
              <a:rPr lang="en-US" dirty="0" smtClean="0">
                <a:solidFill>
                  <a:srgbClr val="FF0000"/>
                </a:solidFill>
                <a:ea typeface="ＭＳ Ｐゴシック" pitchFamily="-111" charset="-128"/>
              </a:rPr>
              <a:t>heat</a:t>
            </a:r>
            <a:r>
              <a:rPr lang="en-US" dirty="0" smtClean="0">
                <a:ea typeface="ＭＳ Ｐゴシック" pitchFamily="-111" charset="-128"/>
              </a:rPr>
              <a:t> in the </a:t>
            </a:r>
            <a:r>
              <a:rPr lang="en-US" dirty="0" smtClean="0">
                <a:solidFill>
                  <a:srgbClr val="FF0000"/>
                </a:solidFill>
                <a:ea typeface="ＭＳ Ｐゴシック" pitchFamily="-111" charset="-128"/>
              </a:rPr>
              <a:t>asthenosphere</a:t>
            </a:r>
            <a:r>
              <a:rPr lang="en-US" dirty="0" smtClean="0">
                <a:ea typeface="ＭＳ Ｐゴシック" pitchFamily="-111" charset="-128"/>
              </a:rPr>
              <a:t> due to </a:t>
            </a:r>
            <a:r>
              <a:rPr lang="en-US" dirty="0" smtClean="0">
                <a:solidFill>
                  <a:srgbClr val="FF0000"/>
                </a:solidFill>
                <a:ea typeface="ＭＳ Ｐゴシック" pitchFamily="-111" charset="-128"/>
              </a:rPr>
              <a:t>unequal heat </a:t>
            </a:r>
            <a:r>
              <a:rPr lang="en-US" dirty="0" smtClean="0">
                <a:ea typeface="ＭＳ Ｐゴシック" pitchFamily="-111" charset="-128"/>
              </a:rPr>
              <a:t>from the </a:t>
            </a:r>
            <a:r>
              <a:rPr lang="en-US" dirty="0" smtClean="0">
                <a:solidFill>
                  <a:srgbClr val="FF0000"/>
                </a:solidFill>
                <a:ea typeface="ＭＳ Ｐゴシック" pitchFamily="-111" charset="-128"/>
              </a:rPr>
              <a:t>core</a:t>
            </a:r>
            <a:r>
              <a:rPr lang="en-US" dirty="0" smtClean="0">
                <a:ea typeface="ＭＳ Ｐゴシック" pitchFamily="-111" charset="-128"/>
              </a:rPr>
              <a:t> as magma heats up and rises, then cools down and sinks</a:t>
            </a:r>
          </a:p>
          <a:p>
            <a:r>
              <a:rPr lang="en-US" dirty="0" smtClean="0">
                <a:ea typeface="ＭＳ Ｐゴシック" pitchFamily="-111" charset="-128"/>
              </a:rPr>
              <a:t>Moves the </a:t>
            </a:r>
            <a:r>
              <a:rPr lang="en-US" dirty="0" smtClean="0">
                <a:solidFill>
                  <a:srgbClr val="FF0000"/>
                </a:solidFill>
                <a:ea typeface="ＭＳ Ｐゴシック" pitchFamily="-111" charset="-128"/>
              </a:rPr>
              <a:t>tectonic plates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4169" y="13648"/>
            <a:ext cx="228600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816" y="3471861"/>
            <a:ext cx="3906707" cy="299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694" y="3804320"/>
            <a:ext cx="3709205" cy="29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54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-111" charset="-128"/>
              </a:rPr>
              <a:t>Density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04913"/>
            <a:ext cx="8229600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ea typeface="ＭＳ Ｐゴシック" pitchFamily="-111" charset="-128"/>
              </a:rPr>
              <a:t>Which box is more dense?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82700" y="2716213"/>
            <a:ext cx="2320925" cy="25796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43513" y="2716213"/>
            <a:ext cx="2319337" cy="25796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8575" y="2716213"/>
            <a:ext cx="2320925" cy="25796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9838" y="2519363"/>
            <a:ext cx="2705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2633663"/>
            <a:ext cx="2486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76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Now, which is more dense?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92275" y="2116138"/>
            <a:ext cx="2455863" cy="26606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32463" y="3016250"/>
            <a:ext cx="1092200" cy="116046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116138"/>
            <a:ext cx="2552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3725" y="2914650"/>
            <a:ext cx="1209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468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So, what exactly is density?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63773" y="1600200"/>
            <a:ext cx="8980227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ea typeface="ＭＳ Ｐゴシック" pitchFamily="-111" charset="-128"/>
              </a:rPr>
              <a:t>Density is the </a:t>
            </a:r>
            <a:r>
              <a:rPr lang="en-US" b="1" dirty="0" smtClean="0">
                <a:ea typeface="ＭＳ Ｐゴシック" pitchFamily="-111" charset="-128"/>
              </a:rPr>
              <a:t>mass per unit volume</a:t>
            </a:r>
            <a:endParaRPr lang="en-US" dirty="0" smtClean="0">
              <a:ea typeface="ＭＳ Ｐゴシック" pitchFamily="-111" charset="-128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ea typeface="ＭＳ Ｐゴシック" pitchFamily="-111" charset="-128"/>
              </a:rPr>
              <a:t>In other words…</a:t>
            </a:r>
          </a:p>
          <a:p>
            <a:pPr lvl="1" eaLnBrk="1" hangingPunct="1"/>
            <a:r>
              <a:rPr lang="en-US" sz="4000" b="1" dirty="0" smtClean="0">
                <a:solidFill>
                  <a:srgbClr val="FFFF00"/>
                </a:solidFill>
                <a:ea typeface="ＭＳ Ｐゴシック" pitchFamily="-111" charset="-128"/>
              </a:rPr>
              <a:t>The number of particles in a certain amount of space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14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360</Words>
  <Application>Microsoft Macintosh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</vt:lpstr>
      <vt:lpstr>PUTTING IT ALL TOGETHER!</vt:lpstr>
      <vt:lpstr>Critical Thinking</vt:lpstr>
      <vt:lpstr>Convection Currents</vt:lpstr>
      <vt:lpstr>Eureka!</vt:lpstr>
      <vt:lpstr>Slide 5</vt:lpstr>
      <vt:lpstr>Convection</vt:lpstr>
      <vt:lpstr>Density</vt:lpstr>
      <vt:lpstr>Now, which is more dense?</vt:lpstr>
      <vt:lpstr>So, what exactly is density?</vt:lpstr>
      <vt:lpstr>FAST FACT</vt:lpstr>
      <vt:lpstr>Where would you want to be? Cold vs. hot</vt:lpstr>
      <vt:lpstr>Same goes for particles</vt:lpstr>
      <vt:lpstr>Earth’s Layers Diagram</vt:lpstr>
      <vt:lpstr>Exit Ticket</vt:lpstr>
    </vt:vector>
  </TitlesOfParts>
  <Company>University of Rochester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IT ALL TOGETHER!</dc:title>
  <dc:creator>Jessica Northrup</dc:creator>
  <cp:lastModifiedBy>Jessica Northrup</cp:lastModifiedBy>
  <cp:revision>1</cp:revision>
  <dcterms:created xsi:type="dcterms:W3CDTF">2014-09-24T18:52:29Z</dcterms:created>
  <dcterms:modified xsi:type="dcterms:W3CDTF">2014-09-24T18:54:31Z</dcterms:modified>
</cp:coreProperties>
</file>