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6"/>
  </p:notesMasterIdLst>
  <p:sldIdLst>
    <p:sldId id="299" r:id="rId2"/>
    <p:sldId id="325" r:id="rId3"/>
    <p:sldId id="323" r:id="rId4"/>
    <p:sldId id="302" r:id="rId5"/>
    <p:sldId id="303" r:id="rId6"/>
    <p:sldId id="301" r:id="rId7"/>
    <p:sldId id="272" r:id="rId8"/>
    <p:sldId id="273" r:id="rId9"/>
    <p:sldId id="274" r:id="rId10"/>
    <p:sldId id="260" r:id="rId11"/>
    <p:sldId id="284" r:id="rId12"/>
    <p:sldId id="285" r:id="rId13"/>
    <p:sldId id="286" r:id="rId14"/>
    <p:sldId id="287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9" r:id="rId23"/>
    <p:sldId id="271" r:id="rId24"/>
    <p:sldId id="277" r:id="rId25"/>
    <p:sldId id="289" r:id="rId26"/>
    <p:sldId id="292" r:id="rId27"/>
    <p:sldId id="304" r:id="rId28"/>
    <p:sldId id="306" r:id="rId29"/>
    <p:sldId id="307" r:id="rId30"/>
    <p:sldId id="310" r:id="rId31"/>
    <p:sldId id="311" r:id="rId32"/>
    <p:sldId id="312" r:id="rId33"/>
    <p:sldId id="331" r:id="rId34"/>
    <p:sldId id="313" r:id="rId35"/>
    <p:sldId id="314" r:id="rId36"/>
    <p:sldId id="315" r:id="rId37"/>
    <p:sldId id="316" r:id="rId38"/>
    <p:sldId id="317" r:id="rId39"/>
    <p:sldId id="318" r:id="rId40"/>
    <p:sldId id="278" r:id="rId41"/>
    <p:sldId id="283" r:id="rId42"/>
    <p:sldId id="288" r:id="rId43"/>
    <p:sldId id="321" r:id="rId44"/>
    <p:sldId id="327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8" autoAdjust="0"/>
    <p:restoredTop sz="94660" autoAdjust="0"/>
  </p:normalViewPr>
  <p:slideViewPr>
    <p:cSldViewPr snapToGrid="0" snapToObjects="1">
      <p:cViewPr varScale="1">
        <p:scale>
          <a:sx n="97" d="100"/>
          <a:sy n="97" d="100"/>
        </p:scale>
        <p:origin x="-6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3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23291-A454-8C41-8490-2916772A4773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4DC76-9003-BD46-8878-4C6AFC05D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97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049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DAFF-6668-EE41-ACDF-9EEA792350DB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2C98-99CB-D94B-9A65-BCFF283C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DAFF-6668-EE41-ACDF-9EEA792350DB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2C98-99CB-D94B-9A65-BCFF283C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DAFF-6668-EE41-ACDF-9EEA792350DB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2C98-99CB-D94B-9A65-BCFF283C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DAFF-6668-EE41-ACDF-9EEA792350DB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2C98-99CB-D94B-9A65-BCFF283C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DAFF-6668-EE41-ACDF-9EEA792350DB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2C98-99CB-D94B-9A65-BCFF283C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DAFF-6668-EE41-ACDF-9EEA792350DB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2C98-99CB-D94B-9A65-BCFF283C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DAFF-6668-EE41-ACDF-9EEA792350DB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2C98-99CB-D94B-9A65-BCFF283C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DAFF-6668-EE41-ACDF-9EEA792350DB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2C98-99CB-D94B-9A65-BCFF283C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DAFF-6668-EE41-ACDF-9EEA792350DB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2C98-99CB-D94B-9A65-BCFF283C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DAFF-6668-EE41-ACDF-9EEA792350DB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2C98-99CB-D94B-9A65-BCFF283C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DAFF-6668-EE41-ACDF-9EEA792350DB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2C98-99CB-D94B-9A65-BCFF283C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0DAFF-6668-EE41-ACDF-9EEA792350DB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52C98-99CB-D94B-9A65-BCFF283C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3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yrXAGY1dmE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ence.discovery.com/videos/100-greatest-discoveries-shorts-plate-tectonics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-110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66FF"/>
                </a:solidFill>
              </a:rPr>
              <a:t>Objective and Agenda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0" y="1032800"/>
            <a:ext cx="9143999" cy="5093363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sz="2600" dirty="0" smtClean="0"/>
              <a:t>SWBAT explain how plates move and create resultant land forms.</a:t>
            </a:r>
          </a:p>
          <a:p>
            <a:pPr algn="ctr">
              <a:buNone/>
            </a:pPr>
            <a:r>
              <a:rPr lang="en-US" sz="2400" dirty="0" smtClean="0"/>
              <a:t>SWBAT explain the movement of tectonic plates at different boundaries.</a:t>
            </a:r>
          </a:p>
          <a:p>
            <a:pPr algn="ctr">
              <a:buNone/>
            </a:pPr>
            <a:endParaRPr lang="en-US" sz="2400" u="sng" dirty="0" smtClean="0"/>
          </a:p>
          <a:p>
            <a:pPr marL="457200" indent="-457200" eaLnBrk="1" hangingPunct="1"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4571999" y="2295435"/>
            <a:ext cx="4147763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u="sng" dirty="0" smtClean="0"/>
              <a:t>Homework</a:t>
            </a:r>
            <a:r>
              <a:rPr lang="en-US" sz="2400" u="sng" dirty="0" smtClean="0">
                <a:solidFill>
                  <a:srgbClr val="000000"/>
                </a:solidFill>
              </a:rPr>
              <a:t>: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Boundary Activity (class work) </a:t>
            </a:r>
          </a:p>
          <a:p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Due Tuesday 3/18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3191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CONVERGENT BOUNDARY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754563"/>
          </a:xfrm>
        </p:spPr>
        <p:txBody>
          <a:bodyPr>
            <a:normAutofit/>
          </a:bodyPr>
          <a:lstStyle/>
          <a:p>
            <a:pPr lvl="1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2313" y="228600"/>
            <a:ext cx="2081562" cy="16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7041224"/>
              </p:ext>
            </p:extLst>
          </p:nvPr>
        </p:nvGraphicFramePr>
        <p:xfrm>
          <a:off x="533400" y="800100"/>
          <a:ext cx="8001000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sng" dirty="0" smtClean="0">
                          <a:solidFill>
                            <a:schemeClr val="tx1"/>
                          </a:solidFill>
                        </a:rPr>
                        <a:t>Plate Movement: </a:t>
                      </a:r>
                    </a:p>
                    <a:p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sng" dirty="0" smtClean="0">
                          <a:solidFill>
                            <a:schemeClr val="tx1"/>
                          </a:solidFill>
                        </a:rPr>
                        <a:t>Effect on Lithosphere:</a:t>
                      </a:r>
                    </a:p>
                    <a:p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sng" dirty="0" smtClean="0">
                          <a:solidFill>
                            <a:schemeClr val="tx1"/>
                          </a:solidFill>
                        </a:rPr>
                        <a:t>Associated </a:t>
                      </a:r>
                      <a:r>
                        <a:rPr lang="en-US" sz="2500" u="sng" smtClean="0">
                          <a:solidFill>
                            <a:schemeClr val="tx1"/>
                          </a:solidFill>
                        </a:rPr>
                        <a:t>Geologic Features</a:t>
                      </a:r>
                      <a:r>
                        <a:rPr lang="en-US" sz="250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sz="25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sng" dirty="0" smtClean="0">
                          <a:solidFill>
                            <a:schemeClr val="tx1"/>
                          </a:solidFill>
                        </a:rPr>
                        <a:t>Real World Examples: </a:t>
                      </a:r>
                    </a:p>
                    <a:p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7793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move together, often forcing one plate beneath the other</a:t>
                      </a:r>
                    </a:p>
                    <a:p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Lithosphere is destroyed</a:t>
                      </a:r>
                    </a:p>
                    <a:p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Subduction Zones (Ocean Trench), Volcanoes, Mountains</a:t>
                      </a:r>
                    </a:p>
                    <a:p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Himalayan Mountains, Hawaiian Islands</a:t>
                      </a:r>
                    </a:p>
                    <a:p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85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515" y="-186782"/>
            <a:ext cx="8686800" cy="276125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</a:t>
            </a:r>
            <a:r>
              <a:rPr lang="en-US" u="sng" dirty="0" smtClean="0"/>
              <a:t>Subduction</a:t>
            </a:r>
            <a:r>
              <a:rPr lang="en-US" dirty="0" smtClean="0"/>
              <a:t>: when one plate sinks below the other.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900" y="1554147"/>
            <a:ext cx="2362200" cy="4050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615" y="1554147"/>
            <a:ext cx="2755879" cy="4133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Oceanic</a:t>
            </a:r>
            <a:r>
              <a:rPr lang="en-US" dirty="0" smtClean="0"/>
              <a:t>-</a:t>
            </a:r>
            <a:r>
              <a:rPr lang="en-US" u="sng" dirty="0" smtClean="0"/>
              <a:t>Continental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. When an </a:t>
            </a:r>
            <a:r>
              <a:rPr lang="en-US" u="sng" dirty="0" smtClean="0"/>
              <a:t>oceanic</a:t>
            </a:r>
            <a:r>
              <a:rPr lang="en-US" dirty="0" smtClean="0"/>
              <a:t> plate and a </a:t>
            </a:r>
            <a:r>
              <a:rPr lang="en-US" u="sng" dirty="0" smtClean="0"/>
              <a:t>continental</a:t>
            </a:r>
            <a:r>
              <a:rPr lang="en-US" dirty="0" smtClean="0"/>
              <a:t> plate collide, the denser</a:t>
            </a:r>
            <a:r>
              <a:rPr lang="en-US" u="sng" dirty="0" smtClean="0"/>
              <a:t> </a:t>
            </a:r>
            <a:r>
              <a:rPr lang="en-US" dirty="0" smtClean="0"/>
              <a:t>oceanic plate sinks below the less dense continental plate = trenches</a:t>
            </a:r>
            <a:endParaRPr lang="en-US" dirty="0"/>
          </a:p>
        </p:txBody>
      </p:sp>
      <p:pic>
        <p:nvPicPr>
          <p:cNvPr id="4" name="Picture 3" descr="Picture 5.png"/>
          <p:cNvPicPr>
            <a:picLocks noChangeAspect="1"/>
          </p:cNvPicPr>
          <p:nvPr/>
        </p:nvPicPr>
        <p:blipFill>
          <a:blip r:embed="rId2"/>
          <a:srcRect l="5670" t="20155"/>
          <a:stretch>
            <a:fillRect/>
          </a:stretch>
        </p:blipFill>
        <p:spPr>
          <a:xfrm>
            <a:off x="1905000" y="2933701"/>
            <a:ext cx="7239000" cy="3924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Oceanic</a:t>
            </a:r>
            <a:r>
              <a:rPr lang="en-US" dirty="0" smtClean="0"/>
              <a:t>-</a:t>
            </a:r>
            <a:r>
              <a:rPr lang="en-US" u="sng" dirty="0" smtClean="0"/>
              <a:t>Oceanic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When 2 </a:t>
            </a:r>
            <a:r>
              <a:rPr lang="en-US" u="sng" dirty="0" smtClean="0"/>
              <a:t>oceanic</a:t>
            </a:r>
            <a:r>
              <a:rPr lang="en-US" dirty="0" smtClean="0"/>
              <a:t> plates crash into each other, one is subducted and volcanic island arcs are formed.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icture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133725"/>
            <a:ext cx="69088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Continental</a:t>
            </a:r>
            <a:r>
              <a:rPr lang="en-US" dirty="0" smtClean="0"/>
              <a:t>-</a:t>
            </a:r>
            <a:r>
              <a:rPr lang="en-US" u="sng" dirty="0" smtClean="0"/>
              <a:t>Continental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2 continental plates collide, the lithosphere can </a:t>
            </a:r>
            <a:r>
              <a:rPr lang="en-US" u="sng" dirty="0" smtClean="0"/>
              <a:t>crumple </a:t>
            </a:r>
            <a:r>
              <a:rPr lang="en-US" dirty="0" smtClean="0"/>
              <a:t>up to form </a:t>
            </a:r>
            <a:r>
              <a:rPr lang="en-US" u="sng" dirty="0" smtClean="0"/>
              <a:t>mountain ranges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2819400"/>
            <a:ext cx="6908800" cy="379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5638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253221">
            <a:off x="4864231" y="3773240"/>
            <a:ext cx="1600200" cy="4572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477785">
            <a:off x="3048000" y="2909544"/>
            <a:ext cx="1081035" cy="34247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7327342" y="3124200"/>
            <a:ext cx="1081035" cy="34247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86660" y="310486"/>
            <a:ext cx="2755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CONVERGENT BOUNDARY!</a:t>
            </a:r>
            <a:endParaRPr lang="en-US" sz="3000" b="1" dirty="0"/>
          </a:p>
        </p:txBody>
      </p:sp>
      <p:sp>
        <p:nvSpPr>
          <p:cNvPr id="9" name="TextBox 8"/>
          <p:cNvSpPr txBox="1"/>
          <p:nvPr/>
        </p:nvSpPr>
        <p:spPr>
          <a:xfrm rot="2013467">
            <a:off x="4401187" y="4414402"/>
            <a:ext cx="229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Subduction Zone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618848" y="956817"/>
            <a:ext cx="186737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Mountain Range/</a:t>
            </a:r>
          </a:p>
          <a:p>
            <a:r>
              <a:rPr lang="en-US" b="1" dirty="0" smtClean="0"/>
              <a:t>Volcano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6781801" y="1603148"/>
            <a:ext cx="770733" cy="12331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</p:cNvCxnSpPr>
          <p:nvPr/>
        </p:nvCxnSpPr>
        <p:spPr>
          <a:xfrm flipH="1">
            <a:off x="5613613" y="1603148"/>
            <a:ext cx="1938921" cy="3395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087914">
            <a:off x="2809037" y="1545582"/>
            <a:ext cx="14691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Ocean Trench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93656" y="4741806"/>
            <a:ext cx="2123338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Oceanic Lithosphere</a:t>
            </a:r>
          </a:p>
          <a:p>
            <a:r>
              <a:rPr lang="en-US" b="1" dirty="0" smtClean="0"/>
              <a:t>Is destroyed (melts </a:t>
            </a:r>
          </a:p>
          <a:p>
            <a:r>
              <a:rPr lang="en-US" b="1" dirty="0" smtClean="0"/>
              <a:t>Into magma)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02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7" name="Picture 1" descr="oceanocean.gif (12446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87762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oceancont.gif (13396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39236"/>
            <a:ext cx="4778078" cy="320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91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3191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DIVERGENT BOUNDARY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06400"/>
            <a:ext cx="8382000" cy="4754563"/>
          </a:xfrm>
        </p:spPr>
        <p:txBody>
          <a:bodyPr>
            <a:normAutofit/>
          </a:bodyPr>
          <a:lstStyle/>
          <a:p>
            <a:endParaRPr lang="en-US" u="sng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2313" y="228600"/>
            <a:ext cx="2081562" cy="16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7796256"/>
              </p:ext>
            </p:extLst>
          </p:nvPr>
        </p:nvGraphicFramePr>
        <p:xfrm>
          <a:off x="304800" y="787083"/>
          <a:ext cx="8001000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133600"/>
                <a:gridCol w="2590800"/>
                <a:gridCol w="1676400"/>
              </a:tblGrid>
              <a:tr h="1005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sng" dirty="0" smtClean="0">
                          <a:solidFill>
                            <a:schemeClr val="tx1"/>
                          </a:solidFill>
                        </a:rPr>
                        <a:t>Plate Movement: </a:t>
                      </a:r>
                    </a:p>
                    <a:p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sng" dirty="0" smtClean="0">
                          <a:solidFill>
                            <a:schemeClr val="tx1"/>
                          </a:solidFill>
                        </a:rPr>
                        <a:t>Effect on Lithosphere:</a:t>
                      </a:r>
                    </a:p>
                    <a:p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sng" dirty="0" smtClean="0">
                          <a:solidFill>
                            <a:schemeClr val="tx1"/>
                          </a:solidFill>
                        </a:rPr>
                        <a:t>Associated Geological Features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sng" dirty="0" smtClean="0">
                          <a:solidFill>
                            <a:schemeClr val="tx1"/>
                          </a:solidFill>
                        </a:rPr>
                        <a:t>Real World Examples: </a:t>
                      </a:r>
                    </a:p>
                    <a:p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77935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Plates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</a:rPr>
                        <a:t> m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ove apart, rift (separate)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New lithosphere is created; rising magma cools on the ocean floor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 smtClean="0">
                          <a:solidFill>
                            <a:schemeClr val="tx1"/>
                          </a:solidFill>
                        </a:rPr>
                        <a:t>Mid-Ocean Ridge, Rift</a:t>
                      </a:r>
                      <a:r>
                        <a:rPr lang="en-US" sz="2500" b="0" baseline="0" dirty="0" smtClean="0">
                          <a:solidFill>
                            <a:schemeClr val="tx1"/>
                          </a:solidFill>
                        </a:rPr>
                        <a:t> Valley;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1" baseline="0" dirty="0" smtClean="0">
                          <a:solidFill>
                            <a:schemeClr val="tx1"/>
                          </a:solidFill>
                        </a:rPr>
                        <a:t>*S</a:t>
                      </a:r>
                      <a:r>
                        <a:rPr lang="en-US" sz="2500" b="0" i="1" baseline="0" dirty="0" smtClean="0">
                          <a:solidFill>
                            <a:schemeClr val="tx1"/>
                          </a:solidFill>
                        </a:rPr>
                        <a:t>ea floor spreading</a:t>
                      </a:r>
                      <a:r>
                        <a:rPr lang="en-US" sz="2500" b="0" i="0" baseline="0" dirty="0" smtClean="0">
                          <a:solidFill>
                            <a:schemeClr val="tx1"/>
                          </a:solidFill>
                        </a:rPr>
                        <a:t> (p</a:t>
                      </a:r>
                      <a:r>
                        <a:rPr lang="en-US" sz="2500" b="0" baseline="0" dirty="0" smtClean="0">
                          <a:solidFill>
                            <a:schemeClr val="tx1"/>
                          </a:solidFill>
                        </a:rPr>
                        <a:t>roduces new oceanic lithosphere)</a:t>
                      </a:r>
                      <a:endParaRPr lang="en-US" sz="2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Pacific Ocean Ridge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19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99955" y="360039"/>
            <a:ext cx="8229600" cy="563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295701"/>
            <a:ext cx="2298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DIVERGENT BOUNDARY!</a:t>
            </a:r>
          </a:p>
        </p:txBody>
      </p:sp>
      <p:sp>
        <p:nvSpPr>
          <p:cNvPr id="10" name="Right Arrow 9"/>
          <p:cNvSpPr/>
          <p:nvPr/>
        </p:nvSpPr>
        <p:spPr>
          <a:xfrm rot="10104680">
            <a:off x="1295400" y="2934127"/>
            <a:ext cx="1081035" cy="34247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131878">
            <a:off x="1485618" y="1941650"/>
            <a:ext cx="18283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Mid-Ocean Ridge</a:t>
            </a:r>
          </a:p>
        </p:txBody>
      </p:sp>
      <p:sp>
        <p:nvSpPr>
          <p:cNvPr id="16" name="Bent Arrow 15"/>
          <p:cNvSpPr/>
          <p:nvPr/>
        </p:nvSpPr>
        <p:spPr>
          <a:xfrm rot="16200000">
            <a:off x="3413488" y="4277432"/>
            <a:ext cx="691871" cy="2234760"/>
          </a:xfrm>
          <a:prstGeom prst="ben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6200000" flipV="1">
            <a:off x="2163657" y="3991927"/>
            <a:ext cx="1081035" cy="35628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207295" flipV="1">
            <a:off x="3078498" y="3001297"/>
            <a:ext cx="1081035" cy="35628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4760" flipV="1">
            <a:off x="4524329" y="3542897"/>
            <a:ext cx="1081035" cy="35628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187239" flipV="1">
            <a:off x="5801447" y="4466065"/>
            <a:ext cx="1081035" cy="35628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8346191" flipV="1">
            <a:off x="5816851" y="5020976"/>
            <a:ext cx="1081035" cy="35628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 Arrow 25"/>
          <p:cNvSpPr/>
          <p:nvPr/>
        </p:nvSpPr>
        <p:spPr>
          <a:xfrm rot="16200000" flipV="1">
            <a:off x="1501452" y="4557113"/>
            <a:ext cx="691871" cy="1713575"/>
          </a:xfrm>
          <a:prstGeom prst="ben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8177017">
            <a:off x="222492" y="3679685"/>
            <a:ext cx="1081035" cy="34247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588290" y="4248920"/>
            <a:ext cx="182839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Convection Currents in the Asthenosphere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96340" y="3533427"/>
            <a:ext cx="100347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Rising magma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188683" y="2969047"/>
            <a:ext cx="515492" cy="5941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83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FAST FACT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Hundreds of years ago, the Aztecs of Mexico and the people of Nicaragua believed gods lived in lava lakes. They would sacrifice beautiful young girls to these powerful gods</a:t>
            </a:r>
            <a:r>
              <a:rPr lang="en-US" dirty="0" smtClean="0"/>
              <a:t>.</a:t>
            </a:r>
            <a:r>
              <a:rPr lang="en-US" baseline="30000" dirty="0"/>
              <a:t> </a:t>
            </a:r>
            <a:r>
              <a:rPr lang="en-US" dirty="0" smtClean="0"/>
              <a:t> Even well </a:t>
            </a:r>
            <a:r>
              <a:rPr lang="en-US" dirty="0"/>
              <a:t>into the Middle Ages, many believed volcanoes were entrances into the fiery underworld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1981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7677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59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1161"/>
            <a:ext cx="8229600" cy="1143000"/>
          </a:xfrm>
        </p:spPr>
        <p:txBody>
          <a:bodyPr/>
          <a:lstStyle/>
          <a:p>
            <a:r>
              <a:rPr lang="en-US" b="1" dirty="0" smtClean="0"/>
              <a:t>Haste (noun)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"/>
            <a:ext cx="8229600" cy="510536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u="sng" dirty="0" smtClean="0"/>
              <a:t>NOUN</a:t>
            </a:r>
            <a:r>
              <a:rPr lang="en-US" dirty="0" smtClean="0"/>
              <a:t> = excessive speed or urgency of movement or action; hurry 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EX - working with feverish haste</a:t>
            </a:r>
            <a:endParaRPr lang="en-US" dirty="0" smtClean="0"/>
          </a:p>
          <a:p>
            <a:pPr>
              <a:buNone/>
            </a:pPr>
            <a:r>
              <a:rPr lang="en-US" u="sng" dirty="0" smtClean="0"/>
              <a:t>ADJECTIVE</a:t>
            </a:r>
            <a:r>
              <a:rPr lang="en-US" dirty="0" smtClean="0"/>
              <a:t>  (hasty) = done or acting with excessive speed or urgency; hurried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EX - a hasty attempt to defuse the situation</a:t>
            </a:r>
            <a:endParaRPr lang="en-US" sz="3529" i="1" dirty="0" smtClean="0"/>
          </a:p>
          <a:p>
            <a:pPr>
              <a:buNone/>
            </a:pPr>
            <a:r>
              <a:rPr lang="en-US" sz="3529" i="1" dirty="0" smtClean="0"/>
              <a:t>archaic = quick-tempered.</a:t>
            </a:r>
            <a:endParaRPr lang="en-US" dirty="0" smtClean="0"/>
          </a:p>
          <a:p>
            <a:pPr>
              <a:buNone/>
            </a:pPr>
            <a:r>
              <a:rPr lang="en-US" u="sng" dirty="0" smtClean="0"/>
              <a:t>VERB</a:t>
            </a:r>
            <a:r>
              <a:rPr lang="en-US" dirty="0" smtClean="0"/>
              <a:t> (hasten)  =   be quick to do something</a:t>
            </a:r>
          </a:p>
          <a:p>
            <a:pPr>
              <a:buNone/>
            </a:pPr>
            <a:r>
              <a:rPr lang="en-US" i="1" dirty="0" smtClean="0"/>
              <a:t>EX - He hastened to refute the assertion.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TRANSFORM FAULT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BOUNDARY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754563"/>
          </a:xfrm>
        </p:spPr>
        <p:txBody>
          <a:bodyPr>
            <a:normAutofit/>
          </a:bodyPr>
          <a:lstStyle/>
          <a:p>
            <a:endParaRPr lang="en-US" u="sng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4350331"/>
              </p:ext>
            </p:extLst>
          </p:nvPr>
        </p:nvGraphicFramePr>
        <p:xfrm>
          <a:off x="304800" y="1838326"/>
          <a:ext cx="8001000" cy="379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1005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sng" dirty="0" smtClean="0">
                          <a:solidFill>
                            <a:schemeClr val="tx1"/>
                          </a:solidFill>
                        </a:rPr>
                        <a:t>Plate Movement: </a:t>
                      </a:r>
                    </a:p>
                    <a:p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sng" dirty="0" smtClean="0">
                          <a:solidFill>
                            <a:schemeClr val="tx1"/>
                          </a:solidFill>
                        </a:rPr>
                        <a:t>Effect on Lithosphere:</a:t>
                      </a:r>
                    </a:p>
                    <a:p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sng" dirty="0" smtClean="0">
                          <a:solidFill>
                            <a:schemeClr val="tx1"/>
                          </a:solidFill>
                        </a:rPr>
                        <a:t>Associated Geological</a:t>
                      </a:r>
                      <a:r>
                        <a:rPr lang="en-US" sz="2500" u="sng" baseline="0" dirty="0" smtClean="0">
                          <a:solidFill>
                            <a:schemeClr val="tx1"/>
                          </a:solidFill>
                        </a:rPr>
                        <a:t> Features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sng" dirty="0" smtClean="0">
                          <a:solidFill>
                            <a:schemeClr val="tx1"/>
                          </a:solidFill>
                        </a:rPr>
                        <a:t>Real World Examples: </a:t>
                      </a:r>
                    </a:p>
                    <a:p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77935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Plates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</a:rPr>
                        <a:t> grind past each other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Neither created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</a:rPr>
                        <a:t> nor destroyed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 smtClean="0">
                          <a:solidFill>
                            <a:schemeClr val="tx1"/>
                          </a:solidFill>
                        </a:rPr>
                        <a:t>Earthquakes</a:t>
                      </a:r>
                    </a:p>
                    <a:p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San Andreas Fault in California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2838399"/>
              </p:ext>
            </p:extLst>
          </p:nvPr>
        </p:nvGraphicFramePr>
        <p:xfrm>
          <a:off x="6609349" y="95250"/>
          <a:ext cx="2534652" cy="1504950"/>
        </p:xfrm>
        <a:graphic>
          <a:graphicData uri="http://schemas.openxmlformats.org/presentationml/2006/ole">
            <p:oleObj spid="_x0000_s14344" name="Bitmap Image" r:id="rId3" imgW="1533739" imgH="914286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14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5638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630268">
            <a:off x="1264919" y="1694432"/>
            <a:ext cx="757962" cy="43610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9996788">
            <a:off x="333514" y="1299264"/>
            <a:ext cx="597159" cy="40090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0612" y="304800"/>
            <a:ext cx="2819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TRANSFORM FAULT BOUNDARY!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88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Ask and you shall receive…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BILL NYE the Science Guy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http://science.discovery.com/videos/100-greatest-discoveries-shorts-plate-tectonics.html</a:t>
            </a:r>
            <a:r>
              <a:rPr lang="en-US" dirty="0" smtClean="0">
                <a:solidFill>
                  <a:schemeClr val="bg1"/>
                </a:solidFill>
              </a:rPr>
              <a:t> (2 min)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www.youtube.com/watch?v=ryrXAGY1dmE</a:t>
            </a:r>
            <a:r>
              <a:rPr lang="en-US" dirty="0" smtClean="0">
                <a:solidFill>
                  <a:schemeClr val="bg1"/>
                </a:solidFill>
              </a:rPr>
              <a:t>  (1:15)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8585" y="2438400"/>
            <a:ext cx="2347415" cy="234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009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thosphe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09600"/>
            <a:ext cx="58674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518" r="-24518"/>
          <a:stretch>
            <a:fillRect/>
          </a:stretch>
        </p:blipFill>
        <p:spPr>
          <a:xfrm>
            <a:off x="-1219200" y="274638"/>
            <a:ext cx="11887200" cy="65375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71" y="-296862"/>
            <a:ext cx="895722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evidence for plate tectonics?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Earthquake patterns</a:t>
            </a:r>
          </a:p>
          <a:p>
            <a:r>
              <a:rPr lang="en-US" dirty="0" smtClean="0"/>
              <a:t>Paleomagnetism: the Earth has different </a:t>
            </a:r>
            <a:r>
              <a:rPr lang="en-US" u="sng" dirty="0" smtClean="0"/>
              <a:t>polarities</a:t>
            </a:r>
            <a:r>
              <a:rPr lang="en-US" dirty="0" smtClean="0"/>
              <a:t> at the north and south pole and it is the natural remnant </a:t>
            </a:r>
            <a:r>
              <a:rPr lang="en-US" u="sng" dirty="0" smtClean="0"/>
              <a:t>magnets</a:t>
            </a:r>
            <a:r>
              <a:rPr lang="en-US" dirty="0" smtClean="0"/>
              <a:t> in rock bodies</a:t>
            </a:r>
          </a:p>
          <a:p>
            <a:pPr lvl="1"/>
            <a:r>
              <a:rPr lang="en-US" dirty="0" smtClean="0"/>
              <a:t>Normal polarity: when rocks show the </a:t>
            </a:r>
            <a:r>
              <a:rPr lang="en-US" u="sng" dirty="0" smtClean="0"/>
              <a:t>same</a:t>
            </a:r>
            <a:r>
              <a:rPr lang="en-US" dirty="0" smtClean="0"/>
              <a:t> magnetism as the present magnetic field</a:t>
            </a:r>
          </a:p>
          <a:p>
            <a:pPr lvl="1"/>
            <a:r>
              <a:rPr lang="en-US" dirty="0" smtClean="0"/>
              <a:t>Reverse polarity: when rocks show </a:t>
            </a:r>
            <a:r>
              <a:rPr lang="en-US" u="sng" dirty="0" smtClean="0"/>
              <a:t>different</a:t>
            </a:r>
            <a:r>
              <a:rPr lang="en-US" dirty="0" smtClean="0"/>
              <a:t> magnetism as the present magnetic field</a:t>
            </a:r>
          </a:p>
          <a:p>
            <a:pPr lvl="1"/>
            <a:r>
              <a:rPr lang="en-US" dirty="0" smtClean="0"/>
              <a:t>Alternating </a:t>
            </a:r>
            <a:r>
              <a:rPr lang="en-US" u="sng" dirty="0" smtClean="0"/>
              <a:t>polarity</a:t>
            </a:r>
            <a:r>
              <a:rPr lang="en-US" dirty="0" smtClean="0"/>
              <a:t> is the some of the strongest evidence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5150"/>
            <a:ext cx="8229600" cy="4525963"/>
          </a:xfrm>
        </p:spPr>
        <p:txBody>
          <a:bodyPr/>
          <a:lstStyle/>
          <a:p>
            <a:r>
              <a:rPr lang="en-US" u="sng" dirty="0" smtClean="0"/>
              <a:t>Ocean drilling</a:t>
            </a:r>
            <a:r>
              <a:rPr lang="en-US" dirty="0" smtClean="0"/>
              <a:t>: allowed us to see dating of ocean ridge formations</a:t>
            </a:r>
          </a:p>
          <a:p>
            <a:r>
              <a:rPr lang="en-US" dirty="0" smtClean="0"/>
              <a:t>Hot spots: maps seafloor </a:t>
            </a:r>
            <a:r>
              <a:rPr lang="en-US" u="sng" dirty="0" smtClean="0"/>
              <a:t>spreading</a:t>
            </a:r>
            <a:r>
              <a:rPr lang="en-US" dirty="0" smtClean="0"/>
              <a:t> and shows dating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-685800" y="1600200"/>
            <a:ext cx="8534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1000" dirty="0">
                <a:solidFill>
                  <a:schemeClr val="accent1"/>
                </a:solidFill>
                <a:latin typeface="Gill Sans Ultra Bold" charset="0"/>
                <a:cs typeface="+mj-cs"/>
              </a:rPr>
              <a:t>WHAT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04800" y="2555875"/>
            <a:ext cx="4572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3000" b="1" dirty="0">
                <a:solidFill>
                  <a:srgbClr val="CC0066"/>
                </a:solidFill>
                <a:latin typeface="Agency FB" pitchFamily="34" charset="0"/>
              </a:rPr>
              <a:t>TYPE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838200" y="2697163"/>
            <a:ext cx="73914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0" dirty="0">
                <a:solidFill>
                  <a:srgbClr val="FFFF66"/>
                </a:solidFill>
                <a:latin typeface="Curlz MT" charset="0"/>
              </a:rPr>
              <a:t>				OF BOUNDARY?</a:t>
            </a:r>
          </a:p>
        </p:txBody>
      </p:sp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6248400" y="381000"/>
            <a:ext cx="2667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CC0066"/>
                </a:solidFill>
              </a:rPr>
              <a:t>1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Transform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2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Convergent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3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Divergent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0" grpId="0"/>
      <p:bldP spid="399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229600" cy="1474788"/>
          </a:xfrm>
        </p:spPr>
        <p:txBody>
          <a:bodyPr>
            <a:normAutofit lnSpcReduction="10000"/>
          </a:bodyPr>
          <a:lstStyle/>
          <a:p>
            <a:pPr marL="273050" indent="-273050">
              <a:buFontTx/>
              <a:buNone/>
              <a:defRPr/>
            </a:pPr>
            <a:r>
              <a:rPr lang="en-US" b="0">
                <a:latin typeface="Tw Cen MT" charset="0"/>
                <a:ea typeface="ＭＳ Ｐゴシック" charset="-128"/>
                <a:cs typeface="ＭＳ Ｐゴシック" charset="-128"/>
              </a:rPr>
              <a:t>The picture below shows the San Andreas fault in California. Many earthquakes occur here. What type of fault is this?</a:t>
            </a:r>
          </a:p>
          <a:p>
            <a:pPr marL="273050" indent="-273050">
              <a:buFontTx/>
              <a:buNone/>
              <a:defRPr/>
            </a:pPr>
            <a:endParaRPr lang="en-US" b="0">
              <a:latin typeface="Tw Cen M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-1600200" y="-762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6500" b="1" kern="0" dirty="0">
                <a:solidFill>
                  <a:srgbClr val="6699FF"/>
                </a:solidFill>
                <a:latin typeface="Gill Sans Ultra Bold" pitchFamily="34" charset="0"/>
                <a:ea typeface="+mj-ea"/>
                <a:cs typeface="+mj-cs"/>
              </a:rPr>
              <a:t>WHAT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57200" y="655638"/>
            <a:ext cx="29718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7500" b="1" dirty="0">
                <a:solidFill>
                  <a:srgbClr val="CC0066"/>
                </a:solidFill>
                <a:latin typeface="Agency FB" pitchFamily="34" charset="0"/>
              </a:rPr>
              <a:t>TYPE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820988" y="736600"/>
            <a:ext cx="6323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FFFF66"/>
                </a:solidFill>
                <a:latin typeface="Curlz MT" charset="0"/>
              </a:rPr>
              <a:t>OF BOUNDARY?</a:t>
            </a:r>
          </a:p>
        </p:txBody>
      </p:sp>
      <p:pic>
        <p:nvPicPr>
          <p:cNvPr id="46086" name="Picture 2" descr="http://www.inkycircus.com/photos/uncategorized/san_andreas_fault_robert_wallace_us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209925"/>
            <a:ext cx="29305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1333500" y="4252913"/>
            <a:ext cx="2667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chemeClr val="bg1"/>
                </a:solidFill>
              </a:rPr>
              <a:t>B=Transform</a:t>
            </a:r>
          </a:p>
          <a:p>
            <a:r>
              <a:rPr lang="en-US" sz="2500" b="1">
                <a:solidFill>
                  <a:schemeClr val="bg1"/>
                </a:solidFill>
              </a:rPr>
              <a:t>C=Convergent</a:t>
            </a:r>
          </a:p>
          <a:p>
            <a:r>
              <a:rPr lang="en-US" sz="2500" b="1">
                <a:solidFill>
                  <a:schemeClr val="bg1"/>
                </a:solidFill>
              </a:rPr>
              <a:t>D=Divergent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87488" y="4267200"/>
            <a:ext cx="2667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CC0066"/>
                </a:solidFill>
              </a:rPr>
              <a:t>1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Transform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2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Convergent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3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Divergent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 bwMode="auto">
          <a:xfrm>
            <a:off x="-1600200" y="-762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6500" b="1" kern="0" dirty="0">
                <a:solidFill>
                  <a:srgbClr val="6699FF"/>
                </a:solidFill>
                <a:latin typeface="Gill Sans Ultra Bold" pitchFamily="34" charset="0"/>
                <a:ea typeface="+mj-ea"/>
                <a:cs typeface="+mj-cs"/>
              </a:rPr>
              <a:t>WHAT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533400" y="655638"/>
            <a:ext cx="2895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7500" b="1" dirty="0">
                <a:solidFill>
                  <a:srgbClr val="CC0066"/>
                </a:solidFill>
                <a:latin typeface="Agency FB" pitchFamily="34" charset="0"/>
              </a:rPr>
              <a:t>TYPE</a:t>
            </a: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2820988" y="736600"/>
            <a:ext cx="6323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FFFF66"/>
                </a:solidFill>
                <a:latin typeface="Curlz MT" charset="0"/>
              </a:rPr>
              <a:t>OF BOUNDARY?</a:t>
            </a:r>
          </a:p>
        </p:txBody>
      </p:sp>
      <p:pic>
        <p:nvPicPr>
          <p:cNvPr id="47109" name="Picture 2" descr="http://www.quickandeasyscienceexperimentsblog.com/wp-content/uploads/2010/04/converg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49463"/>
            <a:ext cx="5638800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153988" y="2081213"/>
            <a:ext cx="26670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</a:rPr>
              <a:t>B=Transform</a:t>
            </a:r>
          </a:p>
          <a:p>
            <a:r>
              <a:rPr lang="en-US" sz="2500" b="1" dirty="0">
                <a:solidFill>
                  <a:schemeClr val="bg1"/>
                </a:solidFill>
              </a:rPr>
              <a:t>C=Convergent</a:t>
            </a:r>
          </a:p>
          <a:p>
            <a:r>
              <a:rPr lang="en-US" sz="2500" b="1" dirty="0">
                <a:solidFill>
                  <a:schemeClr val="bg1"/>
                </a:solidFill>
              </a:rPr>
              <a:t>D=Divergent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33400" y="4267200"/>
            <a:ext cx="2667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CC0066"/>
                </a:solidFill>
              </a:rPr>
              <a:t>1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Transform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2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Convergent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3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Divergent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2388" y="3524423"/>
            <a:ext cx="138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C0066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1903413"/>
            <a:ext cx="1752600" cy="1524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So, what exactly is density?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63773" y="1600200"/>
            <a:ext cx="8980227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ea typeface="ＭＳ Ｐゴシック" pitchFamily="-111" charset="-128"/>
              </a:rPr>
              <a:t>Density is the </a:t>
            </a:r>
            <a:r>
              <a:rPr lang="en-US" b="1" dirty="0" smtClean="0">
                <a:ea typeface="ＭＳ Ｐゴシック" pitchFamily="-111" charset="-128"/>
              </a:rPr>
              <a:t>mass per unit volume</a:t>
            </a:r>
            <a:endParaRPr lang="en-US" dirty="0" smtClean="0">
              <a:ea typeface="ＭＳ Ｐゴシック" pitchFamily="-111" charset="-128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ea typeface="ＭＳ Ｐゴシック" pitchFamily="-111" charset="-128"/>
              </a:rPr>
              <a:t>In other words…</a:t>
            </a:r>
          </a:p>
          <a:p>
            <a:pPr lvl="1" eaLnBrk="1" hangingPunct="1"/>
            <a:r>
              <a:rPr lang="en-US" sz="4000" b="1" dirty="0" smtClean="0">
                <a:solidFill>
                  <a:schemeClr val="tx2"/>
                </a:solidFill>
                <a:ea typeface="ＭＳ Ｐゴシック" pitchFamily="-111" charset="-128"/>
              </a:rPr>
              <a:t>The number of particles in a certain amount of space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14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 bwMode="auto">
          <a:xfrm>
            <a:off x="-1600200" y="-762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6500" b="1" kern="0" dirty="0">
                <a:solidFill>
                  <a:srgbClr val="6699FF"/>
                </a:solidFill>
                <a:latin typeface="Gill Sans Ultra Bold" pitchFamily="34" charset="0"/>
                <a:ea typeface="+mj-ea"/>
                <a:cs typeface="+mj-cs"/>
              </a:rPr>
              <a:t>WHAT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609600" y="655638"/>
            <a:ext cx="28194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7500" b="1" dirty="0">
                <a:solidFill>
                  <a:srgbClr val="CC0066"/>
                </a:solidFill>
                <a:latin typeface="Agency FB" pitchFamily="34" charset="0"/>
              </a:rPr>
              <a:t>TYPE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2820988" y="736600"/>
            <a:ext cx="6323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FFFF66"/>
                </a:solidFill>
                <a:latin typeface="Curlz MT" charset="0"/>
              </a:rPr>
              <a:t>OF BOUNDARY?</a:t>
            </a:r>
          </a:p>
        </p:txBody>
      </p:sp>
      <p:pic>
        <p:nvPicPr>
          <p:cNvPr id="50181" name="Picture 4" descr="http://www.uwsp.edu/geo/faculty/lemke/geog101/images3/20c_fault_transfor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828800"/>
            <a:ext cx="3868738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Box 6"/>
          <p:cNvSpPr txBox="1">
            <a:spLocks noChangeArrowheads="1"/>
          </p:cNvSpPr>
          <p:nvPr/>
        </p:nvSpPr>
        <p:spPr bwMode="auto">
          <a:xfrm>
            <a:off x="212725" y="3276600"/>
            <a:ext cx="2667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</a:rPr>
              <a:t>B=Transform</a:t>
            </a:r>
          </a:p>
          <a:p>
            <a:r>
              <a:rPr lang="en-US" sz="2500" b="1" dirty="0">
                <a:solidFill>
                  <a:schemeClr val="bg1"/>
                </a:solidFill>
              </a:rPr>
              <a:t>C=Convergent</a:t>
            </a:r>
          </a:p>
          <a:p>
            <a:r>
              <a:rPr lang="en-US" sz="2500" b="1" dirty="0">
                <a:solidFill>
                  <a:schemeClr val="bg1"/>
                </a:solidFill>
              </a:rPr>
              <a:t>D=Divergent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3276600"/>
            <a:ext cx="2667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CC0066"/>
                </a:solidFill>
              </a:rPr>
              <a:t>1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Transform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2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Convergent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3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Divergent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30413"/>
            <a:ext cx="8229600" cy="1474787"/>
          </a:xfrm>
        </p:spPr>
        <p:txBody>
          <a:bodyPr/>
          <a:lstStyle/>
          <a:p>
            <a:pPr marL="273050" indent="-273050">
              <a:buFontTx/>
              <a:buNone/>
              <a:defRPr/>
            </a:pPr>
            <a:r>
              <a:rPr lang="en-US" b="0">
                <a:latin typeface="Tw Cen MT" charset="0"/>
                <a:ea typeface="ＭＳ Ｐゴシック" charset="-128"/>
                <a:cs typeface="ＭＳ Ｐゴシック" charset="-128"/>
              </a:rPr>
              <a:t>What type of boundary leads to the destruction of lithosphere?</a:t>
            </a:r>
          </a:p>
          <a:p>
            <a:pPr marL="273050" indent="-273050">
              <a:buFontTx/>
              <a:buNone/>
              <a:defRPr/>
            </a:pPr>
            <a:endParaRPr lang="en-US" b="0">
              <a:latin typeface="Tw Cen M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-1600200" y="-762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6500" b="1" kern="0" dirty="0">
                <a:solidFill>
                  <a:srgbClr val="6699FF"/>
                </a:solidFill>
                <a:latin typeface="Gill Sans Ultra Bold" pitchFamily="34" charset="0"/>
                <a:ea typeface="+mj-ea"/>
                <a:cs typeface="+mj-cs"/>
              </a:rPr>
              <a:t>WHAT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57200" y="655638"/>
            <a:ext cx="29718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7500" b="1">
                <a:solidFill>
                  <a:schemeClr val="bg1"/>
                </a:solidFill>
                <a:latin typeface="Agency FB" pitchFamily="34" charset="0"/>
              </a:rPr>
              <a:t>TYPE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820988" y="736600"/>
            <a:ext cx="6323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FFFF66"/>
                </a:solidFill>
                <a:latin typeface="Curlz MT" charset="0"/>
              </a:rPr>
              <a:t>OF BOUNDARY?</a:t>
            </a:r>
          </a:p>
        </p:txBody>
      </p:sp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212725" y="3276600"/>
            <a:ext cx="2667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chemeClr val="bg1"/>
                </a:solidFill>
              </a:rPr>
              <a:t>B=Transform</a:t>
            </a:r>
          </a:p>
          <a:p>
            <a:r>
              <a:rPr lang="en-US" sz="2500" b="1">
                <a:solidFill>
                  <a:schemeClr val="bg1"/>
                </a:solidFill>
              </a:rPr>
              <a:t>C=Convergent</a:t>
            </a:r>
          </a:p>
          <a:p>
            <a:r>
              <a:rPr lang="en-US" sz="2500" b="1">
                <a:solidFill>
                  <a:schemeClr val="bg1"/>
                </a:solidFill>
              </a:rPr>
              <a:t>D=Divergent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3276600"/>
            <a:ext cx="2667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CC0066"/>
                </a:solidFill>
              </a:rPr>
              <a:t>1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Transform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2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Convergent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3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Divergent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30413"/>
            <a:ext cx="8229600" cy="1474787"/>
          </a:xfrm>
        </p:spPr>
        <p:txBody>
          <a:bodyPr/>
          <a:lstStyle/>
          <a:p>
            <a:pPr marL="273050" indent="-273050">
              <a:buFontTx/>
              <a:buNone/>
              <a:defRPr/>
            </a:pPr>
            <a:r>
              <a:rPr lang="en-US" b="0">
                <a:latin typeface="Tw Cen MT" charset="0"/>
                <a:ea typeface="ＭＳ Ｐゴシック" charset="-128"/>
                <a:cs typeface="ＭＳ Ｐゴシック" charset="-128"/>
              </a:rPr>
              <a:t>What type of boundary leads to the formation of lithosphere?</a:t>
            </a:r>
          </a:p>
          <a:p>
            <a:pPr marL="273050" indent="-273050">
              <a:buFontTx/>
              <a:buNone/>
              <a:defRPr/>
            </a:pPr>
            <a:endParaRPr lang="en-US" b="0">
              <a:latin typeface="Tw Cen M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-1600200" y="-762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6500" b="1" kern="0" dirty="0">
                <a:solidFill>
                  <a:srgbClr val="6699FF"/>
                </a:solidFill>
                <a:latin typeface="Gill Sans Ultra Bold" pitchFamily="34" charset="0"/>
                <a:ea typeface="+mj-ea"/>
                <a:cs typeface="+mj-cs"/>
              </a:rPr>
              <a:t>WHAT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85800" y="655638"/>
            <a:ext cx="27432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7500" b="1">
                <a:solidFill>
                  <a:schemeClr val="bg1"/>
                </a:solidFill>
                <a:latin typeface="Agency FB" pitchFamily="34" charset="0"/>
              </a:rPr>
              <a:t>TYPE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2820988" y="736600"/>
            <a:ext cx="6323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FFFF66"/>
                </a:solidFill>
                <a:latin typeface="Curlz MT" charset="0"/>
              </a:rPr>
              <a:t>OF BOUNDARY?</a:t>
            </a:r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212725" y="3276600"/>
            <a:ext cx="2667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</a:rPr>
              <a:t>B=Transform</a:t>
            </a:r>
          </a:p>
          <a:p>
            <a:r>
              <a:rPr lang="en-US" sz="2500" b="1" dirty="0">
                <a:solidFill>
                  <a:schemeClr val="bg1"/>
                </a:solidFill>
              </a:rPr>
              <a:t>C=Convergent</a:t>
            </a:r>
          </a:p>
          <a:p>
            <a:r>
              <a:rPr lang="en-US" sz="2500" b="1" dirty="0">
                <a:solidFill>
                  <a:schemeClr val="bg1"/>
                </a:solidFill>
              </a:rPr>
              <a:t>D=Divergent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0" y="3276600"/>
            <a:ext cx="2667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CC0066"/>
                </a:solidFill>
              </a:rPr>
              <a:t>1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Transform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2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Convergent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3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Divergent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 bwMode="auto">
          <a:xfrm>
            <a:off x="-1600200" y="-762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6500" b="1" kern="0" dirty="0">
                <a:solidFill>
                  <a:srgbClr val="6699FF"/>
                </a:solidFill>
                <a:latin typeface="Gill Sans Ultra Bold" pitchFamily="34" charset="0"/>
                <a:ea typeface="+mj-ea"/>
                <a:cs typeface="+mj-cs"/>
              </a:rPr>
              <a:t>WHAT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152400" y="655638"/>
            <a:ext cx="3276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7500" b="1" dirty="0">
                <a:solidFill>
                  <a:srgbClr val="CC0066"/>
                </a:solidFill>
                <a:latin typeface="Agency FB" pitchFamily="34" charset="0"/>
              </a:rPr>
              <a:t>TYPE</a:t>
            </a: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2820988" y="736600"/>
            <a:ext cx="6323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FFFF66"/>
                </a:solidFill>
                <a:latin typeface="Curlz MT" charset="0"/>
              </a:rPr>
              <a:t>OF BOUNDARY?</a:t>
            </a:r>
          </a:p>
        </p:txBody>
      </p:sp>
      <p:pic>
        <p:nvPicPr>
          <p:cNvPr id="49157" name="Picture 2" descr="http://www.quickandeasyscienceexperimentsblog.com/wp-content/uploads/2010/04/converg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276600"/>
            <a:ext cx="403860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Content Placeholder 2"/>
          <p:cNvSpPr txBox="1">
            <a:spLocks/>
          </p:cNvSpPr>
          <p:nvPr/>
        </p:nvSpPr>
        <p:spPr bwMode="auto">
          <a:xfrm>
            <a:off x="304800" y="1600200"/>
            <a:ext cx="8229600" cy="14747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prstTxWarp prst="textNoShape">
              <a:avLst/>
            </a:prstTxWarp>
          </a:bodyPr>
          <a:lstStyle/>
          <a:p>
            <a:pPr marL="273050" indent="-273050" eaLnBrk="0" hangingPunct="0">
              <a:spcBef>
                <a:spcPct val="20000"/>
              </a:spcBef>
              <a:defRPr/>
            </a:pPr>
            <a:r>
              <a:rPr lang="en-US" sz="3200" dirty="0">
                <a:solidFill>
                  <a:srgbClr val="CC0066"/>
                </a:solidFill>
                <a:latin typeface="Tw Cen MT" charset="0"/>
              </a:rPr>
              <a:t>What is indicated by the arrow below?</a:t>
            </a:r>
          </a:p>
          <a:p>
            <a:pPr marL="273050" indent="-273050" eaLnBrk="0" hangingPunct="0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  <a:latin typeface="Tw Cen MT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95600" y="2438400"/>
            <a:ext cx="1752600" cy="1524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0" name="TextBox 7"/>
          <p:cNvSpPr txBox="1">
            <a:spLocks noChangeArrowheads="1"/>
          </p:cNvSpPr>
          <p:nvPr/>
        </p:nvSpPr>
        <p:spPr bwMode="auto">
          <a:xfrm>
            <a:off x="212725" y="3276600"/>
            <a:ext cx="352107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CC0066"/>
                </a:solidFill>
              </a:rPr>
              <a:t>1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Ocean Trench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2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Mid-Ocean Ridge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3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Volcano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69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30413"/>
            <a:ext cx="8229600" cy="1474787"/>
          </a:xfrm>
        </p:spPr>
        <p:txBody>
          <a:bodyPr/>
          <a:lstStyle/>
          <a:p>
            <a:pPr marL="273050" indent="-273050">
              <a:buFontTx/>
              <a:buNone/>
              <a:defRPr/>
            </a:pPr>
            <a:r>
              <a:rPr lang="en-US" b="0">
                <a:latin typeface="Tw Cen MT" charset="0"/>
                <a:ea typeface="ＭＳ Ｐゴシック" charset="-128"/>
                <a:cs typeface="ＭＳ Ｐゴシック" charset="-128"/>
              </a:rPr>
              <a:t>What type of boundary neither forms or destroyse lithosphere?</a:t>
            </a:r>
          </a:p>
          <a:p>
            <a:pPr marL="273050" indent="-273050">
              <a:buFontTx/>
              <a:buNone/>
              <a:defRPr/>
            </a:pPr>
            <a:endParaRPr lang="en-US" b="0">
              <a:latin typeface="Tw Cen M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-1600200" y="-762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6500" b="1" kern="0" dirty="0">
                <a:solidFill>
                  <a:srgbClr val="6699FF"/>
                </a:solidFill>
                <a:latin typeface="Gill Sans Ultra Bold" pitchFamily="34" charset="0"/>
                <a:ea typeface="+mj-ea"/>
                <a:cs typeface="+mj-cs"/>
              </a:rPr>
              <a:t>WHAT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04800" y="655638"/>
            <a:ext cx="31242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7500" b="1">
                <a:solidFill>
                  <a:schemeClr val="bg1"/>
                </a:solidFill>
                <a:latin typeface="Agency FB" pitchFamily="34" charset="0"/>
              </a:rPr>
              <a:t>TYPE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820988" y="736600"/>
            <a:ext cx="6323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FFFF66"/>
                </a:solidFill>
                <a:latin typeface="Curlz MT" charset="0"/>
              </a:rPr>
              <a:t>OF BOUNDARY?</a:t>
            </a:r>
          </a:p>
        </p:txBody>
      </p:sp>
      <p:sp>
        <p:nvSpPr>
          <p:cNvPr id="53254" name="TextBox 6"/>
          <p:cNvSpPr txBox="1">
            <a:spLocks noChangeArrowheads="1"/>
          </p:cNvSpPr>
          <p:nvPr/>
        </p:nvSpPr>
        <p:spPr bwMode="auto">
          <a:xfrm>
            <a:off x="212725" y="3276600"/>
            <a:ext cx="2667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chemeClr val="bg1"/>
                </a:solidFill>
              </a:rPr>
              <a:t>B=Transform</a:t>
            </a:r>
          </a:p>
          <a:p>
            <a:r>
              <a:rPr lang="en-US" sz="2500" b="1">
                <a:solidFill>
                  <a:schemeClr val="bg1"/>
                </a:solidFill>
              </a:rPr>
              <a:t>C=Convergent</a:t>
            </a:r>
          </a:p>
          <a:p>
            <a:r>
              <a:rPr lang="en-US" sz="2500" b="1">
                <a:solidFill>
                  <a:schemeClr val="bg1"/>
                </a:solidFill>
              </a:rPr>
              <a:t>D=Divergent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3290869"/>
            <a:ext cx="2667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CC0066"/>
                </a:solidFill>
              </a:rPr>
              <a:t>1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Transform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2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Convergent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3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Divergent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01813"/>
            <a:ext cx="8229600" cy="1474787"/>
          </a:xfrm>
        </p:spPr>
        <p:txBody>
          <a:bodyPr/>
          <a:lstStyle/>
          <a:p>
            <a:pPr marL="273050" indent="-273050">
              <a:buFontTx/>
              <a:buNone/>
              <a:defRPr/>
            </a:pPr>
            <a:r>
              <a:rPr lang="en-US" b="0">
                <a:latin typeface="Tw Cen MT" charset="0"/>
                <a:ea typeface="ＭＳ Ｐゴシック" charset="-128"/>
                <a:cs typeface="ＭＳ Ｐゴシック" charset="-128"/>
              </a:rPr>
              <a:t>Which layer of the earth is the smiley face on?</a:t>
            </a:r>
          </a:p>
          <a:p>
            <a:pPr marL="273050" indent="-273050">
              <a:buFontTx/>
              <a:buNone/>
              <a:defRPr/>
            </a:pPr>
            <a:endParaRPr lang="en-US" b="0">
              <a:latin typeface="Tw Cen MT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4275" name="Picture 2" descr="http://upload.wikimedia.org/wikipedia/commons/thumb/f/f7/Earth_cross_section-i18.png/800px-Earth_cross_section-i18.png"/>
          <p:cNvPicPr>
            <a:picLocks noChangeAspect="1" noChangeArrowheads="1"/>
          </p:cNvPicPr>
          <p:nvPr/>
        </p:nvPicPr>
        <p:blipFill>
          <a:blip r:embed="rId2"/>
          <a:srcRect l="25555" r="17778" b="48248"/>
          <a:stretch>
            <a:fillRect/>
          </a:stretch>
        </p:blipFill>
        <p:spPr bwMode="auto">
          <a:xfrm>
            <a:off x="2028825" y="2971800"/>
            <a:ext cx="63849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miley Face 5"/>
          <p:cNvSpPr/>
          <p:nvPr/>
        </p:nvSpPr>
        <p:spPr>
          <a:xfrm>
            <a:off x="5221288" y="3657600"/>
            <a:ext cx="762000" cy="6096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-1676400" y="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6500" b="1" kern="0" dirty="0">
                <a:solidFill>
                  <a:srgbClr val="6699FF"/>
                </a:solidFill>
                <a:latin typeface="Gill Sans Ultra Bold" pitchFamily="34" charset="0"/>
                <a:ea typeface="+mj-ea"/>
                <a:cs typeface="+mj-cs"/>
              </a:rPr>
              <a:t>WHAT</a:t>
            </a:r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152400" y="731838"/>
            <a:ext cx="32004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7500" b="1">
                <a:solidFill>
                  <a:schemeClr val="bg1"/>
                </a:solidFill>
                <a:latin typeface="Agency FB" pitchFamily="34" charset="0"/>
              </a:rPr>
              <a:t>TYPE</a:t>
            </a:r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2820988" y="889000"/>
            <a:ext cx="6323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FFFF66"/>
                </a:solidFill>
                <a:latin typeface="Curlz MT" charset="0"/>
              </a:rPr>
              <a:t>OF BOUNDARY?</a:t>
            </a:r>
          </a:p>
        </p:txBody>
      </p:sp>
      <p:sp>
        <p:nvSpPr>
          <p:cNvPr id="54280" name="TextBox 7"/>
          <p:cNvSpPr txBox="1">
            <a:spLocks noChangeArrowheads="1"/>
          </p:cNvSpPr>
          <p:nvPr/>
        </p:nvSpPr>
        <p:spPr bwMode="auto">
          <a:xfrm>
            <a:off x="212725" y="3276600"/>
            <a:ext cx="329247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CC0066"/>
                </a:solidFill>
              </a:rPr>
              <a:t>1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Lithosphere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2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Asthenosphere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 smtClean="0">
                <a:solidFill>
                  <a:srgbClr val="CC0066"/>
                </a:solidFill>
              </a:rPr>
              <a:t>3=</a:t>
            </a:r>
            <a:r>
              <a:rPr lang="en-US" sz="2500" b="1" dirty="0">
                <a:solidFill>
                  <a:srgbClr val="CC0066"/>
                </a:solidFill>
              </a:rPr>
              <a:t>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78013"/>
            <a:ext cx="8229600" cy="1474787"/>
          </a:xfrm>
        </p:spPr>
        <p:txBody>
          <a:bodyPr/>
          <a:lstStyle/>
          <a:p>
            <a:pPr marL="273050" indent="-273050">
              <a:buFontTx/>
              <a:buNone/>
              <a:defRPr/>
            </a:pPr>
            <a:r>
              <a:rPr lang="en-US" b="0">
                <a:latin typeface="Tw Cen MT" charset="0"/>
                <a:cs typeface="+mn-cs"/>
              </a:rPr>
              <a:t>In which layer does the process shown below (convection) occur?</a:t>
            </a:r>
          </a:p>
        </p:txBody>
      </p:sp>
      <p:pic>
        <p:nvPicPr>
          <p:cNvPr id="55299" name="Picture 4" descr="http://cosscience1.pbworks.com/f/1248192732/Module10-024.gif"/>
          <p:cNvPicPr>
            <a:picLocks noChangeAspect="1" noChangeArrowheads="1"/>
          </p:cNvPicPr>
          <p:nvPr/>
        </p:nvPicPr>
        <p:blipFill>
          <a:blip r:embed="rId2"/>
          <a:srcRect l="48889"/>
          <a:stretch>
            <a:fillRect/>
          </a:stretch>
        </p:blipFill>
        <p:spPr bwMode="auto">
          <a:xfrm>
            <a:off x="3505200" y="3200400"/>
            <a:ext cx="53244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-1524000" y="7778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6500" b="1" kern="0" dirty="0">
                <a:solidFill>
                  <a:srgbClr val="6699FF"/>
                </a:solidFill>
                <a:latin typeface="Gill Sans Ultra Bold" pitchFamily="34" charset="0"/>
                <a:ea typeface="+mj-ea"/>
                <a:cs typeface="+mj-cs"/>
              </a:rPr>
              <a:t>WHAT</a:t>
            </a: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381000" y="811213"/>
            <a:ext cx="31242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7500" b="1">
                <a:solidFill>
                  <a:schemeClr val="bg1"/>
                </a:solidFill>
                <a:latin typeface="Agency FB" pitchFamily="34" charset="0"/>
              </a:rPr>
              <a:t>TYPE</a:t>
            </a:r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2820988" y="889000"/>
            <a:ext cx="6323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FFFF66"/>
                </a:solidFill>
                <a:latin typeface="Curlz MT" charset="0"/>
              </a:rPr>
              <a:t>OF BOUNDARY?</a:t>
            </a:r>
          </a:p>
        </p:txBody>
      </p:sp>
      <p:sp>
        <p:nvSpPr>
          <p:cNvPr id="55303" name="TextBox 7"/>
          <p:cNvSpPr txBox="1">
            <a:spLocks noChangeArrowheads="1"/>
          </p:cNvSpPr>
          <p:nvPr/>
        </p:nvSpPr>
        <p:spPr bwMode="auto">
          <a:xfrm>
            <a:off x="212725" y="3733800"/>
            <a:ext cx="329247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 dirty="0" smtClean="0">
                <a:solidFill>
                  <a:srgbClr val="CC0066"/>
                </a:solidFill>
              </a:rPr>
              <a:t>1=Lithosphere</a:t>
            </a:r>
          </a:p>
          <a:p>
            <a:r>
              <a:rPr lang="en-US" sz="2500" b="1" dirty="0" smtClean="0">
                <a:solidFill>
                  <a:srgbClr val="CC0066"/>
                </a:solidFill>
              </a:rPr>
              <a:t>2=Asthenosphere</a:t>
            </a:r>
          </a:p>
          <a:p>
            <a:r>
              <a:rPr lang="en-US" sz="2500" b="1" dirty="0" smtClean="0">
                <a:solidFill>
                  <a:srgbClr val="CC0066"/>
                </a:solidFill>
              </a:rPr>
              <a:t>3=Core</a:t>
            </a:r>
            <a:endParaRPr lang="en-US" sz="25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01813"/>
            <a:ext cx="8229600" cy="1474787"/>
          </a:xfrm>
        </p:spPr>
        <p:txBody>
          <a:bodyPr/>
          <a:lstStyle/>
          <a:p>
            <a:pPr marL="273050" indent="-273050">
              <a:buFontTx/>
              <a:buNone/>
              <a:defRPr/>
            </a:pPr>
            <a:r>
              <a:rPr lang="en-US" b="0">
                <a:latin typeface="Tw Cen MT" charset="0"/>
                <a:cs typeface="+mn-cs"/>
              </a:rPr>
              <a:t>What type of boundary formed the mountains in the picture below? </a:t>
            </a:r>
          </a:p>
        </p:txBody>
      </p:sp>
      <p:pic>
        <p:nvPicPr>
          <p:cNvPr id="56323" name="Picture 2" descr="http://www.historyforkids.org/learn/india/environment/pictures/himalay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8713" y="3429000"/>
            <a:ext cx="462915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/>
          </p:cNvSpPr>
          <p:nvPr/>
        </p:nvSpPr>
        <p:spPr bwMode="auto">
          <a:xfrm>
            <a:off x="-1600200" y="-762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6500" b="1" kern="0" dirty="0">
                <a:solidFill>
                  <a:srgbClr val="6699FF"/>
                </a:solidFill>
                <a:latin typeface="Gill Sans Ultra Bold" pitchFamily="34" charset="0"/>
                <a:ea typeface="+mj-ea"/>
                <a:cs typeface="+mj-cs"/>
              </a:rPr>
              <a:t>WHAT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533400" y="655638"/>
            <a:ext cx="2895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7500" b="1">
                <a:solidFill>
                  <a:schemeClr val="bg1"/>
                </a:solidFill>
                <a:latin typeface="Agency FB" pitchFamily="34" charset="0"/>
              </a:rPr>
              <a:t>TYPE</a:t>
            </a: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2820988" y="736600"/>
            <a:ext cx="6323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FFFF66"/>
                </a:solidFill>
                <a:latin typeface="Curlz MT" charset="0"/>
              </a:rPr>
              <a:t>OF BOUNDARY?</a:t>
            </a:r>
          </a:p>
        </p:txBody>
      </p:sp>
      <p:sp>
        <p:nvSpPr>
          <p:cNvPr id="56327" name="TextBox 7"/>
          <p:cNvSpPr txBox="1">
            <a:spLocks noChangeArrowheads="1"/>
          </p:cNvSpPr>
          <p:nvPr/>
        </p:nvSpPr>
        <p:spPr bwMode="auto">
          <a:xfrm>
            <a:off x="212725" y="3276600"/>
            <a:ext cx="2667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chemeClr val="bg1"/>
                </a:solidFill>
              </a:rPr>
              <a:t>B=Transform</a:t>
            </a:r>
          </a:p>
          <a:p>
            <a:r>
              <a:rPr lang="en-US" sz="2500" b="1">
                <a:solidFill>
                  <a:schemeClr val="bg1"/>
                </a:solidFill>
              </a:rPr>
              <a:t>C=Convergent</a:t>
            </a:r>
          </a:p>
          <a:p>
            <a:r>
              <a:rPr lang="en-US" sz="2500" b="1">
                <a:solidFill>
                  <a:schemeClr val="bg1"/>
                </a:solidFill>
              </a:rPr>
              <a:t>D=Divergent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3290869"/>
            <a:ext cx="2667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CC0066"/>
                </a:solidFill>
              </a:rPr>
              <a:t>1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Transform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2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Convergent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3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Divergent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35213"/>
            <a:ext cx="7772400" cy="1474787"/>
          </a:xfrm>
        </p:spPr>
        <p:txBody>
          <a:bodyPr/>
          <a:lstStyle/>
          <a:p>
            <a:pPr marL="273050" indent="-273050">
              <a:buFontTx/>
              <a:buNone/>
              <a:defRPr/>
            </a:pPr>
            <a:r>
              <a:rPr lang="en-US" b="0">
                <a:latin typeface="Tw Cen MT" charset="0"/>
                <a:cs typeface="+mn-cs"/>
              </a:rPr>
              <a:t>What type of boundary is shown in the picture below? </a:t>
            </a:r>
          </a:p>
        </p:txBody>
      </p:sp>
      <p:pic>
        <p:nvPicPr>
          <p:cNvPr id="57347" name="Picture 4" descr="http://www.go2add.com/images/Volcanoes/DivergentBoundary.jpg"/>
          <p:cNvPicPr>
            <a:picLocks noChangeAspect="1" noChangeArrowheads="1"/>
          </p:cNvPicPr>
          <p:nvPr/>
        </p:nvPicPr>
        <p:blipFill>
          <a:blip r:embed="rId2"/>
          <a:srcRect t="13715" b="10857"/>
          <a:stretch>
            <a:fillRect/>
          </a:stretch>
        </p:blipFill>
        <p:spPr bwMode="auto">
          <a:xfrm>
            <a:off x="3886200" y="2967038"/>
            <a:ext cx="455295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/>
          </p:cNvSpPr>
          <p:nvPr/>
        </p:nvSpPr>
        <p:spPr bwMode="auto">
          <a:xfrm>
            <a:off x="-1828800" y="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6500" b="1" kern="0" dirty="0">
                <a:solidFill>
                  <a:srgbClr val="6699FF"/>
                </a:solidFill>
                <a:latin typeface="Gill Sans Ultra Bold" pitchFamily="34" charset="0"/>
                <a:ea typeface="+mj-ea"/>
                <a:cs typeface="+mj-cs"/>
              </a:rPr>
              <a:t>WHAT</a:t>
            </a: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304800" y="685800"/>
            <a:ext cx="28956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7500" b="1">
                <a:solidFill>
                  <a:schemeClr val="bg1"/>
                </a:solidFill>
                <a:latin typeface="Agency FB" pitchFamily="34" charset="0"/>
              </a:rPr>
              <a:t>TYPE</a:t>
            </a:r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2743200" y="812800"/>
            <a:ext cx="6323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FFFF66"/>
                </a:solidFill>
                <a:latin typeface="Curlz MT" charset="0"/>
              </a:rPr>
              <a:t>OF BOUNDARY?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212725" y="3276600"/>
            <a:ext cx="2667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chemeClr val="bg1"/>
                </a:solidFill>
              </a:rPr>
              <a:t>B=Transform</a:t>
            </a:r>
          </a:p>
          <a:p>
            <a:r>
              <a:rPr lang="en-US" sz="2500" b="1">
                <a:solidFill>
                  <a:schemeClr val="bg1"/>
                </a:solidFill>
              </a:rPr>
              <a:t>C=Convergent</a:t>
            </a:r>
          </a:p>
          <a:p>
            <a:r>
              <a:rPr lang="en-US" sz="2500" b="1">
                <a:solidFill>
                  <a:schemeClr val="bg1"/>
                </a:solidFill>
              </a:rPr>
              <a:t>D=Divergent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3810000"/>
            <a:ext cx="2667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CC0066"/>
                </a:solidFill>
              </a:rPr>
              <a:t>1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Transform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2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Convergent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3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Divergent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4294967295"/>
          </p:nvPr>
        </p:nvSpPr>
        <p:spPr>
          <a:xfrm>
            <a:off x="533400" y="1752600"/>
            <a:ext cx="4648200" cy="1474788"/>
          </a:xfrm>
        </p:spPr>
        <p:txBody>
          <a:bodyPr>
            <a:normAutofit lnSpcReduction="10000"/>
          </a:bodyPr>
          <a:lstStyle/>
          <a:p>
            <a:pPr marL="273050" indent="-273050">
              <a:buFontTx/>
              <a:buNone/>
              <a:defRPr/>
            </a:pPr>
            <a:r>
              <a:rPr lang="en-US" b="0" dirty="0">
                <a:latin typeface="Tw Cen MT" charset="0"/>
                <a:cs typeface="+mn-cs"/>
              </a:rPr>
              <a:t>What type of boundary formed the </a:t>
            </a:r>
            <a:r>
              <a:rPr lang="en-US" b="0" dirty="0" smtClean="0">
                <a:latin typeface="Tw Cen MT" charset="0"/>
                <a:cs typeface="+mn-cs"/>
              </a:rPr>
              <a:t>volcano </a:t>
            </a:r>
            <a:r>
              <a:rPr lang="en-US" b="0" dirty="0">
                <a:latin typeface="Tw Cen MT" charset="0"/>
                <a:cs typeface="+mn-cs"/>
              </a:rPr>
              <a:t>in the picture below? </a:t>
            </a:r>
          </a:p>
        </p:txBody>
      </p:sp>
      <p:pic>
        <p:nvPicPr>
          <p:cNvPr id="58371" name="Picture 2" descr="http://www.weirdwarp.com/wp-content/uploads/2010/03/volcano-erup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057400"/>
            <a:ext cx="28098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-1905000" y="-26988"/>
            <a:ext cx="8534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6500" b="1" kern="0" dirty="0">
                <a:solidFill>
                  <a:srgbClr val="6699FF"/>
                </a:solidFill>
                <a:latin typeface="Gill Sans Ultra Bold" pitchFamily="34" charset="0"/>
                <a:ea typeface="+mj-ea"/>
                <a:cs typeface="+mj-cs"/>
              </a:rPr>
              <a:t>WHAT</a:t>
            </a: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0" y="658813"/>
            <a:ext cx="31242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7500" b="1">
                <a:solidFill>
                  <a:schemeClr val="bg1"/>
                </a:solidFill>
                <a:latin typeface="Agency FB" pitchFamily="34" charset="0"/>
              </a:rPr>
              <a:t>TYPE</a:t>
            </a:r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2590800" y="736600"/>
            <a:ext cx="6323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FFFF66"/>
                </a:solidFill>
                <a:latin typeface="Curlz MT" charset="0"/>
              </a:rPr>
              <a:t>OF BOUNDARY?</a:t>
            </a:r>
          </a:p>
        </p:txBody>
      </p:sp>
      <p:sp>
        <p:nvSpPr>
          <p:cNvPr id="58375" name="TextBox 6"/>
          <p:cNvSpPr txBox="1">
            <a:spLocks noChangeArrowheads="1"/>
          </p:cNvSpPr>
          <p:nvPr/>
        </p:nvSpPr>
        <p:spPr bwMode="auto">
          <a:xfrm>
            <a:off x="212725" y="3276600"/>
            <a:ext cx="2667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</a:rPr>
              <a:t>B=Transform</a:t>
            </a:r>
          </a:p>
          <a:p>
            <a:r>
              <a:rPr lang="en-US" sz="2500" b="1" dirty="0">
                <a:solidFill>
                  <a:schemeClr val="bg1"/>
                </a:solidFill>
              </a:rPr>
              <a:t>C=Convergent</a:t>
            </a:r>
          </a:p>
          <a:p>
            <a:r>
              <a:rPr lang="en-US" sz="2500" b="1" dirty="0">
                <a:solidFill>
                  <a:schemeClr val="bg1"/>
                </a:solidFill>
              </a:rPr>
              <a:t>D=Divergent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3810000"/>
            <a:ext cx="2667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CC0066"/>
                </a:solidFill>
              </a:rPr>
              <a:t>1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Transform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2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Convergent</a:t>
            </a:r>
            <a:endParaRPr lang="en-US" sz="2500" b="1" dirty="0" smtClean="0">
              <a:solidFill>
                <a:srgbClr val="CC0066"/>
              </a:solidFill>
            </a:endParaRPr>
          </a:p>
          <a:p>
            <a:r>
              <a:rPr lang="en-US" sz="2500" b="1" dirty="0">
                <a:solidFill>
                  <a:srgbClr val="CC0066"/>
                </a:solidFill>
              </a:rPr>
              <a:t>3</a:t>
            </a:r>
            <a:r>
              <a:rPr lang="en-US" sz="2500" b="1" dirty="0" smtClean="0">
                <a:solidFill>
                  <a:srgbClr val="CC0066"/>
                </a:solidFill>
              </a:rPr>
              <a:t>=</a:t>
            </a:r>
            <a:r>
              <a:rPr lang="en-US" sz="2500" b="1" dirty="0">
                <a:solidFill>
                  <a:srgbClr val="CC0066"/>
                </a:solidFill>
              </a:rPr>
              <a:t>Divergent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LITHOSPHERE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lvl="1">
              <a:defRPr/>
            </a:pPr>
            <a:r>
              <a:rPr lang="en-US" dirty="0" smtClean="0"/>
              <a:t>What is it?</a:t>
            </a:r>
          </a:p>
          <a:p>
            <a:pPr lvl="2">
              <a:defRPr/>
            </a:pPr>
            <a:r>
              <a:rPr lang="en-US" dirty="0" smtClean="0"/>
              <a:t>Combination of BOTH Crust &amp; Upper Mantle</a:t>
            </a:r>
          </a:p>
          <a:p>
            <a:pPr lvl="2">
              <a:buFontTx/>
              <a:buNone/>
              <a:defRPr/>
            </a:pPr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20007E-C211-4249-99E8-E6C4480CD9AE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32773" name="Picture 4" descr="photo-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716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7924800" y="3429000"/>
            <a:ext cx="822325" cy="822325"/>
          </a:xfrm>
          <a:prstGeom prst="leftArrow">
            <a:avLst/>
          </a:prstGeom>
          <a:solidFill>
            <a:srgbClr val="CC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0"/>
            <a:ext cx="8229600" cy="1143000"/>
          </a:xfrm>
        </p:spPr>
        <p:txBody>
          <a:bodyPr/>
          <a:lstStyle/>
          <a:p>
            <a:r>
              <a:rPr lang="en-US" dirty="0" smtClean="0"/>
              <a:t>Challenge Question #1: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If new lithosphere is being formed in the rift, what should be true about the </a:t>
            </a:r>
            <a:r>
              <a:rPr lang="en-US" sz="4000" i="1" dirty="0" smtClean="0"/>
              <a:t>age</a:t>
            </a:r>
            <a:r>
              <a:rPr lang="en-US" sz="4000" dirty="0" smtClean="0"/>
              <a:t> of the lithosphere as you get farther away from the rift?</a:t>
            </a:r>
            <a:endParaRPr lang="en-US" sz="4000" dirty="0"/>
          </a:p>
        </p:txBody>
      </p:sp>
      <p:pic>
        <p:nvPicPr>
          <p:cNvPr id="4" name="Picture 4" descr="http://www.go2add.com/images/Volcanoes/DivergentBoundary.jpg"/>
          <p:cNvPicPr>
            <a:picLocks noChangeAspect="1" noChangeArrowheads="1"/>
          </p:cNvPicPr>
          <p:nvPr/>
        </p:nvPicPr>
        <p:blipFill>
          <a:blip r:embed="rId2"/>
          <a:srcRect t="13715" b="10857"/>
          <a:stretch>
            <a:fillRect/>
          </a:stretch>
        </p:blipFill>
        <p:spPr bwMode="auto">
          <a:xfrm>
            <a:off x="4591050" y="3424238"/>
            <a:ext cx="455295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Question #2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talked about lithosphere being created (through divergent movement) and destroyed (through convergent movement). Does the </a:t>
            </a:r>
            <a:r>
              <a:rPr lang="en-US" i="1" dirty="0" smtClean="0"/>
              <a:t>surface area </a:t>
            </a:r>
            <a:r>
              <a:rPr lang="en-US" dirty="0" smtClean="0"/>
              <a:t>of the Earth ever change? Why or why not?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7418" y="0"/>
            <a:ext cx="8229600" cy="1143000"/>
          </a:xfrm>
        </p:spPr>
        <p:txBody>
          <a:bodyPr/>
          <a:lstStyle/>
          <a:p>
            <a:r>
              <a:rPr lang="en-US" dirty="0" smtClean="0"/>
              <a:t>Challenge Question #3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3645564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Himalayas were formed by India crashing into the rest of Asia. What might happen to India over the next 50 million years?</a:t>
            </a:r>
            <a:endParaRPr lang="en-US" dirty="0"/>
          </a:p>
        </p:txBody>
      </p:sp>
      <p:pic>
        <p:nvPicPr>
          <p:cNvPr id="8" name="Picture 7" descr="Picture 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106" y="794946"/>
            <a:ext cx="3071521" cy="6063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Plates Activity- Class Work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50900"/>
            <a:ext cx="8229600" cy="4525963"/>
          </a:xfrm>
        </p:spPr>
        <p:txBody>
          <a:bodyPr/>
          <a:lstStyle/>
          <a:p>
            <a:r>
              <a:rPr lang="en-US" dirty="0" smtClean="0"/>
              <a:t>The point is to recognize the different boundaries &amp; label the different plates</a:t>
            </a:r>
          </a:p>
          <a:p>
            <a:r>
              <a:rPr lang="en-US" dirty="0" smtClean="0"/>
              <a:t>First look at the KEY!</a:t>
            </a:r>
          </a:p>
          <a:p>
            <a:r>
              <a:rPr lang="en-US" dirty="0" smtClean="0"/>
              <a:t>Stay seated, talk quietly, be productive</a:t>
            </a:r>
          </a:p>
          <a:p>
            <a:endParaRPr lang="en-US" dirty="0"/>
          </a:p>
        </p:txBody>
      </p:sp>
      <p:pic>
        <p:nvPicPr>
          <p:cNvPr id="4" name="Picture 3" descr="Screen shot 2013-03-04 at 7.46.0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1333"/>
            <a:ext cx="3327400" cy="1612900"/>
          </a:xfrm>
          <a:prstGeom prst="rect">
            <a:avLst/>
          </a:prstGeom>
        </p:spPr>
      </p:pic>
      <p:pic>
        <p:nvPicPr>
          <p:cNvPr id="5" name="Picture 4" descr="Screen shot 2013-03-04 at 7.46.2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144" y="4775200"/>
            <a:ext cx="3225800" cy="2082800"/>
          </a:xfrm>
          <a:prstGeom prst="rect">
            <a:avLst/>
          </a:prstGeom>
        </p:spPr>
      </p:pic>
      <p:pic>
        <p:nvPicPr>
          <p:cNvPr id="6" name="Picture 5" descr="Screen shot 2013-03-04 at 7.46.15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620" y="3192925"/>
            <a:ext cx="34671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4 at 9.49.1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61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ASTHENOSPHERE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4525963"/>
          </a:xfrm>
        </p:spPr>
        <p:txBody>
          <a:bodyPr/>
          <a:lstStyle/>
          <a:p>
            <a:pPr lvl="1">
              <a:defRPr/>
            </a:pPr>
            <a:r>
              <a:rPr lang="en-US" smtClean="0"/>
              <a:t>What is it?</a:t>
            </a:r>
          </a:p>
          <a:p>
            <a:pPr lvl="2">
              <a:defRPr/>
            </a:pPr>
            <a:r>
              <a:rPr lang="en-US" smtClean="0"/>
              <a:t>Combination of BOTH MIDDLE &amp; LOWER Mantle</a:t>
            </a:r>
          </a:p>
          <a:p>
            <a:pPr lvl="2">
              <a:buFontTx/>
              <a:buNone/>
              <a:defRPr/>
            </a:pP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0B2E33-6507-B644-946A-C826C6889DB4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33797" name="Picture 4" descr="photo-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716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7467600" y="4724400"/>
            <a:ext cx="822325" cy="822325"/>
          </a:xfrm>
          <a:prstGeom prst="leftArrow">
            <a:avLst/>
          </a:prstGeom>
          <a:solidFill>
            <a:srgbClr val="CC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D1E5D6-7464-9740-B57C-C4538053D7F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914400" y="1143000"/>
            <a:ext cx="6781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C0066"/>
                </a:solidFill>
                <a:latin typeface="Chalkboard" charset="0"/>
                <a:ea typeface="Chalkboard" charset="0"/>
                <a:cs typeface="Chalkboard" charset="0"/>
              </a:rPr>
              <a:t>The magma in mantle (beneath the crust) moves in a circular motion due to the heating and cooling of the magma.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352800"/>
            <a:ext cx="45704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lavalamp-skyblu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806575"/>
            <a:ext cx="22098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2209800" y="457200"/>
            <a:ext cx="5064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6600"/>
                </a:solidFill>
                <a:latin typeface="Cooper Black" charset="0"/>
                <a:ea typeface="Cooper Black" charset="0"/>
                <a:cs typeface="Cooper Black" charset="0"/>
              </a:rPr>
              <a:t>Convection Currents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What is plate tectonics?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The idea that the </a:t>
            </a:r>
            <a:r>
              <a:rPr lang="en-US" u="sng" dirty="0" smtClean="0"/>
              <a:t>lithosphere </a:t>
            </a:r>
            <a:r>
              <a:rPr lang="en-US" dirty="0" smtClean="0"/>
              <a:t>is divided into pieces called </a:t>
            </a:r>
            <a:r>
              <a:rPr lang="en-US" u="sng" dirty="0" smtClean="0"/>
              <a:t>plates </a:t>
            </a:r>
            <a:r>
              <a:rPr lang="en-US" dirty="0" smtClean="0"/>
              <a:t>that are always moving and changing </a:t>
            </a:r>
            <a:r>
              <a:rPr lang="en-US" u="sng" dirty="0" smtClean="0"/>
              <a:t>size </a:t>
            </a:r>
            <a:r>
              <a:rPr lang="en-US" dirty="0" smtClean="0"/>
              <a:t>and </a:t>
            </a:r>
            <a:r>
              <a:rPr lang="en-US" u="sng" dirty="0" smtClean="0"/>
              <a:t>shape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r>
              <a:rPr lang="en-US" dirty="0" smtClean="0"/>
              <a:t>Here is what they found…</a:t>
            </a:r>
          </a:p>
          <a:p>
            <a:pPr marL="514350" indent="-514350">
              <a:buNone/>
            </a:pPr>
            <a:r>
              <a:rPr lang="en-US" dirty="0" smtClean="0"/>
              <a:t>1. There was a variation of </a:t>
            </a:r>
            <a:r>
              <a:rPr lang="en-US" u="sng" dirty="0" smtClean="0"/>
              <a:t>heat flow</a:t>
            </a:r>
            <a:r>
              <a:rPr lang="en-US" dirty="0" smtClean="0"/>
              <a:t> on both sides of the Mid-Ocean ridge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ATFLO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343025"/>
            <a:ext cx="8763000" cy="4113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2. The crust is broken into </a:t>
            </a:r>
            <a:r>
              <a:rPr lang="en-US" u="sng" dirty="0" smtClean="0"/>
              <a:t>15</a:t>
            </a:r>
            <a:r>
              <a:rPr lang="en-US" dirty="0" smtClean="0"/>
              <a:t> plates</a:t>
            </a:r>
          </a:p>
          <a:p>
            <a:pPr>
              <a:buNone/>
            </a:pPr>
            <a:r>
              <a:rPr lang="en-US" dirty="0" smtClean="0"/>
              <a:t>3. Movement results from activity at </a:t>
            </a:r>
            <a:r>
              <a:rPr lang="en-US" u="sng" dirty="0" smtClean="0"/>
              <a:t>plate boundaries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4. Energy comes from </a:t>
            </a:r>
            <a:r>
              <a:rPr lang="en-US" u="sng" dirty="0" smtClean="0"/>
              <a:t>convection</a:t>
            </a:r>
          </a:p>
          <a:p>
            <a:pPr>
              <a:buNone/>
            </a:pPr>
            <a:r>
              <a:rPr lang="en-US" dirty="0" smtClean="0"/>
              <a:t>	* </a:t>
            </a:r>
            <a:r>
              <a:rPr lang="en-US" u="sng" dirty="0" smtClean="0"/>
              <a:t>Hot</a:t>
            </a:r>
            <a:r>
              <a:rPr lang="en-US" dirty="0" smtClean="0"/>
              <a:t>, </a:t>
            </a:r>
            <a:r>
              <a:rPr lang="en-US" u="sng" dirty="0" smtClean="0"/>
              <a:t>less dense</a:t>
            </a:r>
            <a:r>
              <a:rPr lang="en-US" dirty="0" smtClean="0"/>
              <a:t> magma rises and </a:t>
            </a:r>
            <a:r>
              <a:rPr lang="en-US" u="sng" dirty="0" smtClean="0"/>
              <a:t>cool</a:t>
            </a:r>
            <a:r>
              <a:rPr lang="en-US" dirty="0" smtClean="0"/>
              <a:t>, more dense earth </a:t>
            </a:r>
            <a:r>
              <a:rPr lang="en-US" u="sng" dirty="0" smtClean="0"/>
              <a:t>sinks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The constant “pull” and “push” of the rising and sinking magma forces plates to move.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1276</Words>
  <Application>Microsoft Macintosh PowerPoint</Application>
  <PresentationFormat>On-screen Show (4:3)</PresentationFormat>
  <Paragraphs>231</Paragraphs>
  <Slides>44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Bitmap Image</vt:lpstr>
      <vt:lpstr>Objective and Agenda</vt:lpstr>
      <vt:lpstr>Haste (noun)</vt:lpstr>
      <vt:lpstr>So, what exactly is density?</vt:lpstr>
      <vt:lpstr>LITHOSPHERE</vt:lpstr>
      <vt:lpstr>ASTHENOSPHERE</vt:lpstr>
      <vt:lpstr>Slide 6</vt:lpstr>
      <vt:lpstr>A. What is plate tectonics?</vt:lpstr>
      <vt:lpstr>Slide 8</vt:lpstr>
      <vt:lpstr>Slide 9</vt:lpstr>
      <vt:lpstr>CONVERGENT BOUNDARY</vt:lpstr>
      <vt:lpstr>Slide 11</vt:lpstr>
      <vt:lpstr>Oceanic-Continental</vt:lpstr>
      <vt:lpstr>Oceanic-Oceanic</vt:lpstr>
      <vt:lpstr>Continental-Continental</vt:lpstr>
      <vt:lpstr>Slide 15</vt:lpstr>
      <vt:lpstr>Slide 16</vt:lpstr>
      <vt:lpstr>DIVERGENT BOUNDARY</vt:lpstr>
      <vt:lpstr>Slide 18</vt:lpstr>
      <vt:lpstr>FAST FACT</vt:lpstr>
      <vt:lpstr>TRANSFORM FAULT BOUNDARY</vt:lpstr>
      <vt:lpstr>Slide 21</vt:lpstr>
      <vt:lpstr>Ask and you shall receive… BILL NYE the Science Guy</vt:lpstr>
      <vt:lpstr>Slide 23</vt:lpstr>
      <vt:lpstr>Slide 24</vt:lpstr>
      <vt:lpstr>What is the evidence for plate tectonics?</vt:lpstr>
      <vt:lpstr>Slide 26</vt:lpstr>
      <vt:lpstr>WHAT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Challenge Question #1:</vt:lpstr>
      <vt:lpstr>Challenge Question #2 </vt:lpstr>
      <vt:lpstr>Challenge Question #3</vt:lpstr>
      <vt:lpstr>Plates Activity- Class Work Grade</vt:lpstr>
      <vt:lpstr>Slide 44</vt:lpstr>
    </vt:vector>
  </TitlesOfParts>
  <Company>Teach for America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RCR</dc:title>
  <dc:creator>Andrea Hendee</dc:creator>
  <cp:lastModifiedBy>Jessica Northrup</cp:lastModifiedBy>
  <cp:revision>34</cp:revision>
  <dcterms:created xsi:type="dcterms:W3CDTF">2014-09-24T12:07:59Z</dcterms:created>
  <dcterms:modified xsi:type="dcterms:W3CDTF">2014-09-24T12:08:59Z</dcterms:modified>
</cp:coreProperties>
</file>