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2"/>
  </p:notesMasterIdLst>
  <p:sldIdLst>
    <p:sldId id="320" r:id="rId2"/>
    <p:sldId id="284" r:id="rId3"/>
    <p:sldId id="288" r:id="rId4"/>
    <p:sldId id="270" r:id="rId5"/>
    <p:sldId id="27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319" r:id="rId18"/>
    <p:sldId id="272" r:id="rId19"/>
    <p:sldId id="290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160" y="-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C40C7-C649-BC49-A752-723A59FFBC30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C5CFF-74C1-5348-A8D6-AC558EDF00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178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4D58A6-EB5E-6D4E-91B1-6E7C0A4E261C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58A6-EB5E-6D4E-91B1-6E7C0A4E261C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2EA3-ED81-8B4A-BEE9-728E8772E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58A6-EB5E-6D4E-91B1-6E7C0A4E261C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2EA3-ED81-8B4A-BEE9-728E8772E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58A6-EB5E-6D4E-91B1-6E7C0A4E261C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2EA3-ED81-8B4A-BEE9-728E8772E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58A6-EB5E-6D4E-91B1-6E7C0A4E261C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2EA3-ED81-8B4A-BEE9-728E8772E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58A6-EB5E-6D4E-91B1-6E7C0A4E261C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2EA3-ED81-8B4A-BEE9-728E8772E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4D58A6-EB5E-6D4E-91B1-6E7C0A4E261C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58A6-EB5E-6D4E-91B1-6E7C0A4E261C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2EA3-ED81-8B4A-BEE9-728E8772E1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58A6-EB5E-6D4E-91B1-6E7C0A4E261C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2EA3-ED81-8B4A-BEE9-728E8772E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58A6-EB5E-6D4E-91B1-6E7C0A4E261C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2EA3-ED81-8B4A-BEE9-728E8772E1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58A6-EB5E-6D4E-91B1-6E7C0A4E261C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2EA3-ED81-8B4A-BEE9-728E8772E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58A6-EB5E-6D4E-91B1-6E7C0A4E261C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2EA3-ED81-8B4A-BEE9-728E8772E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58A6-EB5E-6D4E-91B1-6E7C0A4E261C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28B2EA3-ED81-8B4A-BEE9-728E8772E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F84D58A6-EB5E-6D4E-91B1-6E7C0A4E261C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28B2EA3-ED81-8B4A-BEE9-728E8772E1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vo.alaska.ed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6311"/>
            <a:ext cx="9144000" cy="1411941"/>
          </a:xfrm>
        </p:spPr>
        <p:txBody>
          <a:bodyPr anchor="t"/>
          <a:lstStyle/>
          <a:p>
            <a:r>
              <a:rPr lang="en-US" dirty="0" smtClean="0"/>
              <a:t>Volcanoes:</a:t>
            </a:r>
            <a:br>
              <a:rPr lang="en-US" dirty="0" smtClean="0"/>
            </a:br>
            <a:r>
              <a:rPr lang="en-US" sz="4000" dirty="0" smtClean="0"/>
              <a:t>SWBAT explain the formation of volcano</a:t>
            </a:r>
            <a:br>
              <a:rPr lang="en-US" sz="4000" dirty="0" smtClean="0"/>
            </a:br>
            <a:r>
              <a:rPr lang="en-US" sz="4000" dirty="0" smtClean="0"/>
              <a:t>SWBAT define </a:t>
            </a:r>
            <a:r>
              <a:rPr lang="en-US" sz="4000" dirty="0" err="1" smtClean="0"/>
              <a:t>vocab</a:t>
            </a:r>
            <a:r>
              <a:rPr lang="en-US" sz="4000" dirty="0" smtClean="0"/>
              <a:t>: viscosity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896" y="3343984"/>
            <a:ext cx="4305109" cy="2529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Shield 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Made of very </a:t>
            </a:r>
            <a:r>
              <a:rPr lang="en-US" u="sng" dirty="0"/>
              <a:t>fluid </a:t>
            </a:r>
            <a:r>
              <a:rPr lang="en-US" dirty="0"/>
              <a:t>lava that spread really far and hardened. </a:t>
            </a:r>
          </a:p>
          <a:p>
            <a:r>
              <a:rPr lang="en-US" u="sng" dirty="0"/>
              <a:t>Broad </a:t>
            </a:r>
            <a:r>
              <a:rPr lang="en-US" dirty="0"/>
              <a:t>shape</a:t>
            </a:r>
          </a:p>
          <a:p>
            <a:r>
              <a:rPr lang="en-US" dirty="0"/>
              <a:t>Lots of </a:t>
            </a:r>
            <a:r>
              <a:rPr lang="en-US" u="sng" dirty="0"/>
              <a:t>island </a:t>
            </a:r>
            <a:r>
              <a:rPr lang="en-US" dirty="0"/>
              <a:t>volcanoes (for example, Hawaii)</a:t>
            </a:r>
          </a:p>
          <a:p>
            <a:r>
              <a:rPr lang="en-US" dirty="0"/>
              <a:t>Eruptions are not very </a:t>
            </a:r>
            <a:r>
              <a:rPr lang="en-US" u="sng" dirty="0"/>
              <a:t>violent</a:t>
            </a:r>
            <a:r>
              <a:rPr lang="en-US" u="sng" dirty="0" smtClean="0"/>
              <a:t> 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992" y="4813442"/>
            <a:ext cx="4153008" cy="2044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Cinder cone 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452282"/>
            <a:ext cx="7570787" cy="4289611"/>
          </a:xfrm>
        </p:spPr>
        <p:txBody>
          <a:bodyPr/>
          <a:lstStyle/>
          <a:p>
            <a:r>
              <a:rPr lang="en-US" dirty="0"/>
              <a:t>Ejects lots of </a:t>
            </a:r>
            <a:r>
              <a:rPr lang="en-US" u="sng" dirty="0"/>
              <a:t>cinders </a:t>
            </a:r>
            <a:r>
              <a:rPr lang="en-US" dirty="0"/>
              <a:t>(chunks of </a:t>
            </a:r>
            <a:r>
              <a:rPr lang="en-US" dirty="0" err="1"/>
              <a:t>pyroclastic</a:t>
            </a:r>
            <a:r>
              <a:rPr lang="en-US" dirty="0"/>
              <a:t> material) that accumulate at the bottom.</a:t>
            </a:r>
          </a:p>
          <a:p>
            <a:r>
              <a:rPr lang="en-US" u="sng" dirty="0"/>
              <a:t>Steep </a:t>
            </a:r>
            <a:r>
              <a:rPr lang="en-US" dirty="0"/>
              <a:t>sides</a:t>
            </a:r>
          </a:p>
          <a:p>
            <a:r>
              <a:rPr lang="en-US" u="sng" dirty="0"/>
              <a:t>Short</a:t>
            </a:r>
            <a:r>
              <a:rPr lang="en-US" dirty="0"/>
              <a:t> </a:t>
            </a:r>
            <a:r>
              <a:rPr lang="en-US" u="sng" dirty="0" smtClean="0"/>
              <a:t>lifespan</a:t>
            </a:r>
            <a:r>
              <a:rPr lang="en-US" dirty="0" smtClean="0"/>
              <a:t> (</a:t>
            </a:r>
            <a:r>
              <a:rPr lang="en-US" dirty="0"/>
              <a:t>usually only erupt once).</a:t>
            </a:r>
          </a:p>
          <a:p>
            <a:r>
              <a:rPr lang="en-US" dirty="0"/>
              <a:t>Usually pretty </a:t>
            </a:r>
            <a:r>
              <a:rPr lang="en-US" u="sng" dirty="0"/>
              <a:t>small</a:t>
            </a:r>
            <a:r>
              <a:rPr lang="en-US" u="sng" dirty="0" smtClean="0"/>
              <a:t> 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209542"/>
            <a:ext cx="4419600" cy="2950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cone 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/>
              <a:t>Huge</a:t>
            </a:r>
            <a:r>
              <a:rPr lang="en-US" dirty="0"/>
              <a:t>! </a:t>
            </a:r>
          </a:p>
          <a:p>
            <a:r>
              <a:rPr lang="en-US" dirty="0"/>
              <a:t>Produce both </a:t>
            </a:r>
            <a:r>
              <a:rPr lang="en-US" u="sng" dirty="0"/>
              <a:t>lava </a:t>
            </a:r>
            <a:r>
              <a:rPr lang="en-US" dirty="0"/>
              <a:t>and </a:t>
            </a:r>
            <a:r>
              <a:rPr lang="en-US" u="sng" dirty="0" err="1"/>
              <a:t>pyroclastic</a:t>
            </a:r>
            <a:r>
              <a:rPr lang="en-US" u="sng" dirty="0"/>
              <a:t> </a:t>
            </a:r>
            <a:r>
              <a:rPr lang="en-US" dirty="0"/>
              <a:t>material that can reach up to </a:t>
            </a:r>
            <a:r>
              <a:rPr lang="en-US" u="sng" dirty="0"/>
              <a:t>120 </a:t>
            </a:r>
            <a:r>
              <a:rPr lang="en-US" dirty="0"/>
              <a:t>mph!</a:t>
            </a:r>
          </a:p>
          <a:p>
            <a:r>
              <a:rPr lang="en-US" dirty="0"/>
              <a:t>Usually found in the </a:t>
            </a:r>
            <a:r>
              <a:rPr lang="en-US" u="sng" dirty="0"/>
              <a:t>Ring of Fire</a:t>
            </a:r>
            <a:r>
              <a:rPr lang="en-US" dirty="0"/>
              <a:t>, which is a zone of volcanoes that circles the Pacific Ocean.</a:t>
            </a:r>
          </a:p>
          <a:p>
            <a:r>
              <a:rPr lang="en-US" dirty="0"/>
              <a:t>Can sometimes form </a:t>
            </a:r>
            <a:r>
              <a:rPr lang="en-US" u="sng" dirty="0"/>
              <a:t>lahars</a:t>
            </a:r>
            <a:r>
              <a:rPr lang="en-US" dirty="0"/>
              <a:t>, which are mudflows that are made when lava mixes with </a:t>
            </a:r>
            <a:r>
              <a:rPr lang="en-US" u="sng" dirty="0"/>
              <a:t>water </a:t>
            </a:r>
            <a:r>
              <a:rPr lang="en-US" dirty="0"/>
              <a:t>and </a:t>
            </a:r>
            <a:r>
              <a:rPr lang="en-US" u="sng" dirty="0"/>
              <a:t>soil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6342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1" y="3013907"/>
            <a:ext cx="5181600" cy="3844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Calderas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Calderas </a:t>
            </a:r>
            <a:r>
              <a:rPr lang="en-US" dirty="0"/>
              <a:t>are volcanic depressions that are created when the </a:t>
            </a:r>
            <a:r>
              <a:rPr lang="en-US" u="sng" dirty="0"/>
              <a:t>magma chamber </a:t>
            </a:r>
            <a:r>
              <a:rPr lang="en-US" dirty="0"/>
              <a:t>is drained and the volcano </a:t>
            </a:r>
            <a:r>
              <a:rPr lang="en-US" u="sng" dirty="0"/>
              <a:t>collapses </a:t>
            </a:r>
            <a:r>
              <a:rPr lang="en-US" dirty="0"/>
              <a:t>in on itself. Instead of looking like a mountain, it looks like a </a:t>
            </a:r>
            <a:r>
              <a:rPr lang="en-US" u="sng" dirty="0"/>
              <a:t>valley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657600"/>
            <a:ext cx="3970229" cy="2977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Volcanic necks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Volcanic </a:t>
            </a:r>
            <a:r>
              <a:rPr lang="en-US" u="sng" dirty="0"/>
              <a:t>necks </a:t>
            </a:r>
            <a:r>
              <a:rPr lang="en-US" dirty="0"/>
              <a:t>are formed when a volcano has been </a:t>
            </a:r>
            <a:r>
              <a:rPr lang="en-US" u="sng" dirty="0"/>
              <a:t>weathered</a:t>
            </a:r>
            <a:r>
              <a:rPr lang="en-US" u="sng" dirty="0" smtClean="0"/>
              <a:t> down </a:t>
            </a:r>
            <a:r>
              <a:rPr lang="en-US" dirty="0" smtClean="0"/>
              <a:t>so </a:t>
            </a:r>
            <a:r>
              <a:rPr lang="en-US" dirty="0"/>
              <a:t>that only the </a:t>
            </a:r>
            <a:r>
              <a:rPr lang="en-US" u="sng" dirty="0"/>
              <a:t>magma conduit </a:t>
            </a:r>
            <a:r>
              <a:rPr lang="en-US" dirty="0"/>
              <a:t>(pipe) is left.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063" y="3299864"/>
            <a:ext cx="4419600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Lava Plateaus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/>
              <a:t>Lava plateaus </a:t>
            </a:r>
            <a:r>
              <a:rPr lang="en-US" dirty="0"/>
              <a:t>are made from very low-viscosity lava flowing out of a </a:t>
            </a:r>
            <a:r>
              <a:rPr lang="en-US" u="sng" dirty="0"/>
              <a:t>fissure </a:t>
            </a:r>
            <a:r>
              <a:rPr lang="en-US" dirty="0"/>
              <a:t>(crack) in the ground. The lava spreads really far and creates a </a:t>
            </a:r>
            <a:r>
              <a:rPr lang="en-US" u="sng" dirty="0"/>
              <a:t>flat </a:t>
            </a:r>
            <a:r>
              <a:rPr lang="en-US" dirty="0"/>
              <a:t>landform.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439459"/>
            <a:ext cx="5486400" cy="3418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1565"/>
            <a:ext cx="9144000" cy="4289611"/>
          </a:xfrm>
        </p:spPr>
        <p:txBody>
          <a:bodyPr/>
          <a:lstStyle/>
          <a:p>
            <a:r>
              <a:rPr lang="en-US" dirty="0" smtClean="0"/>
              <a:t>Work on the questions on the back of your guided notes</a:t>
            </a:r>
          </a:p>
          <a:p>
            <a:r>
              <a:rPr lang="en-US" dirty="0" smtClean="0"/>
              <a:t>Stay seated, talk quietly, use new information</a:t>
            </a:r>
          </a:p>
          <a:p>
            <a:r>
              <a:rPr lang="en-US" dirty="0" smtClean="0"/>
              <a:t>Apply your knowledge &amp; test your knowledge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Gallery Crawl!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761565"/>
            <a:ext cx="8890000" cy="4289611"/>
          </a:xfrm>
        </p:spPr>
        <p:txBody>
          <a:bodyPr>
            <a:normAutofit/>
          </a:bodyPr>
          <a:lstStyle/>
          <a:p>
            <a:r>
              <a:rPr lang="en-US" dirty="0" smtClean="0"/>
              <a:t>Students stay seated &amp; articles will MOVE to you</a:t>
            </a:r>
          </a:p>
          <a:p>
            <a:r>
              <a:rPr lang="en-US" dirty="0" smtClean="0"/>
              <a:t>Need 1 peer to read aloud each time </a:t>
            </a:r>
          </a:p>
          <a:p>
            <a:pPr lvl="1"/>
            <a:r>
              <a:rPr lang="en-US" dirty="0" smtClean="0"/>
              <a:t>Everyone reads twice</a:t>
            </a:r>
          </a:p>
          <a:p>
            <a:r>
              <a:rPr lang="en-US" dirty="0" smtClean="0"/>
              <a:t>Stay focused, stay seated, talk quietly (group only)</a:t>
            </a:r>
          </a:p>
          <a:p>
            <a:r>
              <a:rPr lang="en-US" dirty="0" smtClean="0"/>
              <a:t>If you finish early work on independent practice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1565"/>
            <a:ext cx="9144000" cy="4289611"/>
          </a:xfrm>
        </p:spPr>
        <p:txBody>
          <a:bodyPr/>
          <a:lstStyle/>
          <a:p>
            <a:r>
              <a:rPr lang="en-US" dirty="0" smtClean="0"/>
              <a:t>Work on the questions on the back of your guided notes</a:t>
            </a:r>
          </a:p>
          <a:p>
            <a:r>
              <a:rPr lang="en-US" dirty="0" smtClean="0"/>
              <a:t>Stay seated, talk quietly, use new information</a:t>
            </a:r>
          </a:p>
          <a:p>
            <a:r>
              <a:rPr lang="en-US" dirty="0" smtClean="0"/>
              <a:t>Apply your knowledge &amp; test your knowledge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Volcanoes around the WORLD!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3" y="1597734"/>
            <a:ext cx="8016718" cy="4710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sz="5538" dirty="0" smtClean="0"/>
              <a:t>What is viscosity?</a:t>
            </a:r>
          </a:p>
          <a:p>
            <a:pPr marL="514350" indent="-514350">
              <a:buAutoNum type="arabicPeriod"/>
            </a:pPr>
            <a:r>
              <a:rPr lang="en-US" sz="5538" dirty="0" smtClean="0"/>
              <a:t>Draw &amp; describe </a:t>
            </a:r>
            <a:r>
              <a:rPr lang="en-US" sz="5538" smtClean="0"/>
              <a:t>each volcano:</a:t>
            </a:r>
            <a:endParaRPr lang="en-US" sz="5538" dirty="0" smtClean="0"/>
          </a:p>
          <a:p>
            <a:pPr marL="857250" lvl="1" indent="-514350">
              <a:buAutoNum type="arabicPeriod"/>
            </a:pPr>
            <a:r>
              <a:rPr lang="en-US" sz="5338" dirty="0" smtClean="0"/>
              <a:t> Shield</a:t>
            </a:r>
          </a:p>
          <a:p>
            <a:pPr marL="857250" lvl="1" indent="-514350">
              <a:buAutoNum type="arabicPeriod"/>
            </a:pPr>
            <a:r>
              <a:rPr lang="en-US" sz="5338" dirty="0" smtClean="0"/>
              <a:t>Cinder cone</a:t>
            </a:r>
          </a:p>
          <a:p>
            <a:pPr marL="857250" lvl="1" indent="-514350">
              <a:buAutoNum type="arabicPeriod"/>
            </a:pPr>
            <a:r>
              <a:rPr lang="en-US" sz="5338" dirty="0" smtClean="0"/>
              <a:t>Composite cone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6" y="1761565"/>
            <a:ext cx="7943996" cy="4289611"/>
          </a:xfrm>
        </p:spPr>
        <p:txBody>
          <a:bodyPr/>
          <a:lstStyle/>
          <a:p>
            <a:r>
              <a:rPr lang="en-US" dirty="0" smtClean="0"/>
              <a:t>Follow along with pen/pencil</a:t>
            </a:r>
          </a:p>
          <a:p>
            <a:r>
              <a:rPr lang="en-US" dirty="0" smtClean="0"/>
              <a:t>Raise hand for questions or permission to get up</a:t>
            </a:r>
          </a:p>
          <a:p>
            <a:r>
              <a:rPr lang="en-US" dirty="0" smtClean="0"/>
              <a:t>Heads up, stay seated</a:t>
            </a:r>
          </a:p>
          <a:p>
            <a:r>
              <a:rPr lang="en-US" dirty="0" smtClean="0"/>
              <a:t>No bathroom passes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Event – VOLCANIC EXPLOSION!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Cleveland Volcano! </a:t>
            </a:r>
          </a:p>
          <a:p>
            <a:r>
              <a:rPr lang="en-US" dirty="0" smtClean="0"/>
              <a:t>In Alaska!</a:t>
            </a:r>
          </a:p>
          <a:p>
            <a:r>
              <a:rPr lang="en-US" dirty="0" smtClean="0"/>
              <a:t>52 degrees North, 169 degrees West (where is it?!) – REVIEW!</a:t>
            </a:r>
          </a:p>
          <a:p>
            <a:r>
              <a:rPr lang="en-US" dirty="0" smtClean="0"/>
              <a:t>Summit Elevation – 5676 ft.</a:t>
            </a:r>
          </a:p>
          <a:p>
            <a:r>
              <a:rPr lang="en-US" dirty="0" smtClean="0">
                <a:hlinkClick r:id="rId2"/>
              </a:rPr>
              <a:t>http://www.avo.alaska.edu/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40341"/>
            <a:ext cx="8351838" cy="1411941"/>
          </a:xfrm>
        </p:spPr>
        <p:txBody>
          <a:bodyPr/>
          <a:lstStyle/>
          <a:p>
            <a:r>
              <a:rPr lang="en-US" dirty="0" smtClean="0"/>
              <a:t>What is the difference between magma and lava?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REVIEW: What is the type of rock that forms when magma cools and hardens? </a:t>
            </a:r>
          </a:p>
          <a:p>
            <a:r>
              <a:rPr lang="en-US" dirty="0" smtClean="0"/>
              <a:t>What type of rocks forms when lava cools and hardens?</a:t>
            </a:r>
          </a:p>
          <a:p>
            <a:endParaRPr lang="en-US" dirty="0" smtClean="0"/>
          </a:p>
          <a:p>
            <a:r>
              <a:rPr lang="en-US" dirty="0" smtClean="0"/>
              <a:t>THEY ARE BOTH TYPES OF IGNEOUS ROCK!  What’s the difference?! –Think location…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 volcano erupts is based on </a:t>
            </a:r>
            <a:r>
              <a:rPr lang="en-US" u="sng" dirty="0" smtClean="0"/>
              <a:t>viscosity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What is viscosity?</a:t>
            </a:r>
          </a:p>
          <a:p>
            <a:pPr lvl="1"/>
            <a:r>
              <a:rPr lang="en-US" dirty="0"/>
              <a:t>Viscosity is how </a:t>
            </a:r>
            <a:r>
              <a:rPr lang="en-US" u="sng" dirty="0"/>
              <a:t>resistant </a:t>
            </a:r>
            <a:r>
              <a:rPr lang="en-US" dirty="0"/>
              <a:t>a substance is to </a:t>
            </a:r>
            <a:r>
              <a:rPr lang="en-US" u="sng" dirty="0"/>
              <a:t>flowing</a:t>
            </a:r>
            <a:r>
              <a:rPr lang="en-US" dirty="0"/>
              <a:t>. For example, honey is more viscous than water.</a:t>
            </a:r>
            <a:endParaRPr lang="en-US" sz="4000" dirty="0"/>
          </a:p>
          <a:p>
            <a:pPr lvl="1"/>
            <a:r>
              <a:rPr lang="en-US" dirty="0"/>
              <a:t>Magma that contains more </a:t>
            </a:r>
            <a:r>
              <a:rPr lang="en-US" u="sng" dirty="0"/>
              <a:t>silica </a:t>
            </a:r>
            <a:r>
              <a:rPr lang="en-US" dirty="0"/>
              <a:t>will be more viscous, magma that contains less silica will be </a:t>
            </a:r>
            <a:r>
              <a:rPr lang="en-US" u="sng" dirty="0"/>
              <a:t>less </a:t>
            </a:r>
            <a:r>
              <a:rPr lang="en-US" dirty="0"/>
              <a:t>viscous.</a:t>
            </a:r>
            <a:endParaRPr lang="en-US" sz="4000" dirty="0" smtClean="0"/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885286"/>
            <a:ext cx="2520691" cy="1972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921" y="4624972"/>
            <a:ext cx="2233028" cy="2233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4525963"/>
          </a:xfrm>
        </p:spPr>
        <p:txBody>
          <a:bodyPr/>
          <a:lstStyle/>
          <a:p>
            <a:pPr lvl="1"/>
            <a:r>
              <a:rPr lang="en-US" dirty="0" smtClean="0"/>
              <a:t>Magma that is very viscous will </a:t>
            </a:r>
            <a:r>
              <a:rPr lang="en-US" u="sng" dirty="0" smtClean="0"/>
              <a:t>explode</a:t>
            </a:r>
            <a:r>
              <a:rPr lang="en-US" dirty="0" smtClean="0"/>
              <a:t>, magma that is less viscous will </a:t>
            </a:r>
            <a:r>
              <a:rPr lang="en-US" u="sng" dirty="0" smtClean="0"/>
              <a:t>flow</a:t>
            </a:r>
            <a:r>
              <a:rPr lang="en-US" dirty="0" smtClean="0"/>
              <a:t>.</a:t>
            </a:r>
            <a:endParaRPr lang="en-US" sz="4000" dirty="0" smtClean="0"/>
          </a:p>
          <a:p>
            <a:pPr lvl="1"/>
            <a:r>
              <a:rPr lang="en-US" dirty="0" smtClean="0"/>
              <a:t>Lava that is </a:t>
            </a:r>
            <a:r>
              <a:rPr lang="en-US" u="sng" dirty="0" smtClean="0"/>
              <a:t>hotter </a:t>
            </a:r>
            <a:r>
              <a:rPr lang="en-US" dirty="0" smtClean="0"/>
              <a:t>will be less viscous (like if you heat up honey) and will </a:t>
            </a:r>
            <a:r>
              <a:rPr lang="en-US" u="sng" dirty="0" smtClean="0"/>
              <a:t>flow </a:t>
            </a:r>
            <a:r>
              <a:rPr lang="en-US" dirty="0" smtClean="0"/>
              <a:t>more.</a:t>
            </a:r>
            <a:endParaRPr lang="en-US" sz="4000" dirty="0" smtClean="0"/>
          </a:p>
          <a:p>
            <a:pPr lvl="1"/>
            <a:r>
              <a:rPr lang="en-US" dirty="0" smtClean="0"/>
              <a:t>Lava contains </a:t>
            </a:r>
            <a:r>
              <a:rPr lang="en-US" u="sng" dirty="0" smtClean="0"/>
              <a:t>dissolved gases</a:t>
            </a:r>
            <a:r>
              <a:rPr lang="en-US" dirty="0" smtClean="0"/>
              <a:t>, and if the lava is very viscous, those bubbles cannot </a:t>
            </a:r>
            <a:r>
              <a:rPr lang="en-US" u="sng" dirty="0" smtClean="0"/>
              <a:t>expand</a:t>
            </a:r>
            <a:r>
              <a:rPr lang="en-US" dirty="0" smtClean="0"/>
              <a:t>. Instead, the bubbles will </a:t>
            </a:r>
            <a:r>
              <a:rPr lang="en-US" u="sng" dirty="0" smtClean="0"/>
              <a:t>explode </a:t>
            </a:r>
            <a:r>
              <a:rPr lang="en-US" dirty="0" smtClean="0"/>
              <a:t>upwards.</a:t>
            </a:r>
            <a:endParaRPr lang="en-US" sz="4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551280"/>
            <a:ext cx="3581400" cy="3306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58837"/>
            <a:ext cx="4953000" cy="3099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Volcanoes also eject </a:t>
            </a:r>
            <a:r>
              <a:rPr lang="en-US" sz="3200" u="sng" dirty="0" err="1" smtClean="0"/>
              <a:t>pyroclastic</a:t>
            </a:r>
            <a:r>
              <a:rPr lang="en-US" sz="3200" u="sng" dirty="0" smtClean="0"/>
              <a:t> materials</a:t>
            </a:r>
            <a:r>
              <a:rPr lang="en-US" sz="3200" dirty="0" smtClean="0"/>
              <a:t>, which is a fancy name for particles.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These particles can be as small as </a:t>
            </a:r>
            <a:r>
              <a:rPr lang="en-US" u="sng" dirty="0" smtClean="0"/>
              <a:t>ash </a:t>
            </a:r>
            <a:r>
              <a:rPr lang="en-US" dirty="0" smtClean="0"/>
              <a:t>or as large as </a:t>
            </a:r>
            <a:r>
              <a:rPr lang="en-US" u="sng" dirty="0" smtClean="0"/>
              <a:t>boulders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4869"/>
            <a:ext cx="3691562" cy="3106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684" y="3429000"/>
            <a:ext cx="4733316" cy="314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There are 3 main types of volcanoes, but they all have this general form:</a:t>
            </a:r>
            <a:endParaRPr lang="en-US" sz="3600" dirty="0"/>
          </a:p>
        </p:txBody>
      </p:sp>
      <p:pic>
        <p:nvPicPr>
          <p:cNvPr id="4" name="Picture 3" descr=":::::Picture 4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28479"/>
            <a:ext cx="86868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3283</TotalTime>
  <Words>638</Words>
  <Application>Microsoft Macintosh PowerPoint</Application>
  <PresentationFormat>On-screen Show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Infusion</vt:lpstr>
      <vt:lpstr>Volcanoes: SWBAT explain the formation of volcano SWBAT define vocab: viscosity </vt:lpstr>
      <vt:lpstr>Map of Volcanoes around the WORLD!</vt:lpstr>
      <vt:lpstr>Guided Notes</vt:lpstr>
      <vt:lpstr>Current Event – VOLCANIC EXPLOSION!</vt:lpstr>
      <vt:lpstr>What is the difference between magma and lava?</vt:lpstr>
      <vt:lpstr>How a volcano erupts is based on viscosity. </vt:lpstr>
      <vt:lpstr>Slide 7</vt:lpstr>
      <vt:lpstr>Volcanoes also eject pyroclastic materials, which is a fancy name for particles.</vt:lpstr>
      <vt:lpstr>There are 3 main types of volcanoes, but they all have this general form:</vt:lpstr>
      <vt:lpstr>Shield Volcanoes</vt:lpstr>
      <vt:lpstr>Cinder cone volcanoes</vt:lpstr>
      <vt:lpstr>Composite cone volcanoes</vt:lpstr>
      <vt:lpstr>Slide 13</vt:lpstr>
      <vt:lpstr>Calderas</vt:lpstr>
      <vt:lpstr>Volcanic necks</vt:lpstr>
      <vt:lpstr>Lava Plateaus</vt:lpstr>
      <vt:lpstr>Guided Practice</vt:lpstr>
      <vt:lpstr>Gallery Crawl!</vt:lpstr>
      <vt:lpstr>Guided Practice</vt:lpstr>
      <vt:lpstr>EXIT TICKET :</vt:lpstr>
    </vt:vector>
  </TitlesOfParts>
  <Company>Teach for America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a Massive Volcano Cause Massive Extinction?!</dc:title>
  <dc:creator>Andrea Hendee</dc:creator>
  <cp:lastModifiedBy>Jessica Northrup</cp:lastModifiedBy>
  <cp:revision>30</cp:revision>
  <dcterms:created xsi:type="dcterms:W3CDTF">2014-09-24T18:59:32Z</dcterms:created>
  <dcterms:modified xsi:type="dcterms:W3CDTF">2014-09-24T19:08:46Z</dcterms:modified>
</cp:coreProperties>
</file>