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  <p:sldMasterId id="2147483662" r:id="rId2"/>
    <p:sldMasterId id="2147483666" r:id="rId3"/>
  </p:sldMasterIdLst>
  <p:notesMasterIdLst>
    <p:notesMasterId r:id="rId41"/>
  </p:notesMasterIdLst>
  <p:sldIdLst>
    <p:sldId id="285" r:id="rId4"/>
    <p:sldId id="282" r:id="rId5"/>
    <p:sldId id="283" r:id="rId6"/>
    <p:sldId id="284" r:id="rId7"/>
    <p:sldId id="286" r:id="rId8"/>
    <p:sldId id="287" r:id="rId9"/>
    <p:sldId id="288" r:id="rId10"/>
    <p:sldId id="259" r:id="rId11"/>
    <p:sldId id="260" r:id="rId12"/>
    <p:sldId id="271" r:id="rId13"/>
    <p:sldId id="261" r:id="rId14"/>
    <p:sldId id="272" r:id="rId15"/>
    <p:sldId id="262" r:id="rId16"/>
    <p:sldId id="273" r:id="rId17"/>
    <p:sldId id="263" r:id="rId18"/>
    <p:sldId id="274" r:id="rId19"/>
    <p:sldId id="264" r:id="rId20"/>
    <p:sldId id="275" r:id="rId21"/>
    <p:sldId id="265" r:id="rId22"/>
    <p:sldId id="276" r:id="rId23"/>
    <p:sldId id="277" r:id="rId24"/>
    <p:sldId id="266" r:id="rId25"/>
    <p:sldId id="267" r:id="rId26"/>
    <p:sldId id="278" r:id="rId27"/>
    <p:sldId id="268" r:id="rId28"/>
    <p:sldId id="279" r:id="rId29"/>
    <p:sldId id="269" r:id="rId30"/>
    <p:sldId id="280" r:id="rId31"/>
    <p:sldId id="270" r:id="rId32"/>
    <p:sldId id="258" r:id="rId33"/>
    <p:sldId id="292" r:id="rId34"/>
    <p:sldId id="293" r:id="rId35"/>
    <p:sldId id="294" r:id="rId36"/>
    <p:sldId id="295" r:id="rId37"/>
    <p:sldId id="291" r:id="rId38"/>
    <p:sldId id="290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749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65AF-0DDD-8C41-AB57-451CC65E9A1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D35EB-AB29-3245-9C25-2AFDEE24E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SOLAR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367F94-9341-EB45-9E48-191BE5584730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PETROLEUM/OIL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8890F8-C17E-C34F-86C7-555A72836490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GEOTHERMAL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E77F07-C640-4544-A32C-0FE4E8EBBA26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GEOTHERMAL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E77F07-C640-4544-A32C-0FE4E8EBBA26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COAL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FB95DC-0F42-1F47-A379-4F7C8F106503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COAL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FB95DC-0F42-1F47-A379-4F7C8F106503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HYDROELECTRIC/WAVE POWER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4E25E6-5BD8-B84B-AE1F-7657BA5355AC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HYDROELECTRIC/WAVE POWER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4E25E6-5BD8-B84B-AE1F-7657BA5355AC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NUCLEAR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8CC008-C12A-4B4C-B8F1-90BEBEFA7FC6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NUCLEAR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8CC008-C12A-4B4C-B8F1-90BEBEFA7FC6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COAL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68F8C1-9FDF-3C42-B2C8-026F729CF7D4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SOLAR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367F94-9341-EB45-9E48-191BE5584730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COAL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68F8C1-9FDF-3C42-B2C8-026F729CF7D4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BIOMASS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4D7198-66E6-0B49-AFA4-3F8F47098D3A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BIOMASS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4D7198-66E6-0B49-AFA4-3F8F47098D3A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NATURAL GAS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C320E7-761D-9143-989B-76742CEB7762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NATURAL GAS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C320E7-761D-9143-989B-76742CEB7762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WIND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A0D6EF-6C14-9146-94BF-21D8EE339A79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WIND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A0D6EF-6C14-9146-94BF-21D8EE339A79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PETROLEUM/OIL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8890F8-C17E-C34F-86C7-555A72836490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3/31/15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3/31/15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3/31/15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3/31/15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8D0DD-40AC-424E-9D1E-D5EF7BC047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334FA-1153-114F-85FC-4F15CF7D27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3/31/15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3/31/15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4A9B0855-F68D-0947-8C8B-9909757C7FAD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3/31/15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F3C253C-0957-4F48-9C89-D91E90DE14AB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-111" charset="0"/>
                <a:ea typeface="Arial" pitchFamily="-111" charset="0"/>
                <a:cs typeface="Arial" pitchFamily="-111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48E47A3-5637-0C47-B815-26195597C347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2007815" y="0"/>
            <a:ext cx="7345362" cy="133985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412655" y="941294"/>
            <a:ext cx="8560509" cy="42592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en-US" sz="4000" dirty="0" smtClean="0">
                <a:latin typeface="Cambria"/>
                <a:cs typeface="Cambria"/>
              </a:rPr>
              <a:t>1. Make a T chart THEN list examples of:</a:t>
            </a:r>
          </a:p>
          <a:p>
            <a:pPr marL="693738" lvl="1" indent="-457200">
              <a:buNone/>
            </a:pPr>
            <a:r>
              <a:rPr lang="en-US" sz="4000" dirty="0" smtClean="0">
                <a:latin typeface="Cambria"/>
                <a:cs typeface="Cambria"/>
              </a:rPr>
              <a:t>-Renewable energies</a:t>
            </a:r>
          </a:p>
          <a:p>
            <a:pPr marL="693738" lvl="1" indent="-457200">
              <a:buNone/>
            </a:pPr>
            <a:r>
              <a:rPr lang="en-US" sz="4000" dirty="0" smtClean="0">
                <a:latin typeface="Cambria"/>
                <a:cs typeface="Cambria"/>
              </a:rPr>
              <a:t>-Nonrenewable energies</a:t>
            </a:r>
          </a:p>
          <a:p>
            <a:pPr marL="457200" lvl="0" indent="-457200">
              <a:buClr>
                <a:srgbClr val="000000">
                  <a:lumMod val="75000"/>
                  <a:lumOff val="25000"/>
                </a:srgbClr>
              </a:buClr>
              <a:buNone/>
            </a:pP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mbria"/>
                <a:cs typeface="Cambria"/>
              </a:rPr>
              <a:t>2. Name 1 advantage &amp; 1 disadvantage of using coal</a:t>
            </a:r>
          </a:p>
          <a:p>
            <a:pPr marL="457200" indent="-457200">
              <a:buClr>
                <a:srgbClr val="000000">
                  <a:lumMod val="75000"/>
                  <a:lumOff val="25000"/>
                </a:srgbClr>
              </a:buClr>
              <a:buNone/>
            </a:pP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mbria"/>
                <a:cs typeface="Cambria"/>
              </a:rPr>
              <a:t>3. Name 1 advantage &amp; 1 disadvantage of using solar energy</a:t>
            </a:r>
          </a:p>
          <a:p>
            <a:pPr marL="457200" lvl="0" indent="-457200">
              <a:buClr>
                <a:srgbClr val="000000">
                  <a:lumMod val="75000"/>
                  <a:lumOff val="25000"/>
                </a:srgbClr>
              </a:buClr>
              <a:buNone/>
            </a:pPr>
            <a:endParaRPr lang="en-US" sz="4000" dirty="0" smtClean="0"/>
          </a:p>
          <a:p>
            <a:pPr marL="693738" lvl="1" indent="-457200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4294967295"/>
          </p:nvPr>
        </p:nvSpPr>
        <p:spPr>
          <a:xfrm>
            <a:off x="546351" y="679339"/>
            <a:ext cx="8229600" cy="45259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renewable source of energy that converts the sun’s radiation into other forms of energy. 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chemeClr val="accent1"/>
                </a:solidFill>
              </a:rPr>
              <a:t>Solar Energy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>
          <a:xfrm>
            <a:off x="339624" y="959935"/>
            <a:ext cx="8229600" cy="45259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renewable source of energy made by burning garbage, wood, crops, landfill gases, or other organic material made from plants and animals.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>
          <a:xfrm>
            <a:off x="339624" y="959935"/>
            <a:ext cx="8229600" cy="45259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renewable source of energy made by burning garbage, wood, crops, landfill gases, or other organic material made from plants and animals.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b="1" dirty="0" smtClean="0">
                <a:solidFill>
                  <a:srgbClr val="4B5A60"/>
                </a:solidFill>
              </a:rPr>
              <a:t>Biomass</a:t>
            </a:r>
          </a:p>
          <a:p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442987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nonrenewable source of energy that takes millions of years to make, from the decayed remains of dead plants and animals. Methane is my main ingredient.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442987" y="685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nonrenewable source of energy that takes millions of years to make, from the decayed remains of dead plants and animals. Methane is my main ingredient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4000" b="1" dirty="0" smtClean="0">
                <a:solidFill>
                  <a:srgbClr val="4B5A60"/>
                </a:solidFill>
              </a:rPr>
              <a:t>Natural Gas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>
          <a:xfrm>
            <a:off x="413455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renewable source of energy create by using turbines, although some people think my turbines are not visually appealing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>
          <a:xfrm>
            <a:off x="413455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renewable source of energy create by using turbines, although some people think my turbines are not visually </a:t>
            </a:r>
            <a:r>
              <a:rPr lang="en-US" sz="4000" b="1" dirty="0" smtClean="0">
                <a:solidFill>
                  <a:srgbClr val="FF0000"/>
                </a:solidFill>
              </a:rPr>
              <a:t>appealing</a:t>
            </a:r>
          </a:p>
          <a:p>
            <a:r>
              <a:rPr lang="en-US" sz="4000" b="1" dirty="0" smtClean="0">
                <a:solidFill>
                  <a:srgbClr val="4B5A60"/>
                </a:solidFill>
              </a:rPr>
              <a:t>Wind Energy</a:t>
            </a:r>
            <a:endParaRPr lang="en-US" sz="4000" b="1" dirty="0">
              <a:solidFill>
                <a:srgbClr val="4B5A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4294967295"/>
          </p:nvPr>
        </p:nvSpPr>
        <p:spPr>
          <a:xfrm>
            <a:off x="339624" y="685800"/>
            <a:ext cx="8229600" cy="452596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nonrenewable source of energy and I can be used to make several other products such as detergents, paints, and fertilizers.  I have to be pumped from deep under water and because I’m so rare, I am often a reason for the start of wars.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4294967295"/>
          </p:nvPr>
        </p:nvSpPr>
        <p:spPr>
          <a:xfrm>
            <a:off x="339624" y="207086"/>
            <a:ext cx="8229600" cy="452596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nonrenewable source of energy and I can be used to make several other products such as detergents, paints, and fertilizers.  I have to be pumped from deep under water and because I’m so rare, I am often a reason for the start of wars.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b="1" dirty="0" smtClean="0">
                <a:solidFill>
                  <a:srgbClr val="4B5A60"/>
                </a:solidFill>
              </a:rPr>
              <a:t>Oil/ Petroleum </a:t>
            </a:r>
            <a:endParaRPr lang="en-US" sz="4000" b="1" dirty="0">
              <a:solidFill>
                <a:srgbClr val="4B5A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619075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use the heat from within the earth to harness energy, and most of my reservoirs are found around the Ring of Fire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244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  <a:latin typeface="Cambria" charset="0"/>
              </a:rPr>
              <a:t>Objective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2"/>
          </p:nvPr>
        </p:nvSpPr>
        <p:spPr>
          <a:xfrm>
            <a:off x="0" y="1066800"/>
            <a:ext cx="4876800" cy="39512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>
                <a:solidFill>
                  <a:srgbClr val="F2F2F2"/>
                </a:solidFill>
                <a:latin typeface="Cambria" charset="0"/>
              </a:rPr>
              <a:t>SWBAT</a:t>
            </a:r>
            <a:r>
              <a:rPr lang="en-US" sz="4000" dirty="0" smtClean="0">
                <a:solidFill>
                  <a:srgbClr val="F2F2F2"/>
                </a:solidFill>
                <a:latin typeface="Cambria" charset="0"/>
              </a:rPr>
              <a:t> explain how and why we use fossil fuels</a:t>
            </a:r>
            <a:endParaRPr lang="en-US" sz="4000" dirty="0">
              <a:solidFill>
                <a:srgbClr val="F2F2F2"/>
              </a:solidFill>
              <a:latin typeface="Cambria" charset="0"/>
            </a:endParaRPr>
          </a:p>
        </p:txBody>
      </p:sp>
      <p:sp>
        <p:nvSpPr>
          <p:cNvPr id="1536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1066800"/>
            <a:ext cx="4041775" cy="639763"/>
          </a:xfrm>
        </p:spPr>
        <p:txBody>
          <a:bodyPr/>
          <a:lstStyle/>
          <a:p>
            <a:r>
              <a:rPr lang="en-US" sz="3000">
                <a:solidFill>
                  <a:srgbClr val="F2F2F2"/>
                </a:solidFill>
                <a:latin typeface="Cambria" charset="0"/>
              </a:rPr>
              <a:t>Agenda:</a:t>
            </a:r>
          </a:p>
        </p:txBody>
      </p:sp>
      <p:sp>
        <p:nvSpPr>
          <p:cNvPr id="15365" name="Content Placeholder 5"/>
          <p:cNvSpPr>
            <a:spLocks noGrp="1"/>
          </p:cNvSpPr>
          <p:nvPr>
            <p:ph sz="quarter" idx="4"/>
          </p:nvPr>
        </p:nvSpPr>
        <p:spPr>
          <a:xfrm>
            <a:off x="5638800" y="1752600"/>
            <a:ext cx="4041775" cy="395128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>
                <a:solidFill>
                  <a:srgbClr val="F2F2F2"/>
                </a:solidFill>
                <a:latin typeface="Cambria" charset="0"/>
              </a:rPr>
              <a:t>Warm Up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Objective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Energy </a:t>
            </a:r>
            <a:r>
              <a:rPr lang="en-US" dirty="0">
                <a:solidFill>
                  <a:srgbClr val="F2F2F2"/>
                </a:solidFill>
                <a:latin typeface="Cambria" charset="0"/>
              </a:rPr>
              <a:t>Gallery </a:t>
            </a: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Crawl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Exit Ticket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Group Work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Group Roles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Reading + Content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Poster Creation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Gallery Crawl</a:t>
            </a:r>
          </a:p>
          <a:p>
            <a:pPr marL="457200" indent="-457200">
              <a:buFontTx/>
              <a:buAutoNum type="arabicPeriod"/>
            </a:pPr>
            <a:r>
              <a:rPr lang="en-US" dirty="0">
                <a:solidFill>
                  <a:srgbClr val="F2F2F2"/>
                </a:solidFill>
                <a:latin typeface="Cambria" charset="0"/>
              </a:rPr>
              <a:t>Exit Ticket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762000" y="4114800"/>
            <a:ext cx="4278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Homework:</a:t>
            </a:r>
            <a:endParaRPr lang="en-US" sz="3000" dirty="0" smtClean="0">
              <a:solidFill>
                <a:srgbClr val="FFFFFF"/>
              </a:solidFill>
              <a:latin typeface="Cambria" charset="0"/>
              <a:ea typeface="Cambria" charset="0"/>
              <a:cs typeface="Cambria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rPr>
              <a:t>None</a:t>
            </a:r>
            <a:endParaRPr lang="en-US" sz="3000" dirty="0">
              <a:solidFill>
                <a:srgbClr val="FFFFFF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619075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use the heat from within the earth to harness energy, and most of my reservoirs are found around the Ring of </a:t>
            </a:r>
            <a:r>
              <a:rPr lang="en-US" sz="4000" b="1" dirty="0" smtClean="0">
                <a:solidFill>
                  <a:srgbClr val="FF0000"/>
                </a:solidFill>
              </a:rPr>
              <a:t>Fire</a:t>
            </a:r>
          </a:p>
          <a:p>
            <a:r>
              <a:rPr lang="en-US" sz="4000" b="1" dirty="0" smtClean="0">
                <a:solidFill>
                  <a:srgbClr val="4B5A60"/>
                </a:solidFill>
              </a:rPr>
              <a:t>Geothermal</a:t>
            </a:r>
            <a:endParaRPr lang="en-US" sz="4000" b="1" dirty="0">
              <a:solidFill>
                <a:srgbClr val="4B5A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the most abundant fossil fuel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the most abundant fossil fuel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4000" b="1" dirty="0" smtClean="0">
                <a:solidFill>
                  <a:srgbClr val="4B5A60"/>
                </a:solidFill>
              </a:rPr>
              <a:t>Coal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620183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renewable type of energy that uses dams.  Although I produce very clean energy, my dams have a finite lifetime and the availability of locations to build more is limited.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620183" y="685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renewable type of energy that uses dams.  Although I produce very clean energy, my dams have a finite lifetime and the availability of locations to build more is limited.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b="1" dirty="0" smtClean="0">
                <a:solidFill>
                  <a:srgbClr val="4B5A60"/>
                </a:solidFill>
              </a:rPr>
              <a:t>Hydro-power</a:t>
            </a:r>
            <a:endParaRPr lang="en-US" sz="4000" b="1" dirty="0">
              <a:solidFill>
                <a:srgbClr val="4B5A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4294967295"/>
          </p:nvPr>
        </p:nvSpPr>
        <p:spPr>
          <a:xfrm>
            <a:off x="487286" y="685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 disadvantage to using me is that if a meltdown occurs, I can have very harmful effects on human health and the environment.  However, since I use uranium, I don’t emit any air pollution or carbon dioxide.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4294967295"/>
          </p:nvPr>
        </p:nvSpPr>
        <p:spPr>
          <a:xfrm>
            <a:off x="487286" y="685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 disadvantage to using me is that if a meltdown occurs, I can have very harmful effects on human health and the environment.  However, since I use uranium, I don’t emit any air pollution or carbon dioxide.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b="1" dirty="0" smtClean="0">
                <a:solidFill>
                  <a:srgbClr val="4B5A60"/>
                </a:solidFill>
              </a:rPr>
              <a:t>Nuclear Energy</a:t>
            </a:r>
            <a:endParaRPr lang="en-US" sz="4000" b="1" dirty="0">
              <a:solidFill>
                <a:srgbClr val="4B5A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4294967295"/>
          </p:nvPr>
        </p:nvSpPr>
        <p:spPr>
          <a:xfrm>
            <a:off x="605416" y="671032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Many are concerned with the environmental impact that strip-mining and underground mining for me may have.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4294967295"/>
          </p:nvPr>
        </p:nvSpPr>
        <p:spPr>
          <a:xfrm>
            <a:off x="605416" y="671032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Many are concerned with the environmental impact that strip-mining and underground mining for me may have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4000" b="1" dirty="0">
              <a:solidFill>
                <a:srgbClr val="4B5A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780" y="2133601"/>
            <a:ext cx="8172483" cy="393192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ambria"/>
                <a:ea typeface="Cambria"/>
                <a:cs typeface="Times New Roman"/>
              </a:rPr>
              <a:t>1. Every student must answer the five questions on their individual sheet.</a:t>
            </a:r>
            <a:endParaRPr lang="en-US" dirty="0" smtClean="0">
              <a:latin typeface="Times New Roman"/>
              <a:ea typeface="Cambria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ambria"/>
                <a:ea typeface="Cambria"/>
                <a:cs typeface="Times New Roman"/>
              </a:rPr>
              <a:t> </a:t>
            </a:r>
            <a:endParaRPr lang="en-US" dirty="0" smtClean="0">
              <a:latin typeface="Times New Roman"/>
              <a:ea typeface="Cambria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ambria"/>
                <a:ea typeface="Cambria"/>
                <a:cs typeface="Times New Roman"/>
              </a:rPr>
              <a:t>2. Every student must discuss the content and help find information in the reading.</a:t>
            </a:r>
            <a:endParaRPr lang="en-US" dirty="0" smtClean="0">
              <a:latin typeface="Times New Roman"/>
              <a:ea typeface="Cambria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ambria"/>
                <a:ea typeface="Cambria"/>
                <a:cs typeface="Times New Roman"/>
              </a:rPr>
              <a:t> </a:t>
            </a:r>
            <a:endParaRPr lang="en-US" dirty="0" smtClean="0">
              <a:latin typeface="Times New Roman"/>
              <a:ea typeface="Cambria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ambria"/>
                <a:ea typeface="Cambria"/>
                <a:cs typeface="Times New Roman"/>
              </a:rPr>
              <a:t>3. Students will have a specific role to help their group organize, synthesize and display the information.</a:t>
            </a:r>
            <a:endParaRPr lang="en-US" dirty="0" smtClean="0">
              <a:latin typeface="Times New Roman"/>
              <a:ea typeface="Cambria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Cambria" charset="0"/>
                <a:ea typeface="Cambria" charset="0"/>
                <a:cs typeface="Cambria" charset="0"/>
              </a:rPr>
              <a:t>Announcements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F2F2F2"/>
                </a:solidFill>
                <a:latin typeface="Cambria" charset="0"/>
              </a:rPr>
              <a:t>We are starting Unit 5!</a:t>
            </a: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 </a:t>
            </a:r>
          </a:p>
          <a:p>
            <a:pPr>
              <a:buFontTx/>
              <a:buNone/>
            </a:pPr>
            <a:endParaRPr lang="en-US" dirty="0" smtClean="0">
              <a:solidFill>
                <a:srgbClr val="F2F2F2"/>
              </a:solidFill>
              <a:latin typeface="Cambria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We </a:t>
            </a:r>
            <a:r>
              <a:rPr lang="en-US" dirty="0">
                <a:solidFill>
                  <a:srgbClr val="F2F2F2"/>
                </a:solidFill>
                <a:latin typeface="Cambria" charset="0"/>
              </a:rPr>
              <a:t>are at the halfway point!</a:t>
            </a:r>
            <a:r>
              <a:rPr lang="en-US" dirty="0" smtClean="0">
                <a:solidFill>
                  <a:srgbClr val="F2F2F2"/>
                </a:solidFill>
                <a:latin typeface="Cambria" charset="0"/>
              </a:rPr>
              <a:t> </a:t>
            </a:r>
          </a:p>
          <a:p>
            <a:pPr>
              <a:buFontTx/>
              <a:buNone/>
            </a:pPr>
            <a:endParaRPr lang="en-US" dirty="0" smtClean="0">
              <a:solidFill>
                <a:srgbClr val="F2F2F2"/>
              </a:solidFill>
              <a:latin typeface="Cambria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FFFF00"/>
                </a:solidFill>
                <a:latin typeface="Cambria" charset="0"/>
              </a:rPr>
              <a:t>Now it’s time to get focused for a new unit.</a:t>
            </a:r>
            <a:r>
              <a:rPr lang="en-US" dirty="0" smtClean="0">
                <a:solidFill>
                  <a:srgbClr val="FFFF00"/>
                </a:solidFill>
                <a:latin typeface="Cambria" charset="0"/>
              </a:rPr>
              <a:t> </a:t>
            </a:r>
          </a:p>
          <a:p>
            <a:pPr>
              <a:buFontTx/>
              <a:buNone/>
            </a:pPr>
            <a:endParaRPr lang="en-US" dirty="0" smtClean="0">
              <a:solidFill>
                <a:srgbClr val="FFFF00"/>
              </a:solidFill>
              <a:latin typeface="Cambria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0BF9DD"/>
                </a:solidFill>
                <a:latin typeface="Cambria" charset="0"/>
              </a:rPr>
              <a:t>Grades were handed out Yesterday = class drawer</a:t>
            </a:r>
          </a:p>
          <a:p>
            <a:pPr>
              <a:buFontTx/>
              <a:buNone/>
            </a:pPr>
            <a:endParaRPr lang="en-US" dirty="0">
              <a:solidFill>
                <a:srgbClr val="F2F2F2"/>
              </a:solidFill>
              <a:latin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= 1 per student</a:t>
            </a:r>
            <a:endParaRPr lang="en-US" dirty="0"/>
          </a:p>
        </p:txBody>
      </p:sp>
      <p:pic>
        <p:nvPicPr>
          <p:cNvPr id="6" name="Content Placeholder 5" descr="Screen Shot 2015-03-31 at 8.05.04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6861" b="-6861"/>
          <a:stretch>
            <a:fillRect/>
          </a:stretch>
        </p:blipFill>
        <p:spPr/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4158"/>
            <a:ext cx="893175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= choose a role for the poster</a:t>
            </a:r>
            <a:endParaRPr lang="en-US" dirty="0"/>
          </a:p>
        </p:txBody>
      </p:sp>
      <p:pic>
        <p:nvPicPr>
          <p:cNvPr id="7" name="Content Placeholder 5" descr="Screen Shot 2015-03-31 at 8.05.04 AM.png"/>
          <p:cNvPicPr>
            <a:picLocks noChangeAspect="1"/>
          </p:cNvPicPr>
          <p:nvPr/>
        </p:nvPicPr>
        <p:blipFill>
          <a:blip r:embed="rId2"/>
          <a:srcRect t="-6861" b="-6861"/>
          <a:stretch>
            <a:fillRect/>
          </a:stretch>
        </p:blipFill>
        <p:spPr>
          <a:xfrm>
            <a:off x="547438" y="2015638"/>
            <a:ext cx="7850438" cy="4202283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2" y="244158"/>
            <a:ext cx="8307735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 = read + answer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100" dirty="0" smtClean="0">
                <a:latin typeface="Cambria"/>
                <a:cs typeface="Cambria"/>
              </a:rPr>
              <a:t>Group Petroleum = 1-5</a:t>
            </a:r>
          </a:p>
          <a:p>
            <a:r>
              <a:rPr lang="en-US" sz="5100" dirty="0" smtClean="0">
                <a:latin typeface="Cambria"/>
                <a:cs typeface="Cambria"/>
              </a:rPr>
              <a:t>Group Gas = 6-10</a:t>
            </a:r>
          </a:p>
          <a:p>
            <a:r>
              <a:rPr lang="en-US" sz="5100" dirty="0" smtClean="0">
                <a:latin typeface="Cambria"/>
                <a:cs typeface="Cambria"/>
              </a:rPr>
              <a:t>Group Coal = 11-15</a:t>
            </a:r>
            <a:endParaRPr lang="en-US" sz="51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2" y="244158"/>
            <a:ext cx="8556223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step = create a poster to display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6942" y="2133601"/>
            <a:ext cx="8556223" cy="393192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 smtClean="0">
                <a:latin typeface="Cambria"/>
                <a:ea typeface="Cambria"/>
                <a:cs typeface="Times New Roman"/>
              </a:rPr>
              <a:t>O</a:t>
            </a:r>
            <a:r>
              <a:rPr lang="en-US" sz="5400" dirty="0" smtClean="0">
                <a:latin typeface="Cambria"/>
                <a:ea typeface="Cambria"/>
                <a:cs typeface="Times New Roman"/>
              </a:rPr>
              <a:t>rganize</a:t>
            </a:r>
            <a:r>
              <a:rPr lang="en-US" sz="5400" dirty="0" smtClean="0">
                <a:latin typeface="Cambria"/>
                <a:ea typeface="Cambria"/>
                <a:cs typeface="Times New Roman"/>
              </a:rPr>
              <a:t>, synthesize and display the </a:t>
            </a:r>
            <a:r>
              <a:rPr lang="en-US" sz="5400" dirty="0" smtClean="0">
                <a:latin typeface="Cambria"/>
                <a:ea typeface="Cambria"/>
                <a:cs typeface="Times New Roman"/>
              </a:rPr>
              <a:t>information that answers each of your questions</a:t>
            </a:r>
            <a:endParaRPr lang="en-US" sz="5400" dirty="0" smtClean="0"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2" y="244158"/>
            <a:ext cx="8556223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step = students </a:t>
            </a:r>
            <a:r>
              <a:rPr lang="en-US" dirty="0" smtClean="0"/>
              <a:t>read posters for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6942" y="2133601"/>
            <a:ext cx="8556223" cy="393192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 smtClean="0">
                <a:latin typeface="Cambria"/>
                <a:ea typeface="Cambria"/>
                <a:cs typeface="Times New Roman"/>
              </a:rPr>
              <a:t>Students will answer each section of questions using the created posters</a:t>
            </a:r>
            <a:endParaRPr lang="en-US" sz="5400" dirty="0" smtClean="0"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5-03-31 at 8.14.42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1193" b="-31193"/>
          <a:stretch>
            <a:fillRect/>
          </a:stretch>
        </p:blipFill>
        <p:spPr>
          <a:xfrm>
            <a:off x="453203" y="1584008"/>
            <a:ext cx="8372078" cy="4481513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5-03-31 at 8.17.02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0481" b="-10481"/>
          <a:stretch>
            <a:fillRect/>
          </a:stretch>
        </p:blipFill>
        <p:spPr>
          <a:xfrm>
            <a:off x="241294" y="1780940"/>
            <a:ext cx="8004182" cy="4284581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5-03-31 at 8.18.22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57690" b="-57690"/>
          <a:stretch>
            <a:fillRect/>
          </a:stretch>
        </p:blipFill>
        <p:spPr>
          <a:xfrm>
            <a:off x="600220" y="1780940"/>
            <a:ext cx="8004182" cy="428458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2007815" y="0"/>
            <a:ext cx="7345362" cy="1339850"/>
          </a:xfrm>
        </p:spPr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412655" y="941294"/>
            <a:ext cx="8560509" cy="42592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en-US" sz="4000" dirty="0" smtClean="0">
                <a:latin typeface="Cambria"/>
                <a:cs typeface="Cambria"/>
              </a:rPr>
              <a:t>1. Make a T chart THEN list examples of:</a:t>
            </a:r>
          </a:p>
          <a:p>
            <a:pPr marL="693738" lvl="1" indent="-457200">
              <a:buNone/>
            </a:pPr>
            <a:r>
              <a:rPr lang="en-US" sz="4000" dirty="0" smtClean="0">
                <a:latin typeface="Cambria"/>
                <a:cs typeface="Cambria"/>
              </a:rPr>
              <a:t>-Renewable energies</a:t>
            </a:r>
          </a:p>
          <a:p>
            <a:pPr marL="693738" lvl="1" indent="-457200">
              <a:buNone/>
            </a:pPr>
            <a:r>
              <a:rPr lang="en-US" sz="4000" dirty="0" smtClean="0">
                <a:latin typeface="Cambria"/>
                <a:cs typeface="Cambria"/>
              </a:rPr>
              <a:t>-Nonrenewable energies</a:t>
            </a:r>
          </a:p>
          <a:p>
            <a:pPr marL="457200" lvl="0" indent="-457200">
              <a:buClr>
                <a:srgbClr val="000000">
                  <a:lumMod val="75000"/>
                  <a:lumOff val="25000"/>
                </a:srgbClr>
              </a:buClr>
              <a:buNone/>
            </a:pP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mbria"/>
                <a:cs typeface="Cambria"/>
              </a:rPr>
              <a:t>2. Name 1 advantage &amp; 1 disadvantage of using coal</a:t>
            </a:r>
          </a:p>
          <a:p>
            <a:pPr marL="457200" indent="-457200">
              <a:buClr>
                <a:srgbClr val="000000">
                  <a:lumMod val="75000"/>
                  <a:lumOff val="25000"/>
                </a:srgbClr>
              </a:buClr>
              <a:buNone/>
            </a:pPr>
            <a:r>
              <a:rPr lang="en-US" sz="40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mbria"/>
                <a:cs typeface="Cambria"/>
              </a:rPr>
              <a:t>3. Name 1 advantage &amp; 1 disadvantage of using solar energy</a:t>
            </a:r>
          </a:p>
          <a:p>
            <a:pPr marL="457200" lvl="0" indent="-457200">
              <a:buClr>
                <a:srgbClr val="000000">
                  <a:lumMod val="75000"/>
                  <a:lumOff val="25000"/>
                </a:srgbClr>
              </a:buClr>
              <a:buNone/>
            </a:pPr>
            <a:endParaRPr lang="en-US" sz="4000" dirty="0" smtClean="0"/>
          </a:p>
          <a:p>
            <a:pPr marL="693738" lvl="1" indent="-457200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412655" y="941294"/>
            <a:ext cx="8560509" cy="42592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en-US" sz="4000" u="sng" dirty="0" smtClean="0">
                <a:latin typeface="Cambria"/>
                <a:cs typeface="Cambria"/>
              </a:rPr>
              <a:t>Housekeeping:</a:t>
            </a:r>
          </a:p>
          <a:p>
            <a:pPr marL="457200" indent="-457200">
              <a:buNone/>
            </a:pPr>
            <a:r>
              <a:rPr lang="en-US" sz="3600" dirty="0" smtClean="0">
                <a:solidFill>
                  <a:srgbClr val="FF6600"/>
                </a:solidFill>
                <a:latin typeface="Cambria"/>
                <a:cs typeface="Cambria"/>
              </a:rPr>
              <a:t>Stay seated, talk quietly, </a:t>
            </a:r>
          </a:p>
          <a:p>
            <a:pPr marL="457200" indent="-457200">
              <a:buNone/>
            </a:pPr>
            <a:r>
              <a:rPr lang="en-US" sz="3600" dirty="0" smtClean="0">
                <a:solidFill>
                  <a:srgbClr val="FF6600"/>
                </a:solidFill>
                <a:latin typeface="Cambria"/>
                <a:cs typeface="Cambria"/>
              </a:rPr>
              <a:t>	responsible headphones &amp; technology</a:t>
            </a:r>
          </a:p>
          <a:p>
            <a:pPr marL="457200" indent="-457200">
              <a:buNone/>
            </a:pPr>
            <a:endParaRPr lang="en-US" sz="4000" dirty="0" smtClean="0">
              <a:latin typeface="Cambria"/>
              <a:cs typeface="Cambria"/>
            </a:endParaRPr>
          </a:p>
          <a:p>
            <a:pPr marL="457200" indent="-457200" algn="ctr">
              <a:buNone/>
            </a:pPr>
            <a:r>
              <a:rPr lang="en-US" sz="4541" dirty="0" smtClean="0">
                <a:solidFill>
                  <a:srgbClr val="000090"/>
                </a:solidFill>
                <a:latin typeface="Cambria"/>
                <a:cs typeface="Cambria"/>
              </a:rPr>
              <a:t>Get the rest of the information from </a:t>
            </a:r>
          </a:p>
          <a:p>
            <a:pPr marL="457200" indent="-457200" algn="ctr">
              <a:buNone/>
            </a:pPr>
            <a:r>
              <a:rPr lang="en-US" sz="4541" dirty="0" smtClean="0">
                <a:solidFill>
                  <a:srgbClr val="000090"/>
                </a:solidFill>
                <a:latin typeface="Cambria"/>
                <a:cs typeface="Cambria"/>
              </a:rPr>
              <a:t>yesterday’s readings </a:t>
            </a:r>
          </a:p>
          <a:p>
            <a:pPr marL="457200" indent="-457200">
              <a:buNone/>
            </a:pPr>
            <a:r>
              <a:rPr lang="en-US" dirty="0" smtClean="0">
                <a:latin typeface="Cambria"/>
                <a:cs typeface="Cambria"/>
              </a:rPr>
              <a:t>Look @ yesterdays exit ticket if you finish early</a:t>
            </a:r>
            <a:endParaRPr lang="en-US" dirty="0" smtClean="0"/>
          </a:p>
          <a:p>
            <a:pPr marL="693738" lvl="1" indent="-457200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412655" y="941294"/>
            <a:ext cx="8560509" cy="42592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4000" u="sng" dirty="0" smtClean="0">
                <a:latin typeface="Cambria"/>
                <a:cs typeface="Cambria"/>
              </a:rPr>
              <a:t>Lets look @ yesterdays exit ticket</a:t>
            </a:r>
          </a:p>
          <a:p>
            <a:pPr marL="457200" indent="-457200">
              <a:buNone/>
            </a:pPr>
            <a:endParaRPr lang="en-US" sz="4000" dirty="0" smtClean="0">
              <a:latin typeface="Cambria"/>
              <a:cs typeface="Cambria"/>
            </a:endParaRPr>
          </a:p>
          <a:p>
            <a:pPr marL="693738" lvl="1" indent="-457200"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33381"/>
            <a:ext cx="7342188" cy="3170452"/>
          </a:xfrm>
        </p:spPr>
        <p:txBody>
          <a:bodyPr/>
          <a:lstStyle/>
          <a:p>
            <a:r>
              <a:rPr lang="en-US" sz="8000" dirty="0" smtClean="0">
                <a:solidFill>
                  <a:srgbClr val="660066"/>
                </a:solidFill>
                <a:latin typeface="Algerian" pitchFamily="82" charset="0"/>
              </a:rPr>
              <a:t/>
            </a:r>
            <a:br>
              <a:rPr lang="en-US" sz="8000" dirty="0" smtClean="0">
                <a:solidFill>
                  <a:srgbClr val="660066"/>
                </a:solidFill>
                <a:latin typeface="Algerian" pitchFamily="82" charset="0"/>
              </a:rPr>
            </a:br>
            <a:r>
              <a:rPr lang="en-US" sz="8000" dirty="0" smtClean="0">
                <a:solidFill>
                  <a:srgbClr val="660066"/>
                </a:solidFill>
                <a:latin typeface="Algerian" pitchFamily="82" charset="0"/>
              </a:rPr>
              <a:t/>
            </a:r>
            <a:br>
              <a:rPr lang="en-US" sz="8000" dirty="0" smtClean="0">
                <a:solidFill>
                  <a:srgbClr val="660066"/>
                </a:solidFill>
                <a:latin typeface="Algerian" pitchFamily="82" charset="0"/>
              </a:rPr>
            </a:br>
            <a:r>
              <a:rPr lang="en-US" sz="8000" dirty="0" smtClean="0">
                <a:solidFill>
                  <a:schemeClr val="accent2"/>
                </a:solidFill>
                <a:latin typeface="Algerian" pitchFamily="82" charset="0"/>
              </a:rPr>
              <a:t>Quick Quiz </a:t>
            </a:r>
            <a:r>
              <a:rPr lang="en-US" sz="8000" dirty="0" smtClean="0">
                <a:solidFill>
                  <a:srgbClr val="660066"/>
                </a:solidFill>
                <a:latin typeface="Algerian" pitchFamily="82" charset="0"/>
              </a:rPr>
              <a:t>NAME </a:t>
            </a:r>
            <a:r>
              <a:rPr lang="en-US" sz="8000" dirty="0">
                <a:solidFill>
                  <a:srgbClr val="660066"/>
                </a:solidFill>
                <a:latin typeface="Algerian" pitchFamily="82" charset="0"/>
              </a:rPr>
              <a:t>THAT ENERGY SOURCE!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4294967295"/>
          </p:nvPr>
        </p:nvSpPr>
        <p:spPr>
          <a:xfrm>
            <a:off x="546351" y="679339"/>
            <a:ext cx="8229600" cy="45259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am a renewable source of energy that converts the sun’s radiation into other forms of energy.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963</Words>
  <Application>Microsoft Macintosh PowerPoint</Application>
  <PresentationFormat>On-screen Show (4:3)</PresentationFormat>
  <Paragraphs>130</Paragraphs>
  <Slides>37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Capital</vt:lpstr>
      <vt:lpstr>1_Capital</vt:lpstr>
      <vt:lpstr>Default Design</vt:lpstr>
      <vt:lpstr>Warm Up</vt:lpstr>
      <vt:lpstr>Objective</vt:lpstr>
      <vt:lpstr>Announcements</vt:lpstr>
      <vt:lpstr>Do Now</vt:lpstr>
      <vt:lpstr>Slide 5</vt:lpstr>
      <vt:lpstr>Slide 6</vt:lpstr>
      <vt:lpstr>Slide 7</vt:lpstr>
      <vt:lpstr>  Quick Quiz NAME THAT ENERGY SOURCE!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Group Work Expectations</vt:lpstr>
      <vt:lpstr>Roles = 1 per student</vt:lpstr>
      <vt:lpstr>1st step = choose a role for the poster</vt:lpstr>
      <vt:lpstr>2nd step = read + answer questions</vt:lpstr>
      <vt:lpstr>3rd step = create a poster to display information</vt:lpstr>
      <vt:lpstr>4th step = students read posters for information</vt:lpstr>
      <vt:lpstr>Slide 35</vt:lpstr>
      <vt:lpstr>Slide 36</vt:lpstr>
      <vt:lpstr>Slide 37</vt:lpstr>
    </vt:vector>
  </TitlesOfParts>
  <Company>University of Rochester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Northrup</dc:creator>
  <cp:lastModifiedBy>Jessica Northrup</cp:lastModifiedBy>
  <cp:revision>3</cp:revision>
  <dcterms:created xsi:type="dcterms:W3CDTF">2015-03-31T13:05:49Z</dcterms:created>
  <dcterms:modified xsi:type="dcterms:W3CDTF">2015-03-31T13:12:04Z</dcterms:modified>
</cp:coreProperties>
</file>