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8"/>
  </p:notesMasterIdLst>
  <p:sldIdLst>
    <p:sldId id="259" r:id="rId2"/>
    <p:sldId id="256" r:id="rId3"/>
    <p:sldId id="336" r:id="rId4"/>
    <p:sldId id="337" r:id="rId5"/>
    <p:sldId id="335" r:id="rId6"/>
    <p:sldId id="310" r:id="rId7"/>
    <p:sldId id="331" r:id="rId8"/>
    <p:sldId id="312" r:id="rId9"/>
    <p:sldId id="332" r:id="rId10"/>
    <p:sldId id="333" r:id="rId11"/>
    <p:sldId id="334" r:id="rId12"/>
    <p:sldId id="313" r:id="rId13"/>
    <p:sldId id="326" r:id="rId14"/>
    <p:sldId id="327" r:id="rId15"/>
    <p:sldId id="328" r:id="rId16"/>
    <p:sldId id="32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593" autoAdjust="0"/>
  </p:normalViewPr>
  <p:slideViewPr>
    <p:cSldViewPr snapToGrid="0" snapToObjects="1">
      <p:cViewPr varScale="1">
        <p:scale>
          <a:sx n="103" d="100"/>
          <a:sy n="103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E8CFC-D228-9B43-8A4A-61A2C2133863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1113C-6D46-924E-80FA-82D9CEE5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995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A9B0855-F68D-0947-8C8B-9909757C7FAD}" type="datetimeFigureOut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F3C253C-0957-4F48-9C89-D91E90DE1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.discoveryeducation.com/search?Ntt=energy+crisi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.discoveryeducation.com/search?Ntt=energy+crisi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2007815" y="0"/>
            <a:ext cx="7345362" cy="1339850"/>
          </a:xfrm>
        </p:spPr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412656" y="1183583"/>
            <a:ext cx="8223250" cy="42592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4000" dirty="0" smtClean="0"/>
              <a:t>1.</a:t>
            </a:r>
            <a:r>
              <a:rPr lang="en-US" sz="4000" dirty="0" smtClean="0"/>
              <a:t> Name 3 things you did over break.</a:t>
            </a:r>
          </a:p>
          <a:p>
            <a:pPr marL="457200" indent="-457200">
              <a:buNone/>
            </a:pPr>
            <a:r>
              <a:rPr lang="en-US" sz="4000" dirty="0" smtClean="0"/>
              <a:t>2. Make </a:t>
            </a:r>
            <a:r>
              <a:rPr lang="en-US" sz="4000" dirty="0" smtClean="0"/>
              <a:t>a T chart &amp; list examples of:</a:t>
            </a:r>
          </a:p>
          <a:p>
            <a:pPr marL="693738" lvl="1" indent="-457200">
              <a:buNone/>
            </a:pPr>
            <a:r>
              <a:rPr lang="en-US" sz="4000" dirty="0" smtClean="0"/>
              <a:t>-Renewable energies</a:t>
            </a:r>
          </a:p>
          <a:p>
            <a:pPr marL="693738" lvl="1" indent="-457200">
              <a:buNone/>
            </a:pPr>
            <a:r>
              <a:rPr lang="en-US" sz="4000" dirty="0" smtClean="0"/>
              <a:t>-Nonrenewable energies</a:t>
            </a:r>
            <a:endParaRPr lang="en-US" sz="4000" dirty="0" smtClean="0"/>
          </a:p>
          <a:p>
            <a:pPr marL="457200" lvl="0" indent="-457200">
              <a:buClr>
                <a:srgbClr val="000000">
                  <a:lumMod val="75000"/>
                  <a:lumOff val="25000"/>
                </a:srgbClr>
              </a:buClr>
              <a:buNone/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3. </a:t>
            </a: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Name a perpetual resource.</a:t>
            </a:r>
            <a:endParaRPr lang="en-US" sz="4000" dirty="0" smtClean="0"/>
          </a:p>
          <a:p>
            <a:pPr marL="693738" lvl="1" indent="-457200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 your partner @ your </a:t>
            </a:r>
            <a:r>
              <a:rPr lang="en-US" smtClean="0"/>
              <a:t>assigned table</a:t>
            </a:r>
            <a:endParaRPr lang="en-US"/>
          </a:p>
        </p:txBody>
      </p:sp>
      <p:pic>
        <p:nvPicPr>
          <p:cNvPr id="6" name="Content Placeholder 5" descr="Screen Shot 2015-04-13 at 8.26.32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255" b="-2255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 your partner @ your </a:t>
            </a:r>
            <a:r>
              <a:rPr lang="en-US" smtClean="0"/>
              <a:t>assigned table</a:t>
            </a:r>
            <a:endParaRPr lang="en-US"/>
          </a:p>
        </p:txBody>
      </p:sp>
      <p:pic>
        <p:nvPicPr>
          <p:cNvPr id="6" name="Content Placeholder 5" descr="Screen Shot 2015-04-13 at 8.27.54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6735" b="-16735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0"/>
            <a:ext cx="7345362" cy="1339850"/>
          </a:xfrm>
        </p:spPr>
        <p:txBody>
          <a:bodyPr/>
          <a:lstStyle/>
          <a:p>
            <a:r>
              <a:rPr lang="en-US" dirty="0" smtClean="0"/>
              <a:t>Alternative Energy 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690"/>
            <a:ext cx="9144000" cy="393192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SOLAR Energy = Yellow</a:t>
            </a:r>
          </a:p>
          <a:p>
            <a:r>
              <a:rPr lang="en-US" sz="3600" dirty="0" smtClean="0"/>
              <a:t>Passing papers effectively &amp; transitioning quickly is important</a:t>
            </a:r>
          </a:p>
          <a:p>
            <a:r>
              <a:rPr lang="en-US" sz="3600" dirty="0" smtClean="0"/>
              <a:t>Two (2) students per desk, facing forward</a:t>
            </a:r>
          </a:p>
          <a:p>
            <a:r>
              <a:rPr lang="en-US" sz="3600" dirty="0" smtClean="0"/>
              <a:t>Talking quietly to partner only, Move only when transitioning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0"/>
            <a:ext cx="7345362" cy="1339850"/>
          </a:xfrm>
        </p:spPr>
        <p:txBody>
          <a:bodyPr/>
          <a:lstStyle/>
          <a:p>
            <a:r>
              <a:rPr lang="en-US" dirty="0" smtClean="0"/>
              <a:t>Alternative Energy 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690"/>
            <a:ext cx="9144000" cy="393192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NUCLEAR Energy = Orange</a:t>
            </a:r>
          </a:p>
          <a:p>
            <a:r>
              <a:rPr lang="en-US" sz="3600" dirty="0" smtClean="0"/>
              <a:t>Passing papers effectively &amp; transitioning quickly is important</a:t>
            </a:r>
          </a:p>
          <a:p>
            <a:r>
              <a:rPr lang="en-US" sz="3600" dirty="0" smtClean="0"/>
              <a:t>Two (2) students per desk, facing forward</a:t>
            </a:r>
          </a:p>
          <a:p>
            <a:r>
              <a:rPr lang="en-US" sz="3600" dirty="0" smtClean="0"/>
              <a:t>Talking quietly to partner only, Move only when transitioning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0"/>
            <a:ext cx="7345362" cy="1339850"/>
          </a:xfrm>
        </p:spPr>
        <p:txBody>
          <a:bodyPr/>
          <a:lstStyle/>
          <a:p>
            <a:r>
              <a:rPr lang="en-US" dirty="0" smtClean="0"/>
              <a:t>Alternative Energy 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690"/>
            <a:ext cx="9144000" cy="393192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WIND Energy = Red</a:t>
            </a:r>
          </a:p>
          <a:p>
            <a:r>
              <a:rPr lang="en-US" sz="3600" dirty="0" smtClean="0"/>
              <a:t>Passing papers effectively &amp; transitioning quickly is important</a:t>
            </a:r>
          </a:p>
          <a:p>
            <a:r>
              <a:rPr lang="en-US" sz="3600" dirty="0" smtClean="0"/>
              <a:t>Two (2) students per desk, facing forward</a:t>
            </a:r>
          </a:p>
          <a:p>
            <a:r>
              <a:rPr lang="en-US" sz="3600" dirty="0" smtClean="0"/>
              <a:t>Talking quietly to partner only, Move only when transitioning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0"/>
            <a:ext cx="7345362" cy="1339850"/>
          </a:xfrm>
        </p:spPr>
        <p:txBody>
          <a:bodyPr/>
          <a:lstStyle/>
          <a:p>
            <a:r>
              <a:rPr lang="en-US" dirty="0" smtClean="0"/>
              <a:t>Alternative Energy 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690"/>
            <a:ext cx="9144000" cy="393192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HYDRO Energy = Blue</a:t>
            </a:r>
          </a:p>
          <a:p>
            <a:r>
              <a:rPr lang="en-US" sz="3600" dirty="0" smtClean="0"/>
              <a:t>Passing papers effectively &amp; transitioning quickly is important</a:t>
            </a:r>
          </a:p>
          <a:p>
            <a:r>
              <a:rPr lang="en-US" sz="3600" dirty="0" smtClean="0"/>
              <a:t>Two (2) students per desk, facing forward</a:t>
            </a:r>
          </a:p>
          <a:p>
            <a:r>
              <a:rPr lang="en-US" sz="3600" dirty="0" smtClean="0"/>
              <a:t>Talking quietly to partner only, Move only when transitioning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Assigned Seat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84008"/>
            <a:ext cx="8925453" cy="4606076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Cambria"/>
                <a:cs typeface="Cambria"/>
              </a:rPr>
              <a:t>Take an opportunity to talk to seat partner about any questions you are missing</a:t>
            </a:r>
          </a:p>
          <a:p>
            <a:r>
              <a:rPr lang="en-US" sz="4000" dirty="0" smtClean="0">
                <a:latin typeface="Cambria"/>
                <a:cs typeface="Cambria"/>
              </a:rPr>
              <a:t>Hand into “Exit Ticket” box @ bell</a:t>
            </a:r>
          </a:p>
          <a:p>
            <a:r>
              <a:rPr lang="en-US" sz="4000" dirty="0" smtClean="0">
                <a:latin typeface="Cambria"/>
                <a:cs typeface="Cambria"/>
              </a:rPr>
              <a:t>Have a great day!</a:t>
            </a:r>
          </a:p>
          <a:p>
            <a:pPr lvl="1"/>
            <a:endParaRPr lang="en-US" sz="40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36259" y="244158"/>
            <a:ext cx="8529529" cy="1339850"/>
          </a:xfrm>
        </p:spPr>
        <p:txBody>
          <a:bodyPr/>
          <a:lstStyle/>
          <a:p>
            <a:r>
              <a:rPr lang="en-US" dirty="0" smtClean="0"/>
              <a:t>Agenda     	 		Objective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36260" y="1786957"/>
            <a:ext cx="3783216" cy="39274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Now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Energy Crisis Video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Alternative Energy Jigsaw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Carbon Footprint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Exit Ticket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019476" y="1786957"/>
            <a:ext cx="4927249" cy="4636446"/>
          </a:xfrm>
        </p:spPr>
        <p:txBody>
          <a:bodyPr anchor="t">
            <a:noAutofit/>
          </a:bodyPr>
          <a:lstStyle/>
          <a:p>
            <a:pPr algn="ctr">
              <a:buNone/>
            </a:pPr>
            <a:r>
              <a:rPr lang="en-US" sz="2500" b="1" dirty="0" smtClean="0"/>
              <a:t>SWBAT analyze the advantages and disadvantages of each ALTERNATIVE energy source.</a:t>
            </a:r>
          </a:p>
          <a:p>
            <a:pPr algn="ctr">
              <a:buNone/>
            </a:pPr>
            <a:r>
              <a:rPr lang="en-US" sz="2500" b="1" dirty="0" smtClean="0"/>
              <a:t>SWBAT critically analyze which energy source is best for North </a:t>
            </a:r>
            <a:r>
              <a:rPr lang="en-US" sz="2500" b="1" dirty="0" smtClean="0"/>
              <a:t>Carolina.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455613"/>
            <a:ext cx="8913813" cy="914400"/>
          </a:xfrm>
        </p:spPr>
        <p:txBody>
          <a:bodyPr/>
          <a:lstStyle/>
          <a:p>
            <a:r>
              <a:rPr lang="en-US" dirty="0" smtClean="0"/>
              <a:t>Energy Assignments</a:t>
            </a:r>
            <a:endParaRPr lang="en-US" dirty="0" smtClean="0"/>
          </a:p>
        </p:txBody>
      </p:sp>
      <p:sp>
        <p:nvSpPr>
          <p:cNvPr id="26627" name="Subtitle 6"/>
          <p:cNvSpPr>
            <a:spLocks noGrp="1"/>
          </p:cNvSpPr>
          <p:nvPr>
            <p:ph idx="1"/>
          </p:nvPr>
        </p:nvSpPr>
        <p:spPr>
          <a:xfrm>
            <a:off x="382220" y="1603375"/>
            <a:ext cx="8761780" cy="4894263"/>
          </a:xfrm>
        </p:spPr>
        <p:txBody>
          <a:bodyPr/>
          <a:lstStyle/>
          <a:p>
            <a:pPr marL="514350" indent="-514350">
              <a:buFont typeface="Century Gothic" charset="0"/>
              <a:buAutoNum type="arabicPeriod"/>
            </a:pPr>
            <a:r>
              <a:rPr lang="en-US" sz="3000" dirty="0" smtClean="0">
                <a:latin typeface="Cambria" charset="0"/>
                <a:ea typeface="Cambria" charset="0"/>
                <a:cs typeface="Cambria" charset="0"/>
              </a:rPr>
              <a:t>Alternative Energy  Jigsaw– </a:t>
            </a:r>
            <a:r>
              <a:rPr lang="en-US" sz="3000" dirty="0" smtClean="0">
                <a:latin typeface="Cambria" charset="0"/>
                <a:ea typeface="Cambria" charset="0"/>
                <a:cs typeface="Cambria" charset="0"/>
              </a:rPr>
              <a:t>due</a:t>
            </a:r>
            <a:r>
              <a:rPr lang="en-US" sz="3000" dirty="0" smtClean="0">
                <a:latin typeface="Cambria" charset="0"/>
                <a:ea typeface="Cambria" charset="0"/>
                <a:cs typeface="Cambria" charset="0"/>
              </a:rPr>
              <a:t> Apr 15 (</a:t>
            </a:r>
            <a:r>
              <a:rPr lang="en-US" sz="3000" dirty="0" err="1" smtClean="0">
                <a:latin typeface="Cambria" charset="0"/>
                <a:ea typeface="Cambria" charset="0"/>
                <a:cs typeface="Cambria" charset="0"/>
              </a:rPr>
              <a:t>tues</a:t>
            </a:r>
            <a:r>
              <a:rPr lang="en-US" sz="3000" dirty="0" smtClean="0">
                <a:latin typeface="Cambria" charset="0"/>
                <a:ea typeface="Cambria" charset="0"/>
                <a:cs typeface="Cambria" charset="0"/>
              </a:rPr>
              <a:t>)</a:t>
            </a:r>
          </a:p>
          <a:p>
            <a:pPr marL="514350" indent="-514350">
              <a:buFont typeface="Century Gothic" charset="0"/>
              <a:buAutoNum type="arabicPeriod"/>
            </a:pPr>
            <a:r>
              <a:rPr lang="en-US" sz="3000" dirty="0" smtClean="0">
                <a:latin typeface="Cambria" charset="0"/>
                <a:ea typeface="Cambria" charset="0"/>
                <a:cs typeface="Cambria" charset="0"/>
              </a:rPr>
              <a:t>Mining </a:t>
            </a:r>
            <a:r>
              <a:rPr lang="en-US" sz="3000" dirty="0" smtClean="0">
                <a:latin typeface="Cambria" charset="0"/>
                <a:ea typeface="Cambria" charset="0"/>
                <a:cs typeface="Cambria" charset="0"/>
              </a:rPr>
              <a:t>Lab – due</a:t>
            </a:r>
            <a:r>
              <a:rPr lang="en-US" sz="3000" dirty="0" smtClean="0">
                <a:latin typeface="Cambria" charset="0"/>
                <a:ea typeface="Cambria" charset="0"/>
                <a:cs typeface="Cambria" charset="0"/>
              </a:rPr>
              <a:t> Apr 17  </a:t>
            </a:r>
            <a:r>
              <a:rPr lang="en-US" sz="3000" dirty="0" smtClean="0">
                <a:latin typeface="Cambria" charset="0"/>
                <a:ea typeface="Cambria" charset="0"/>
                <a:cs typeface="Cambria" charset="0"/>
              </a:rPr>
              <a:t>(</a:t>
            </a:r>
            <a:r>
              <a:rPr lang="en-US" sz="3000" dirty="0" err="1" smtClean="0">
                <a:latin typeface="Cambria" charset="0"/>
                <a:ea typeface="Cambria" charset="0"/>
                <a:cs typeface="Cambria" charset="0"/>
              </a:rPr>
              <a:t>thurs</a:t>
            </a:r>
            <a:r>
              <a:rPr lang="en-US" sz="3000" dirty="0" smtClean="0">
                <a:latin typeface="Cambria" charset="0"/>
                <a:ea typeface="Cambria" charset="0"/>
                <a:cs typeface="Cambria" charset="0"/>
              </a:rPr>
              <a:t>)</a:t>
            </a:r>
            <a:endParaRPr lang="en-US" sz="3000" dirty="0" smtClean="0">
              <a:latin typeface="Cambria" charset="0"/>
              <a:ea typeface="Cambria" charset="0"/>
              <a:cs typeface="Cambria" charset="0"/>
            </a:endParaRPr>
          </a:p>
          <a:p>
            <a:pPr marL="514350" indent="-514350">
              <a:buFont typeface="Bookman Old Style" charset="0"/>
              <a:buAutoNum type="arabicPeriod"/>
            </a:pPr>
            <a:r>
              <a:rPr lang="en-US" sz="2900" dirty="0" smtClean="0">
                <a:latin typeface="Cambria" charset="0"/>
                <a:ea typeface="Cambria" charset="0"/>
                <a:cs typeface="Cambria" charset="0"/>
              </a:rPr>
              <a:t>Unit 5 </a:t>
            </a:r>
            <a:r>
              <a:rPr lang="en-US" sz="2900" dirty="0" smtClean="0">
                <a:latin typeface="Cambria" charset="0"/>
                <a:ea typeface="Cambria" charset="0"/>
                <a:cs typeface="Cambria" charset="0"/>
              </a:rPr>
              <a:t>Review Guide – due</a:t>
            </a:r>
            <a:r>
              <a:rPr lang="en-US" sz="2900" dirty="0" smtClean="0">
                <a:latin typeface="Cambria" charset="0"/>
                <a:ea typeface="Cambria" charset="0"/>
                <a:cs typeface="Cambria" charset="0"/>
              </a:rPr>
              <a:t> Apr 18 </a:t>
            </a:r>
            <a:r>
              <a:rPr lang="en-US" sz="2900" dirty="0" smtClean="0">
                <a:latin typeface="Cambria" charset="0"/>
                <a:ea typeface="Cambria" charset="0"/>
                <a:cs typeface="Cambria" charset="0"/>
              </a:rPr>
              <a:t>(</a:t>
            </a:r>
            <a:r>
              <a:rPr lang="en-US" sz="2900" dirty="0" err="1" smtClean="0">
                <a:latin typeface="Cambria" charset="0"/>
                <a:ea typeface="Cambria" charset="0"/>
                <a:cs typeface="Cambria" charset="0"/>
              </a:rPr>
              <a:t>fri</a:t>
            </a:r>
            <a:r>
              <a:rPr lang="en-US" sz="2900" dirty="0" smtClean="0">
                <a:latin typeface="Cambria" charset="0"/>
                <a:ea typeface="Cambria" charset="0"/>
                <a:cs typeface="Cambria" charset="0"/>
              </a:rPr>
              <a:t>)</a:t>
            </a:r>
          </a:p>
          <a:p>
            <a:pPr marL="514350" indent="-514350">
              <a:buFont typeface="Wingdings 2" charset="2"/>
              <a:buNone/>
            </a:pPr>
            <a:endParaRPr lang="en-US" sz="3000" dirty="0" smtClean="0">
              <a:latin typeface="Cambria" charset="0"/>
              <a:ea typeface="Cambria" charset="0"/>
              <a:cs typeface="Cambria" charset="0"/>
            </a:endParaRPr>
          </a:p>
          <a:p>
            <a:pPr marL="514350" indent="-514350">
              <a:buFont typeface="Century Gothic" charset="0"/>
              <a:buAutoNum type="arabicPeriod"/>
            </a:pPr>
            <a:endParaRPr lang="en-US" sz="2800" dirty="0" smtClean="0">
              <a:latin typeface="Cambria" charset="0"/>
              <a:ea typeface="Cambria" charset="0"/>
              <a:cs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455613"/>
            <a:ext cx="8913813" cy="914400"/>
          </a:xfrm>
        </p:spPr>
        <p:txBody>
          <a:bodyPr/>
          <a:lstStyle/>
          <a:p>
            <a:r>
              <a:rPr lang="en-US" smtClean="0"/>
              <a:t>Unit Plan </a:t>
            </a:r>
          </a:p>
        </p:txBody>
      </p:sp>
      <p:sp>
        <p:nvSpPr>
          <p:cNvPr id="27651" name="Subtitle 6"/>
          <p:cNvSpPr>
            <a:spLocks noGrp="1"/>
          </p:cNvSpPr>
          <p:nvPr>
            <p:ph idx="1"/>
          </p:nvPr>
        </p:nvSpPr>
        <p:spPr>
          <a:xfrm>
            <a:off x="271252" y="1603375"/>
            <a:ext cx="8872747" cy="4894263"/>
          </a:xfrm>
        </p:spPr>
        <p:txBody>
          <a:bodyPr/>
          <a:lstStyle/>
          <a:p>
            <a:pPr marL="514350" indent="-514350">
              <a:buFont typeface="Wingdings 3" charset="2"/>
              <a:buNone/>
            </a:pP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Monday =</a:t>
            </a: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Alternative Energies</a:t>
            </a:r>
          </a:p>
          <a:p>
            <a:pPr marL="514350" indent="-514350">
              <a:buFont typeface="Wingdings 3" charset="2"/>
              <a:buNone/>
            </a:pP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Tuesday =</a:t>
            </a: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Mining Lab</a:t>
            </a:r>
          </a:p>
          <a:p>
            <a:pPr marL="514350" indent="-514350">
              <a:buFont typeface="Wingdings 3" charset="2"/>
              <a:buNone/>
            </a:pP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Wednesday =</a:t>
            </a: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Human Impact on Lithosphere</a:t>
            </a:r>
          </a:p>
          <a:p>
            <a:pPr marL="514350" indent="-514350">
              <a:buFont typeface="Wingdings 3" charset="2"/>
              <a:buNone/>
            </a:pP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Thursday = Review (assignment)</a:t>
            </a: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 </a:t>
            </a: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Quiz </a:t>
            </a:r>
          </a:p>
          <a:p>
            <a:pPr marL="514350" indent="-514350">
              <a:buFont typeface="Wingdings 3" charset="2"/>
              <a:buNone/>
            </a:pP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Friday = </a:t>
            </a:r>
            <a:r>
              <a:rPr lang="en-US" sz="300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Unit</a:t>
            </a:r>
            <a:r>
              <a:rPr lang="en-US" sz="300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5 </a:t>
            </a: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Test, </a:t>
            </a:r>
            <a:r>
              <a:rPr lang="en-US" sz="300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Unit</a:t>
            </a:r>
            <a:r>
              <a:rPr lang="en-US" sz="300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6 </a:t>
            </a:r>
            <a:r>
              <a:rPr lang="en-US" sz="30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Vocabulary</a:t>
            </a:r>
          </a:p>
          <a:p>
            <a:pPr marL="514350" indent="-514350">
              <a:buFont typeface="Wingdings 2" charset="2"/>
              <a:buNone/>
            </a:pPr>
            <a:endParaRPr lang="en-US" sz="30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514350" indent="-514350">
              <a:buFont typeface="Century Gothic" charset="0"/>
              <a:buAutoNum type="arabicPeriod"/>
            </a:pPr>
            <a:endParaRPr lang="en-US" sz="2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2007815" y="0"/>
            <a:ext cx="7345362" cy="1339850"/>
          </a:xfrm>
        </p:spPr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412656" y="1183583"/>
            <a:ext cx="8223250" cy="42592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4000" dirty="0" smtClean="0"/>
              <a:t>1.</a:t>
            </a:r>
            <a:r>
              <a:rPr lang="en-US" sz="4000" dirty="0" smtClean="0"/>
              <a:t> Name 3 things you did over break.</a:t>
            </a:r>
          </a:p>
          <a:p>
            <a:pPr marL="457200" indent="-457200">
              <a:buNone/>
            </a:pPr>
            <a:r>
              <a:rPr lang="en-US" sz="4000" dirty="0" smtClean="0"/>
              <a:t>2. Make </a:t>
            </a:r>
            <a:r>
              <a:rPr lang="en-US" sz="4000" dirty="0" smtClean="0"/>
              <a:t>a T chart &amp; list examples of:</a:t>
            </a:r>
          </a:p>
          <a:p>
            <a:pPr marL="693738" lvl="1" indent="-457200">
              <a:buNone/>
            </a:pPr>
            <a:r>
              <a:rPr lang="en-US" sz="4000" dirty="0" smtClean="0"/>
              <a:t>-Renewable energies</a:t>
            </a:r>
          </a:p>
          <a:p>
            <a:pPr marL="693738" lvl="1" indent="-457200">
              <a:buNone/>
            </a:pPr>
            <a:r>
              <a:rPr lang="en-US" sz="4000" dirty="0" smtClean="0"/>
              <a:t>-Nonrenewable energies</a:t>
            </a:r>
            <a:endParaRPr lang="en-US" sz="4000" dirty="0" smtClean="0"/>
          </a:p>
          <a:p>
            <a:pPr marL="457200" lvl="0" indent="-457200">
              <a:buClr>
                <a:srgbClr val="000000">
                  <a:lumMod val="75000"/>
                  <a:lumOff val="25000"/>
                </a:srgbClr>
              </a:buClr>
              <a:buNone/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3. </a:t>
            </a: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Name a perpetual resource.</a:t>
            </a:r>
            <a:endParaRPr lang="en-US" sz="4000" dirty="0" smtClean="0"/>
          </a:p>
          <a:p>
            <a:pPr marL="693738" lvl="1" indent="-457200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Your DESK </a:t>
            </a:r>
            <a:r>
              <a:rPr lang="en-US" dirty="0" err="1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video and follow along with questions</a:t>
            </a:r>
          </a:p>
          <a:p>
            <a:r>
              <a:rPr lang="en-US" dirty="0" smtClean="0">
                <a:hlinkClick r:id="rId2"/>
              </a:rPr>
              <a:t>http://app.discoveryeducation.com/search?Ntt=energy+crisis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energy 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video and follow along with questions</a:t>
            </a:r>
          </a:p>
          <a:p>
            <a:r>
              <a:rPr lang="en-US" dirty="0" smtClean="0">
                <a:hlinkClick r:id="rId2"/>
              </a:rPr>
              <a:t>http://app.discoveryeducation.com/search?Ntt=energy+crisis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Energy 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1"/>
            <a:ext cx="9144000" cy="3931920"/>
          </a:xfrm>
        </p:spPr>
        <p:txBody>
          <a:bodyPr/>
          <a:lstStyle/>
          <a:p>
            <a:r>
              <a:rPr lang="en-US" dirty="0" smtClean="0"/>
              <a:t>There are four readings that correspond to your guided questions</a:t>
            </a:r>
          </a:p>
          <a:p>
            <a:r>
              <a:rPr lang="en-US" dirty="0" smtClean="0"/>
              <a:t>You will choose 1 partner</a:t>
            </a:r>
          </a:p>
          <a:p>
            <a:pPr lvl="1"/>
            <a:r>
              <a:rPr lang="en-US" dirty="0" smtClean="0"/>
              <a:t>You may receive the grade your partner gets = accountability </a:t>
            </a:r>
          </a:p>
          <a:p>
            <a:r>
              <a:rPr lang="en-US" dirty="0" smtClean="0"/>
              <a:t>Read &amp; discuss answers to the questions</a:t>
            </a:r>
          </a:p>
          <a:p>
            <a:pPr lvl="1"/>
            <a:r>
              <a:rPr lang="en-US" dirty="0" smtClean="0"/>
              <a:t>I will be using popsicle sticks to keep everyone accountable</a:t>
            </a:r>
          </a:p>
          <a:p>
            <a:r>
              <a:rPr lang="en-US" dirty="0" smtClean="0"/>
              <a:t>Passing papers effectively &amp; transitioning quickly is important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 your partner @ your assigned table</a:t>
            </a:r>
            <a:endParaRPr lang="en-US" dirty="0"/>
          </a:p>
        </p:txBody>
      </p:sp>
      <p:pic>
        <p:nvPicPr>
          <p:cNvPr id="4" name="Content Placeholder 3" descr="Screen Shot 2015-04-13 at 8.22.22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2873" b="-22873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2220</TotalTime>
  <Words>474</Words>
  <Application>Microsoft Macintosh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Capital</vt:lpstr>
      <vt:lpstr>Warm Up</vt:lpstr>
      <vt:lpstr>Agenda         Objective</vt:lpstr>
      <vt:lpstr>Energy Assignments</vt:lpstr>
      <vt:lpstr>Unit Plan </vt:lpstr>
      <vt:lpstr>Warm Up</vt:lpstr>
      <vt:lpstr>Clear Your DESK </vt:lpstr>
      <vt:lpstr>What is the energy crisis?</vt:lpstr>
      <vt:lpstr>Alternative Energy Jigsaw</vt:lpstr>
      <vt:lpstr>Meet your partner @ your assigned table</vt:lpstr>
      <vt:lpstr>Meet your partner @ your assigned table</vt:lpstr>
      <vt:lpstr>Meet your partner @ your assigned table</vt:lpstr>
      <vt:lpstr>Alternative Energy Jigsaw</vt:lpstr>
      <vt:lpstr>Alternative Energy Jigsaw</vt:lpstr>
      <vt:lpstr>Alternative Energy Jigsaw</vt:lpstr>
      <vt:lpstr>Alternative Energy Jigsaw</vt:lpstr>
      <vt:lpstr>Return to Assigned Seat</vt:lpstr>
    </vt:vector>
  </TitlesOfParts>
  <Company>University of Rochester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      Objective</dc:title>
  <dc:creator>Jessica Northrup</dc:creator>
  <cp:lastModifiedBy>Jessica Northrup</cp:lastModifiedBy>
  <cp:revision>40</cp:revision>
  <dcterms:created xsi:type="dcterms:W3CDTF">2015-04-13T00:44:35Z</dcterms:created>
  <dcterms:modified xsi:type="dcterms:W3CDTF">2015-04-13T12:38:39Z</dcterms:modified>
</cp:coreProperties>
</file>