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71" r:id="rId2"/>
  </p:sldMasterIdLst>
  <p:notesMasterIdLst>
    <p:notesMasterId r:id="rId18"/>
  </p:notesMasterIdLst>
  <p:sldIdLst>
    <p:sldId id="306" r:id="rId3"/>
    <p:sldId id="282" r:id="rId4"/>
    <p:sldId id="283" r:id="rId5"/>
    <p:sldId id="303" r:id="rId6"/>
    <p:sldId id="286" r:id="rId7"/>
    <p:sldId id="304" r:id="rId8"/>
    <p:sldId id="305" r:id="rId9"/>
    <p:sldId id="307" r:id="rId10"/>
    <p:sldId id="308" r:id="rId11"/>
    <p:sldId id="288" r:id="rId12"/>
    <p:sldId id="296" r:id="rId13"/>
    <p:sldId id="299" r:id="rId14"/>
    <p:sldId id="301" r:id="rId15"/>
    <p:sldId id="298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749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65AF-0DDD-8C41-AB57-451CC65E9A12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D35EB-AB29-3245-9C25-2AFDEE24E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4/1/15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4/1/15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334FA-1153-114F-85FC-4F15CF7D27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8D0DD-40AC-424E-9D1E-D5EF7BC047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4/1/15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4/1/15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4/1/15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2" y="244158"/>
            <a:ext cx="8556223" cy="133985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Cambria"/>
                <a:cs typeface="Cambria"/>
              </a:rPr>
              <a:t>Warm Up </a:t>
            </a:r>
            <a:r>
              <a:rPr lang="en-US" sz="4000" dirty="0" smtClean="0">
                <a:latin typeface="Cambria"/>
                <a:cs typeface="Cambria"/>
              </a:rPr>
              <a:t>= </a:t>
            </a:r>
            <a:r>
              <a:rPr lang="en-US" sz="4000" dirty="0" smtClean="0">
                <a:latin typeface="Cambria"/>
                <a:cs typeface="Cambria"/>
              </a:rPr>
              <a:t>fossil fuels (</a:t>
            </a:r>
            <a:r>
              <a:rPr lang="en-US" sz="4000" dirty="0" smtClean="0">
                <a:solidFill>
                  <a:srgbClr val="008000"/>
                </a:solidFill>
                <a:latin typeface="Cambria"/>
                <a:cs typeface="Cambria"/>
              </a:rPr>
              <a:t>oil, coal, gas</a:t>
            </a:r>
            <a:r>
              <a:rPr lang="en-US" sz="4000" dirty="0" smtClean="0">
                <a:latin typeface="Cambria"/>
                <a:cs typeface="Cambria"/>
              </a:rPr>
              <a:t>)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658" y="1584008"/>
            <a:ext cx="8807507" cy="4481854"/>
          </a:xfrm>
        </p:spPr>
        <p:txBody>
          <a:bodyPr>
            <a:normAutofit fontScale="77500" lnSpcReduction="20000"/>
          </a:bodyPr>
          <a:lstStyle/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Cambria"/>
                <a:ea typeface="Cambria"/>
                <a:cs typeface="Cambria"/>
              </a:rPr>
              <a:t>Which energy </a:t>
            </a:r>
            <a:r>
              <a:rPr lang="en-US" sz="4000" b="1" dirty="0" smtClean="0">
                <a:latin typeface="Cambria"/>
                <a:ea typeface="Cambria"/>
                <a:cs typeface="Cambria"/>
              </a:rPr>
              <a:t>is....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best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for electricity?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most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abundant?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used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for heating?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for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transportation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?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m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ined?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drilled?</a:t>
            </a: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Challenge!</a:t>
            </a: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7.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How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is coal formed?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8. How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is oil/gas formed?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584200" y="941388"/>
            <a:ext cx="8559800" cy="425926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3700" u="sng" dirty="0" smtClean="0">
                <a:latin typeface="Cambria"/>
                <a:cs typeface="Cambria"/>
              </a:rPr>
              <a:t>You will receive yesterday’s class work </a:t>
            </a:r>
          </a:p>
          <a:p>
            <a:pPr marL="457200" indent="-457200">
              <a:buNone/>
            </a:pPr>
            <a:endParaRPr lang="en-US" sz="3700" u="sng" dirty="0" smtClean="0">
              <a:latin typeface="Cambria"/>
              <a:cs typeface="Cambria"/>
            </a:endParaRPr>
          </a:p>
          <a:p>
            <a:pPr marL="457200" indent="-457200" algn="ctr">
              <a:buNone/>
            </a:pPr>
            <a:r>
              <a:rPr lang="en-US" sz="3700" dirty="0" smtClean="0">
                <a:solidFill>
                  <a:srgbClr val="000090"/>
                </a:solidFill>
                <a:latin typeface="Cambria"/>
                <a:cs typeface="Cambria"/>
              </a:rPr>
              <a:t>Clear your desk</a:t>
            </a:r>
          </a:p>
          <a:p>
            <a:pPr marL="457200" indent="-457200">
              <a:buNone/>
            </a:pPr>
            <a:endParaRPr lang="en-US" sz="4000" dirty="0" smtClean="0">
              <a:latin typeface="Cambria"/>
              <a:cs typeface="Cambria"/>
            </a:endParaRPr>
          </a:p>
          <a:p>
            <a:pPr marL="693738" lvl="1" indent="-45720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1 at 7.35.3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37" y="263222"/>
            <a:ext cx="8235768" cy="60738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890" y="263222"/>
            <a:ext cx="1750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Coal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21327" y="5629214"/>
            <a:ext cx="2621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Petroleum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3941" y="263222"/>
            <a:ext cx="22440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Comic Sans MS"/>
                <a:cs typeface="Comic Sans MS"/>
              </a:rPr>
              <a:t>	Natural 		Gas</a:t>
            </a:r>
            <a:endParaRPr lang="en-US" sz="31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1 at 9.38.4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73104" cy="3016159"/>
          </a:xfrm>
          <a:prstGeom prst="rect">
            <a:avLst/>
          </a:prstGeom>
        </p:spPr>
      </p:pic>
      <p:pic>
        <p:nvPicPr>
          <p:cNvPr id="3" name="Picture 2" descr="Screen Shot 2015-04-01 at 9.38.38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749" y="2955841"/>
            <a:ext cx="6721111" cy="390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1 at 1.22.2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32" y="1"/>
            <a:ext cx="7938514" cy="6838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0" y="-1"/>
            <a:ext cx="9144000" cy="666998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sz="4000" u="sng" dirty="0" smtClean="0">
                <a:latin typeface="Cambria"/>
                <a:cs typeface="Cambria"/>
              </a:rPr>
              <a:t>Independent Practice:</a:t>
            </a:r>
          </a:p>
          <a:p>
            <a:pPr marL="457200" indent="-457200">
              <a:buNone/>
            </a:pPr>
            <a:r>
              <a:rPr lang="en-US" sz="4857" dirty="0" smtClean="0">
                <a:solidFill>
                  <a:srgbClr val="FF6600"/>
                </a:solidFill>
                <a:latin typeface="Cambria"/>
                <a:cs typeface="Cambria"/>
              </a:rPr>
              <a:t>Stay seated, Talk quietly with partner, </a:t>
            </a:r>
          </a:p>
          <a:p>
            <a:pPr marL="457200" indent="-457200">
              <a:buNone/>
            </a:pPr>
            <a:r>
              <a:rPr lang="en-US" sz="4857" dirty="0" smtClean="0">
                <a:solidFill>
                  <a:srgbClr val="FF6600"/>
                </a:solidFill>
                <a:latin typeface="Cambria"/>
                <a:cs typeface="Cambria"/>
              </a:rPr>
              <a:t>	Headphones ok, </a:t>
            </a:r>
            <a:r>
              <a:rPr lang="en-US" sz="4857" dirty="0" smtClean="0">
                <a:solidFill>
                  <a:srgbClr val="FF6600"/>
                </a:solidFill>
                <a:latin typeface="Cambria"/>
                <a:cs typeface="Cambria"/>
              </a:rPr>
              <a:t>Responsible phones </a:t>
            </a:r>
          </a:p>
          <a:p>
            <a:pPr marL="457200" indent="-457200">
              <a:buNone/>
            </a:pPr>
            <a:r>
              <a:rPr lang="en-US" sz="3600" dirty="0" smtClean="0">
                <a:solidFill>
                  <a:srgbClr val="FF6600"/>
                </a:solidFill>
                <a:latin typeface="Cambria"/>
                <a:cs typeface="Cambria"/>
              </a:rPr>
              <a:t>			</a:t>
            </a:r>
            <a:r>
              <a:rPr lang="en-US" sz="3600" dirty="0" smtClean="0">
                <a:solidFill>
                  <a:srgbClr val="FF6600"/>
                </a:solidFill>
                <a:latin typeface="Cambria"/>
                <a:cs typeface="Cambria"/>
              </a:rPr>
              <a:t>	</a:t>
            </a:r>
            <a:r>
              <a:rPr lang="en-US" sz="2595" dirty="0" smtClean="0">
                <a:solidFill>
                  <a:srgbClr val="FF6600"/>
                </a:solidFill>
                <a:latin typeface="Cambria"/>
                <a:cs typeface="Cambria"/>
              </a:rPr>
              <a:t>(</a:t>
            </a:r>
            <a:r>
              <a:rPr lang="en-US" sz="2595" dirty="0" smtClean="0">
                <a:solidFill>
                  <a:srgbClr val="FF6600"/>
                </a:solidFill>
                <a:latin typeface="Cambria"/>
                <a:cs typeface="Cambria"/>
              </a:rPr>
              <a:t>no games, or excessive social media</a:t>
            </a:r>
            <a:r>
              <a:rPr lang="en-US" sz="2595" dirty="0" smtClean="0">
                <a:solidFill>
                  <a:srgbClr val="FF6600"/>
                </a:solidFill>
                <a:latin typeface="Cambria"/>
                <a:cs typeface="Cambria"/>
              </a:rPr>
              <a:t>)</a:t>
            </a:r>
            <a:endParaRPr lang="en-US" sz="4000" dirty="0" smtClean="0">
              <a:latin typeface="Cambria"/>
              <a:cs typeface="Cambria"/>
            </a:endParaRPr>
          </a:p>
          <a:p>
            <a:pPr marL="457200" indent="-457200" algn="ctr">
              <a:buNone/>
            </a:pPr>
            <a:endParaRPr lang="en-US" sz="3900" dirty="0" smtClean="0">
              <a:solidFill>
                <a:srgbClr val="000090"/>
              </a:solidFill>
              <a:latin typeface="Cambria"/>
              <a:cs typeface="Cambria"/>
            </a:endParaRPr>
          </a:p>
          <a:p>
            <a:pPr marL="457200" indent="-457200" algn="ctr">
              <a:buNone/>
            </a:pPr>
            <a:r>
              <a:rPr lang="en-US" sz="5000" dirty="0" smtClean="0">
                <a:solidFill>
                  <a:srgbClr val="000090"/>
                </a:solidFill>
                <a:latin typeface="Cambria"/>
                <a:cs typeface="Cambria"/>
              </a:rPr>
              <a:t>Synthesize your learning on fossil fuels</a:t>
            </a:r>
            <a:endParaRPr lang="en-US" sz="5000" dirty="0" smtClean="0">
              <a:solidFill>
                <a:srgbClr val="000090"/>
              </a:solidFill>
              <a:latin typeface="Cambria"/>
              <a:cs typeface="Cambria"/>
            </a:endParaRPr>
          </a:p>
          <a:p>
            <a:pPr marL="457200" indent="-457200">
              <a:buNone/>
            </a:pPr>
            <a:endParaRPr lang="en-US" sz="4541" dirty="0" smtClean="0">
              <a:solidFill>
                <a:srgbClr val="008000"/>
              </a:solidFill>
              <a:latin typeface="Cambria"/>
              <a:cs typeface="Cambria"/>
            </a:endParaRPr>
          </a:p>
          <a:p>
            <a:pPr marL="457200" indent="-457200">
              <a:buNone/>
            </a:pPr>
            <a:r>
              <a:rPr lang="en-US" sz="4541" u="sng" dirty="0" smtClean="0">
                <a:solidFill>
                  <a:srgbClr val="008000"/>
                </a:solidFill>
                <a:latin typeface="Cambria"/>
                <a:cs typeface="Cambria"/>
              </a:rPr>
              <a:t>Essential </a:t>
            </a:r>
            <a:r>
              <a:rPr lang="en-US" sz="4541" u="sng" dirty="0" smtClean="0">
                <a:solidFill>
                  <a:srgbClr val="008000"/>
                </a:solidFill>
                <a:latin typeface="Cambria"/>
                <a:cs typeface="Cambria"/>
              </a:rPr>
              <a:t>Questions:</a:t>
            </a:r>
          </a:p>
          <a:p>
            <a:pPr marL="457200" indent="-457200">
              <a:buNone/>
            </a:pPr>
            <a:r>
              <a:rPr lang="en-US" sz="4143" dirty="0" smtClean="0">
                <a:solidFill>
                  <a:srgbClr val="008000"/>
                </a:solidFill>
                <a:latin typeface="Cambria"/>
                <a:cs typeface="Cambria"/>
              </a:rPr>
              <a:t>1. What was the fuel used for in the past?</a:t>
            </a:r>
          </a:p>
          <a:p>
            <a:pPr marL="457200" indent="-457200">
              <a:buNone/>
            </a:pPr>
            <a:r>
              <a:rPr lang="en-US" sz="4143" dirty="0" smtClean="0">
                <a:solidFill>
                  <a:srgbClr val="008000"/>
                </a:solidFill>
                <a:latin typeface="Cambria"/>
                <a:cs typeface="Cambria"/>
              </a:rPr>
              <a:t>2. What do we use the fuel for today? </a:t>
            </a:r>
          </a:p>
          <a:p>
            <a:pPr marL="457200" indent="-457200">
              <a:buNone/>
            </a:pPr>
            <a:r>
              <a:rPr lang="en-US" sz="4143" dirty="0" smtClean="0">
                <a:solidFill>
                  <a:srgbClr val="008000"/>
                </a:solidFill>
                <a:latin typeface="Cambria"/>
                <a:cs typeface="Cambria"/>
              </a:rPr>
              <a:t>3. How was the fuel formed?</a:t>
            </a:r>
          </a:p>
          <a:p>
            <a:pPr marL="457200" indent="-457200">
              <a:buNone/>
            </a:pPr>
            <a:r>
              <a:rPr lang="en-US" sz="4143" dirty="0" smtClean="0">
                <a:solidFill>
                  <a:srgbClr val="008000"/>
                </a:solidFill>
                <a:latin typeface="Cambria"/>
                <a:cs typeface="Cambria"/>
              </a:rPr>
              <a:t>4. How is the fuel extracted from the ground?</a:t>
            </a:r>
          </a:p>
          <a:p>
            <a:pPr marL="457200" indent="-457200">
              <a:buNone/>
            </a:pPr>
            <a:r>
              <a:rPr lang="en-US" sz="4143" dirty="0" smtClean="0">
                <a:solidFill>
                  <a:srgbClr val="008000"/>
                </a:solidFill>
                <a:latin typeface="Cambria"/>
                <a:cs typeface="Cambria"/>
              </a:rPr>
              <a:t>5. What impact does it have on the environment?</a:t>
            </a:r>
          </a:p>
          <a:p>
            <a:pPr marL="457200" indent="-457200">
              <a:buNone/>
            </a:pPr>
            <a:r>
              <a:rPr lang="en-US" sz="4143" dirty="0" smtClean="0">
                <a:solidFill>
                  <a:srgbClr val="008000"/>
                </a:solidFill>
                <a:latin typeface="Cambria"/>
                <a:cs typeface="Cambria"/>
              </a:rPr>
              <a:t>6. What is the future outlook for this fuel?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2" y="244158"/>
            <a:ext cx="8556223" cy="13398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Warm Up = </a:t>
            </a:r>
            <a:r>
              <a:rPr lang="en-US" sz="4000" dirty="0" smtClean="0"/>
              <a:t>fossil fuels (oil, coal, gas)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658" y="1584008"/>
            <a:ext cx="8807507" cy="4481854"/>
          </a:xfrm>
        </p:spPr>
        <p:txBody>
          <a:bodyPr>
            <a:normAutofit fontScale="85000" lnSpcReduction="20000"/>
          </a:bodyPr>
          <a:lstStyle/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/>
                <a:ea typeface="Cambria"/>
                <a:cs typeface="Times New Roman"/>
              </a:rPr>
              <a:t>Which energy </a:t>
            </a:r>
            <a:r>
              <a:rPr lang="en-US" sz="4000" b="1" dirty="0" smtClean="0">
                <a:latin typeface="Times New Roman"/>
                <a:ea typeface="Cambria"/>
                <a:cs typeface="Times New Roman"/>
              </a:rPr>
              <a:t>is....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latin typeface="Times New Roman"/>
                <a:ea typeface="Cambria"/>
                <a:cs typeface="Times New Roman"/>
              </a:rPr>
              <a:t>best </a:t>
            </a:r>
            <a:r>
              <a:rPr lang="en-US" sz="3600" dirty="0" smtClean="0">
                <a:latin typeface="Times New Roman"/>
                <a:ea typeface="Cambria"/>
                <a:cs typeface="Times New Roman"/>
              </a:rPr>
              <a:t>for electricity?</a:t>
            </a:r>
            <a:endParaRPr lang="en-US" sz="3600" dirty="0" smtClean="0">
              <a:latin typeface="Times New Roman"/>
              <a:ea typeface="Cambria"/>
              <a:cs typeface="Times New Roman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latin typeface="Times New Roman"/>
                <a:ea typeface="Cambria"/>
                <a:cs typeface="Times New Roman"/>
              </a:rPr>
              <a:t>most </a:t>
            </a:r>
            <a:r>
              <a:rPr lang="en-US" sz="3600" dirty="0" smtClean="0">
                <a:latin typeface="Times New Roman"/>
                <a:ea typeface="Cambria"/>
                <a:cs typeface="Times New Roman"/>
              </a:rPr>
              <a:t>abundant?</a:t>
            </a:r>
            <a:endParaRPr lang="en-US" sz="3600" dirty="0" smtClean="0">
              <a:latin typeface="Times New Roman"/>
              <a:ea typeface="Cambria"/>
              <a:cs typeface="Times New Roman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latin typeface="Times New Roman"/>
                <a:ea typeface="Cambria"/>
                <a:cs typeface="Times New Roman"/>
              </a:rPr>
              <a:t>used </a:t>
            </a:r>
            <a:r>
              <a:rPr lang="en-US" sz="3600" dirty="0" smtClean="0">
                <a:latin typeface="Times New Roman"/>
                <a:ea typeface="Cambria"/>
                <a:cs typeface="Times New Roman"/>
              </a:rPr>
              <a:t>for heating?</a:t>
            </a:r>
            <a:endParaRPr lang="en-US" sz="3600" dirty="0" smtClean="0">
              <a:latin typeface="Times New Roman"/>
              <a:ea typeface="Cambria"/>
              <a:cs typeface="Times New Roman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latin typeface="Times New Roman"/>
                <a:ea typeface="Cambria"/>
                <a:cs typeface="Times New Roman"/>
              </a:rPr>
              <a:t>for </a:t>
            </a:r>
            <a:r>
              <a:rPr lang="en-US" sz="3600" dirty="0" smtClean="0">
                <a:latin typeface="Times New Roman"/>
                <a:ea typeface="Cambria"/>
                <a:cs typeface="Times New Roman"/>
              </a:rPr>
              <a:t>transportation</a:t>
            </a:r>
            <a:r>
              <a:rPr lang="en-US" sz="3600" dirty="0" smtClean="0">
                <a:latin typeface="Times New Roman"/>
                <a:ea typeface="Cambria"/>
                <a:cs typeface="Times New Roman"/>
              </a:rPr>
              <a:t>?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latin typeface="Times New Roman"/>
                <a:ea typeface="Cambria"/>
                <a:cs typeface="Times New Roman"/>
              </a:rPr>
              <a:t>m</a:t>
            </a:r>
            <a:r>
              <a:rPr lang="en-US" sz="3600" dirty="0" smtClean="0">
                <a:latin typeface="Times New Roman"/>
                <a:ea typeface="Cambria"/>
                <a:cs typeface="Times New Roman"/>
              </a:rPr>
              <a:t>ined?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latin typeface="Times New Roman"/>
                <a:ea typeface="Cambria"/>
                <a:cs typeface="Times New Roman"/>
              </a:rPr>
              <a:t>drilled?</a:t>
            </a: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>
              <a:latin typeface="Times New Roman"/>
              <a:ea typeface="Cambria"/>
              <a:cs typeface="Times New Roman"/>
            </a:endParaRP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Times New Roman"/>
                <a:ea typeface="Cambria"/>
                <a:cs typeface="Times New Roman"/>
              </a:rPr>
              <a:t>Challenge!</a:t>
            </a: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Times New Roman"/>
                <a:ea typeface="Cambria"/>
                <a:cs typeface="Times New Roman"/>
              </a:rPr>
              <a:t>7. </a:t>
            </a:r>
            <a:r>
              <a:rPr lang="en-US" sz="4000" dirty="0" smtClean="0">
                <a:latin typeface="Times New Roman"/>
                <a:ea typeface="Cambria"/>
                <a:cs typeface="Times New Roman"/>
              </a:rPr>
              <a:t>How </a:t>
            </a:r>
            <a:r>
              <a:rPr lang="en-US" sz="4000" dirty="0" smtClean="0">
                <a:latin typeface="Times New Roman"/>
                <a:ea typeface="Cambria"/>
                <a:cs typeface="Times New Roman"/>
              </a:rPr>
              <a:t>is coal formed?</a:t>
            </a:r>
            <a:endParaRPr lang="en-US" sz="4000" dirty="0" smtClean="0">
              <a:latin typeface="Times New Roman"/>
              <a:ea typeface="Cambria"/>
              <a:cs typeface="Times New Roman"/>
            </a:endParaRP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Times New Roman"/>
                <a:ea typeface="Cambria"/>
                <a:cs typeface="Times New Roman"/>
              </a:rPr>
              <a:t>8. How </a:t>
            </a:r>
            <a:r>
              <a:rPr lang="en-US" sz="4000" dirty="0" smtClean="0">
                <a:latin typeface="Times New Roman"/>
                <a:ea typeface="Cambria"/>
                <a:cs typeface="Times New Roman"/>
              </a:rPr>
              <a:t>is oil/gas formed?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Cambria" charset="0"/>
              </a:rPr>
              <a:t>Objective</a:t>
            </a:r>
          </a:p>
        </p:txBody>
      </p:sp>
      <p:sp>
        <p:nvSpPr>
          <p:cNvPr id="15364" name="Text Placeholder 4"/>
          <p:cNvSpPr>
            <a:spLocks noGrp="1"/>
          </p:cNvSpPr>
          <p:nvPr>
            <p:ph type="body" idx="1"/>
          </p:nvPr>
        </p:nvSpPr>
        <p:spPr>
          <a:xfrm>
            <a:off x="5102225" y="1066800"/>
            <a:ext cx="4041775" cy="639763"/>
          </a:xfrm>
        </p:spPr>
        <p:txBody>
          <a:bodyPr/>
          <a:lstStyle/>
          <a:p>
            <a:r>
              <a:rPr lang="en-US" sz="3000">
                <a:solidFill>
                  <a:srgbClr val="F2F2F2"/>
                </a:solidFill>
                <a:latin typeface="Cambria" charset="0"/>
              </a:rPr>
              <a:t>Agenda: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0" y="1066800"/>
            <a:ext cx="4876800" cy="39512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>
                <a:solidFill>
                  <a:srgbClr val="F2F2F2"/>
                </a:solidFill>
                <a:latin typeface="Cambria" charset="0"/>
              </a:rPr>
              <a:t>SWBAT</a:t>
            </a:r>
            <a:r>
              <a:rPr lang="en-US" sz="4000" dirty="0" smtClean="0">
                <a:solidFill>
                  <a:srgbClr val="F2F2F2"/>
                </a:solidFill>
                <a:latin typeface="Cambria" charset="0"/>
              </a:rPr>
              <a:t> </a:t>
            </a:r>
            <a:r>
              <a:rPr lang="en-US" sz="4000" dirty="0" smtClean="0">
                <a:solidFill>
                  <a:srgbClr val="F2F2F2"/>
                </a:solidFill>
                <a:latin typeface="Cambria" charset="0"/>
              </a:rPr>
              <a:t>illustrate advantages and disadvantages of fossil fuels  </a:t>
            </a:r>
            <a:endParaRPr lang="en-US" sz="4000" dirty="0">
              <a:solidFill>
                <a:srgbClr val="F2F2F2"/>
              </a:solidFill>
              <a:latin typeface="Cambria" charset="0"/>
            </a:endParaRPr>
          </a:p>
        </p:txBody>
      </p:sp>
      <p:sp>
        <p:nvSpPr>
          <p:cNvPr id="15365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1706563"/>
            <a:ext cx="4041775" cy="39512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>
                <a:solidFill>
                  <a:srgbClr val="F2F2F2"/>
                </a:solidFill>
                <a:latin typeface="Cambria" charset="0"/>
              </a:rPr>
              <a:t>Warm Up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Objective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Reflection</a:t>
            </a:r>
            <a:endParaRPr lang="en-US" dirty="0" smtClean="0">
              <a:solidFill>
                <a:srgbClr val="F2F2F2"/>
              </a:solidFill>
              <a:latin typeface="Cambria" charset="0"/>
            </a:endParaRP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Venn diagram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Mini posters</a:t>
            </a:r>
          </a:p>
          <a:p>
            <a:pPr marL="457200" indent="-457200">
              <a:buFontTx/>
              <a:buAutoNum type="arabicPeriod"/>
            </a:pPr>
            <a:r>
              <a:rPr lang="en-US" dirty="0" err="1" smtClean="0">
                <a:solidFill>
                  <a:srgbClr val="F2F2F2"/>
                </a:solidFill>
                <a:latin typeface="Cambria" charset="0"/>
              </a:rPr>
              <a:t>Kahoot</a:t>
            </a:r>
            <a:endParaRPr lang="en-US" dirty="0" smtClean="0">
              <a:solidFill>
                <a:srgbClr val="F2F2F2"/>
              </a:solidFill>
              <a:latin typeface="Cambria" charset="0"/>
            </a:endParaRPr>
          </a:p>
          <a:p>
            <a:pPr marL="457200" indent="-457200">
              <a:buFontTx/>
              <a:buAutoNum type="arabicPeriod"/>
            </a:pPr>
            <a:endParaRPr lang="en-US" dirty="0">
              <a:solidFill>
                <a:srgbClr val="F2F2F2"/>
              </a:solidFill>
              <a:latin typeface="Cambria" charset="0"/>
            </a:endParaRP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217311" y="4622631"/>
            <a:ext cx="892668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u="sng" dirty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Homework:</a:t>
            </a:r>
            <a:endParaRPr lang="en-US" sz="3500" u="sng" dirty="0" smtClean="0">
              <a:solidFill>
                <a:srgbClr val="FFFFFF"/>
              </a:solidFill>
              <a:latin typeface="Cambria" charset="0"/>
              <a:ea typeface="Cambria" charset="0"/>
              <a:cs typeface="Cambri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Have Fun and return fresh &amp; ready to finish the year!</a:t>
            </a:r>
            <a:endParaRPr lang="en-US" sz="3000" dirty="0">
              <a:solidFill>
                <a:srgbClr val="FFFF00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ambria" charset="0"/>
                <a:ea typeface="Cambria" charset="0"/>
                <a:cs typeface="Cambria" charset="0"/>
              </a:rPr>
              <a:t>Announcements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4525963"/>
          </a:xfrm>
        </p:spPr>
        <p:txBody>
          <a:bodyPr/>
          <a:lstStyle/>
          <a:p>
            <a:pPr algn="ctr">
              <a:buFontTx/>
              <a:buNone/>
            </a:pPr>
            <a:endParaRPr lang="en-US" sz="5000" dirty="0" smtClean="0">
              <a:solidFill>
                <a:srgbClr val="F2F2F2"/>
              </a:solidFill>
              <a:latin typeface="Cambria" charset="0"/>
            </a:endParaRPr>
          </a:p>
          <a:p>
            <a:pPr algn="ctr">
              <a:buFontTx/>
              <a:buNone/>
            </a:pPr>
            <a:r>
              <a:rPr lang="en-US" sz="5000" dirty="0" smtClean="0">
                <a:solidFill>
                  <a:srgbClr val="F2F2F2"/>
                </a:solidFill>
                <a:latin typeface="Cambria" charset="0"/>
              </a:rPr>
              <a:t>We made it to the 4</a:t>
            </a:r>
            <a:r>
              <a:rPr lang="en-US" sz="5000" baseline="30000" dirty="0" smtClean="0">
                <a:solidFill>
                  <a:srgbClr val="F2F2F2"/>
                </a:solidFill>
                <a:latin typeface="Cambria" charset="0"/>
              </a:rPr>
              <a:t>th</a:t>
            </a:r>
            <a:r>
              <a:rPr lang="en-US" sz="5000" dirty="0" smtClean="0">
                <a:solidFill>
                  <a:srgbClr val="F2F2F2"/>
                </a:solidFill>
                <a:latin typeface="Cambria" charset="0"/>
              </a:rPr>
              <a:t> quarter!</a:t>
            </a:r>
            <a:endParaRPr lang="en-US" sz="5000" dirty="0" smtClean="0">
              <a:solidFill>
                <a:srgbClr val="0BF9DD"/>
              </a:solidFill>
              <a:latin typeface="Cambria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F2F2F2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2" y="244158"/>
            <a:ext cx="8556223" cy="133985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Cambria"/>
                <a:cs typeface="Cambria"/>
              </a:rPr>
              <a:t>Warm Up </a:t>
            </a:r>
            <a:r>
              <a:rPr lang="en-US" sz="4000" dirty="0" smtClean="0">
                <a:latin typeface="Cambria"/>
                <a:cs typeface="Cambria"/>
              </a:rPr>
              <a:t>= </a:t>
            </a:r>
            <a:r>
              <a:rPr lang="en-US" sz="4000" dirty="0" smtClean="0">
                <a:latin typeface="Cambria"/>
                <a:cs typeface="Cambria"/>
              </a:rPr>
              <a:t>fossil fuels (</a:t>
            </a:r>
            <a:r>
              <a:rPr lang="en-US" sz="4000" dirty="0" smtClean="0">
                <a:solidFill>
                  <a:srgbClr val="008000"/>
                </a:solidFill>
                <a:latin typeface="Cambria"/>
                <a:cs typeface="Cambria"/>
              </a:rPr>
              <a:t>oil, coal, gas</a:t>
            </a:r>
            <a:r>
              <a:rPr lang="en-US" sz="4000" dirty="0" smtClean="0">
                <a:latin typeface="Cambria"/>
                <a:cs typeface="Cambria"/>
              </a:rPr>
              <a:t>)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658" y="1584008"/>
            <a:ext cx="8807507" cy="4481854"/>
          </a:xfrm>
        </p:spPr>
        <p:txBody>
          <a:bodyPr>
            <a:normAutofit fontScale="77500" lnSpcReduction="20000"/>
          </a:bodyPr>
          <a:lstStyle/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Cambria"/>
                <a:ea typeface="Cambria"/>
                <a:cs typeface="Cambria"/>
              </a:rPr>
              <a:t>Which energy </a:t>
            </a:r>
            <a:r>
              <a:rPr lang="en-US" sz="4000" b="1" dirty="0" smtClean="0">
                <a:latin typeface="Cambria"/>
                <a:ea typeface="Cambria"/>
                <a:cs typeface="Cambria"/>
              </a:rPr>
              <a:t>is....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best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for electricity?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most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abundant?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used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for heating?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for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transportation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?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m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ined?</a:t>
            </a:r>
          </a:p>
          <a:p>
            <a:pPr marL="2571750" lvl="5" indent="-7429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drilled?</a:t>
            </a: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Challenge!</a:t>
            </a: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7.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How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is coal formed?</a:t>
            </a:r>
            <a:endParaRPr lang="en-US" sz="4000" dirty="0" smtClean="0">
              <a:latin typeface="Cambria"/>
              <a:ea typeface="Cambria"/>
              <a:cs typeface="Cambria"/>
            </a:endParaRPr>
          </a:p>
          <a:p>
            <a:pPr marL="400050" marR="0" indent="-7429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Cambria"/>
                <a:ea typeface="Cambria"/>
                <a:cs typeface="Cambria"/>
              </a:rPr>
              <a:t>8. How </a:t>
            </a:r>
            <a:r>
              <a:rPr lang="en-US" sz="4000" dirty="0" smtClean="0">
                <a:latin typeface="Cambria"/>
                <a:ea typeface="Cambria"/>
                <a:cs typeface="Cambria"/>
              </a:rPr>
              <a:t>is oil/gas formed?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shot 2014-04-03 at 4.28.30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1483" b="-21483"/>
          <a:stretch>
            <a:fillRect/>
          </a:stretch>
        </p:blipFill>
        <p:spPr>
          <a:xfrm>
            <a:off x="116633" y="274638"/>
            <a:ext cx="8989893" cy="49313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4-04-03 at 4.29.17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8148" b="-18148"/>
          <a:stretch>
            <a:fillRect/>
          </a:stretch>
        </p:blipFill>
        <p:spPr>
          <a:xfrm>
            <a:off x="498474" y="-113386"/>
            <a:ext cx="8645526" cy="47424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Weekly Reflection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>
          <a:xfrm>
            <a:off x="0" y="1306874"/>
            <a:ext cx="8991600" cy="4971690"/>
          </a:xfrm>
        </p:spPr>
        <p:txBody>
          <a:bodyPr>
            <a:normAutofit/>
          </a:bodyPr>
          <a:lstStyle/>
          <a:p>
            <a:pPr marL="750888" lvl="1" indent="-514350">
              <a:buFont typeface="Arial" charset="0"/>
              <a:buNone/>
            </a:pPr>
            <a:r>
              <a:rPr lang="en-US" sz="2800" u="sng" dirty="0" smtClean="0">
                <a:solidFill>
                  <a:srgbClr val="000090"/>
                </a:solidFill>
                <a:latin typeface="Cambria" charset="0"/>
                <a:ea typeface="American Typewriter" charset="0"/>
                <a:cs typeface="American Typewriter" charset="0"/>
              </a:rPr>
              <a:t>Positive from your week</a:t>
            </a:r>
            <a:r>
              <a:rPr lang="en-US" sz="2800" dirty="0" smtClean="0">
                <a:solidFill>
                  <a:srgbClr val="000090"/>
                </a:solidFill>
                <a:latin typeface="Cambria" charset="0"/>
                <a:ea typeface="American Typewriter" charset="0"/>
                <a:cs typeface="American Typewriter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American Typewriter" charset="0"/>
                <a:cs typeface="American Typewriter" charset="0"/>
              </a:rPr>
              <a:t>I give a rose to a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American Typewriter" charset="0"/>
                <a:cs typeface="American Typewriter" charset="0"/>
              </a:rPr>
              <a:t> playing </a:t>
            </a:r>
            <a:r>
              <a:rPr lang="en-US" sz="2800" dirty="0" err="1" smtClean="0">
                <a:solidFill>
                  <a:srgbClr val="FF0000"/>
                </a:solidFill>
                <a:latin typeface="Cambria" charset="0"/>
                <a:ea typeface="American Typewriter" charset="0"/>
                <a:cs typeface="American Typewriter" charset="0"/>
              </a:rPr>
              <a:t>bball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ea typeface="American Typewriter" charset="0"/>
                <a:cs typeface="American Typewriter" charset="0"/>
              </a:rPr>
              <a:t>, hopefully I can make my foul shots this year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American Typewriter" charset="0"/>
                <a:cs typeface="American Typewriter" charset="0"/>
              </a:rPr>
              <a:t>!</a:t>
            </a:r>
          </a:p>
          <a:p>
            <a:pPr marL="750888" lvl="1" indent="-514350">
              <a:buFont typeface="Arial" charset="0"/>
              <a:buNone/>
            </a:pPr>
            <a:endParaRPr lang="en-US" sz="2800" dirty="0" smtClean="0">
              <a:solidFill>
                <a:srgbClr val="FF0000"/>
              </a:solidFill>
              <a:latin typeface="Cambria" charset="0"/>
              <a:ea typeface="American Typewriter" charset="0"/>
              <a:cs typeface="American Typewriter" charset="0"/>
            </a:endParaRPr>
          </a:p>
          <a:p>
            <a:pPr marL="750888" lvl="1" indent="-514350">
              <a:buFont typeface="Arial" charset="0"/>
              <a:buNone/>
            </a:pPr>
            <a:r>
              <a:rPr lang="en-US" sz="2800" u="sng" dirty="0" smtClean="0">
                <a:solidFill>
                  <a:srgbClr val="000090"/>
                </a:solidFill>
                <a:latin typeface="Cambria" charset="0"/>
                <a:ea typeface="American Typewriter" charset="0"/>
                <a:cs typeface="American Typewriter" charset="0"/>
              </a:rPr>
              <a:t>Neutral from your week</a:t>
            </a:r>
            <a:r>
              <a:rPr lang="en-US" sz="2800" dirty="0" smtClean="0">
                <a:solidFill>
                  <a:srgbClr val="000090"/>
                </a:solidFill>
                <a:latin typeface="Cambria" charset="0"/>
                <a:ea typeface="American Typewriter" charset="0"/>
                <a:cs typeface="American Typewriter" charset="0"/>
              </a:rPr>
              <a:t>: </a:t>
            </a:r>
            <a:r>
              <a:rPr lang="en-US" sz="2800" dirty="0" smtClean="0">
                <a:solidFill>
                  <a:srgbClr val="008000"/>
                </a:solidFill>
                <a:latin typeface="Cambria" charset="0"/>
                <a:ea typeface="American Typewriter" charset="0"/>
                <a:cs typeface="American Typewriter" charset="0"/>
              </a:rPr>
              <a:t>I give a stem to</a:t>
            </a:r>
            <a:r>
              <a:rPr lang="en-US" sz="2800" dirty="0" smtClean="0">
                <a:solidFill>
                  <a:srgbClr val="008000"/>
                </a:solidFill>
                <a:latin typeface="Cambria" charset="0"/>
                <a:ea typeface="American Typewriter" charset="0"/>
                <a:cs typeface="American Typewriter" charset="0"/>
              </a:rPr>
              <a:t> being an my lifeguard training classes during spring break because it will be good exercise but I cannot sleep in</a:t>
            </a:r>
            <a:endParaRPr lang="en-US" dirty="0" smtClean="0">
              <a:solidFill>
                <a:srgbClr val="008000"/>
              </a:solidFill>
              <a:latin typeface="Cambria" charset="0"/>
              <a:ea typeface="American Typewriter" charset="0"/>
              <a:cs typeface="American Typewriter" charset="0"/>
            </a:endParaRPr>
          </a:p>
          <a:p>
            <a:pPr marL="750888" lvl="1" indent="-514350">
              <a:buFont typeface="Arial" charset="0"/>
              <a:buNone/>
            </a:pPr>
            <a:endParaRPr lang="en-US" sz="2800" dirty="0" smtClean="0">
              <a:solidFill>
                <a:srgbClr val="008000"/>
              </a:solidFill>
              <a:latin typeface="Cambria" charset="0"/>
              <a:ea typeface="American Typewriter" charset="0"/>
              <a:cs typeface="American Typewriter" charset="0"/>
            </a:endParaRPr>
          </a:p>
          <a:p>
            <a:pPr marL="750888" lvl="1" indent="-514350">
              <a:buFont typeface="Arial" charset="0"/>
              <a:buNone/>
            </a:pPr>
            <a:r>
              <a:rPr lang="en-US" sz="2800" u="sng" dirty="0" smtClean="0">
                <a:solidFill>
                  <a:srgbClr val="000090"/>
                </a:solidFill>
                <a:latin typeface="Cambria" charset="0"/>
                <a:ea typeface="American Typewriter" charset="0"/>
                <a:cs typeface="American Typewriter" charset="0"/>
              </a:rPr>
              <a:t>Negative from your week</a:t>
            </a:r>
            <a:r>
              <a:rPr lang="en-US" sz="2800" dirty="0" smtClean="0">
                <a:solidFill>
                  <a:srgbClr val="000090"/>
                </a:solidFill>
                <a:latin typeface="Cambria" charset="0"/>
                <a:ea typeface="American Typewriter" charset="0"/>
                <a:cs typeface="American Typewriter" charset="0"/>
              </a:rPr>
              <a:t>: </a:t>
            </a:r>
            <a:r>
              <a:rPr lang="en-US" sz="2800" dirty="0" smtClean="0">
                <a:solidFill>
                  <a:srgbClr val="660066"/>
                </a:solidFill>
                <a:latin typeface="Cambria" charset="0"/>
                <a:ea typeface="American Typewriter" charset="0"/>
                <a:cs typeface="American Typewriter" charset="0"/>
              </a:rPr>
              <a:t>I give a thorn </a:t>
            </a:r>
            <a:r>
              <a:rPr lang="en-US" sz="2800" dirty="0" smtClean="0">
                <a:solidFill>
                  <a:srgbClr val="660066"/>
                </a:solidFill>
                <a:latin typeface="Cambria" charset="0"/>
                <a:ea typeface="American Typewriter" charset="0"/>
                <a:cs typeface="American Typewriter" charset="0"/>
              </a:rPr>
              <a:t>to grading because I want it to help students but </a:t>
            </a:r>
            <a:r>
              <a:rPr lang="en-US" dirty="0" smtClean="0">
                <a:solidFill>
                  <a:srgbClr val="660066"/>
                </a:solidFill>
                <a:latin typeface="Cambria" charset="0"/>
                <a:ea typeface="American Typewriter" charset="0"/>
                <a:cs typeface="American Typewriter" charset="0"/>
              </a:rPr>
              <a:t>it doesn’t seem that way sometimes. </a:t>
            </a:r>
            <a:endParaRPr lang="en-US" sz="3600" dirty="0" smtClean="0">
              <a:latin typeface="Cambria" charset="0"/>
              <a:ea typeface="American Typewriter" charset="0"/>
              <a:cs typeface="American Typewriter" charset="0"/>
            </a:endParaRPr>
          </a:p>
          <a:p>
            <a:pPr marL="750888" lvl="1" indent="-514350" algn="ctr"/>
            <a:endParaRPr lang="en-US" sz="3000" dirty="0" smtClean="0">
              <a:latin typeface="Cambria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C038FE-BEF0-B84C-8BB7-6342E27CC9CD}" type="slidenum">
              <a:rPr lang="en-US">
                <a:latin typeface="Arial" charset="0"/>
                <a:ea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111"/>
            <a:ext cx="8229600" cy="4525963"/>
          </a:xfrm>
        </p:spPr>
        <p:txBody>
          <a:bodyPr/>
          <a:lstStyle/>
          <a:p>
            <a:pPr algn="ctr">
              <a:buClr>
                <a:srgbClr val="9CBEBD"/>
              </a:buClr>
              <a:buFontTx/>
              <a:buNone/>
            </a:pPr>
            <a:r>
              <a:rPr lang="en-US" sz="4000" dirty="0" smtClean="0">
                <a:latin typeface="Cambria" pitchFamily="-111" charset="0"/>
                <a:ea typeface="ＭＳ Ｐゴシック" pitchFamily="-111" charset="-128"/>
                <a:cs typeface="ＭＳ Ｐゴシック" pitchFamily="-111" charset="-128"/>
              </a:rPr>
              <a:t>Hand in </a:t>
            </a:r>
            <a:r>
              <a:rPr lang="en-US" sz="4000" b="1" dirty="0" smtClean="0">
                <a:solidFill>
                  <a:srgbClr val="77933C"/>
                </a:solidFill>
                <a:latin typeface="Cambria" pitchFamily="-111" charset="0"/>
                <a:ea typeface="ＭＳ Ｐゴシック" pitchFamily="-111" charset="-128"/>
                <a:cs typeface="ＭＳ Ｐゴシック" pitchFamily="-111" charset="-128"/>
              </a:rPr>
              <a:t>Warm Up</a:t>
            </a:r>
            <a:endParaRPr lang="en-US" sz="4000" dirty="0" smtClean="0">
              <a:latin typeface="Cambria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buClr>
                <a:srgbClr val="9CBEBD"/>
              </a:buClr>
              <a:buFontTx/>
              <a:buNone/>
            </a:pPr>
            <a:r>
              <a:rPr lang="en-US" sz="4000" dirty="0" smtClean="0">
                <a:solidFill>
                  <a:srgbClr val="C0504D"/>
                </a:solidFill>
                <a:latin typeface="Cambria" pitchFamily="-111" charset="0"/>
                <a:ea typeface="ＭＳ Ｐゴシック" pitchFamily="-111" charset="-128"/>
                <a:cs typeface="ＭＳ Ｐゴシック" pitchFamily="-111" charset="-128"/>
              </a:rPr>
              <a:t>Pass it over to the LEFT</a:t>
            </a:r>
            <a:endParaRPr lang="en-US" sz="4000" dirty="0" smtClean="0">
              <a:latin typeface="Cambria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420</Words>
  <Application>Microsoft Macintosh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Capital</vt:lpstr>
      <vt:lpstr>Office Theme</vt:lpstr>
      <vt:lpstr>Warm Up = fossil fuels (oil, coal, gas)</vt:lpstr>
      <vt:lpstr>Objective</vt:lpstr>
      <vt:lpstr>Announcements</vt:lpstr>
      <vt:lpstr>Warm Up = fossil fuels (oil, coal, gas)</vt:lpstr>
      <vt:lpstr>Slide 5</vt:lpstr>
      <vt:lpstr>Slide 6</vt:lpstr>
      <vt:lpstr>Slide 7</vt:lpstr>
      <vt:lpstr>Weekly Reflection</vt:lpstr>
      <vt:lpstr>Slide 9</vt:lpstr>
      <vt:lpstr>Slide 10</vt:lpstr>
      <vt:lpstr>Slide 11</vt:lpstr>
      <vt:lpstr>Slide 12</vt:lpstr>
      <vt:lpstr>Slide 13</vt:lpstr>
      <vt:lpstr>Slide 14</vt:lpstr>
      <vt:lpstr>Warm Up = fossil fuels (oil, coal, gas)</vt:lpstr>
    </vt:vector>
  </TitlesOfParts>
  <Company>University of Rochester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Northrup</dc:creator>
  <cp:lastModifiedBy>Jessica Northrup</cp:lastModifiedBy>
  <cp:revision>22</cp:revision>
  <dcterms:created xsi:type="dcterms:W3CDTF">2015-04-02T02:43:48Z</dcterms:created>
  <dcterms:modified xsi:type="dcterms:W3CDTF">2015-04-02T03:03:55Z</dcterms:modified>
</cp:coreProperties>
</file>