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Masters/slideMaster2.xml" ContentType="application/vnd.openxmlformats-officedocument.presentationml.slide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72" r:id="rId1"/>
    <p:sldMasterId id="2147483684" r:id="rId2"/>
  </p:sldMasterIdLst>
  <p:notesMasterIdLst>
    <p:notesMasterId r:id="rId35"/>
  </p:notesMasterIdLst>
  <p:sldIdLst>
    <p:sldId id="256" r:id="rId3"/>
    <p:sldId id="257" r:id="rId4"/>
    <p:sldId id="300" r:id="rId5"/>
    <p:sldId id="313" r:id="rId6"/>
    <p:sldId id="311" r:id="rId7"/>
    <p:sldId id="312" r:id="rId8"/>
    <p:sldId id="310" r:id="rId9"/>
    <p:sldId id="305" r:id="rId10"/>
    <p:sldId id="306" r:id="rId11"/>
    <p:sldId id="299" r:id="rId12"/>
    <p:sldId id="278" r:id="rId13"/>
    <p:sldId id="279" r:id="rId14"/>
    <p:sldId id="280" r:id="rId15"/>
    <p:sldId id="281" r:id="rId16"/>
    <p:sldId id="282" r:id="rId17"/>
    <p:sldId id="283" r:id="rId18"/>
    <p:sldId id="284" r:id="rId19"/>
    <p:sldId id="289" r:id="rId20"/>
    <p:sldId id="287" r:id="rId21"/>
    <p:sldId id="288" r:id="rId22"/>
    <p:sldId id="291" r:id="rId23"/>
    <p:sldId id="301" r:id="rId24"/>
    <p:sldId id="302" r:id="rId25"/>
    <p:sldId id="303" r:id="rId26"/>
    <p:sldId id="304" r:id="rId27"/>
    <p:sldId id="298" r:id="rId28"/>
    <p:sldId id="262" r:id="rId29"/>
    <p:sldId id="275" r:id="rId30"/>
    <p:sldId id="276" r:id="rId31"/>
    <p:sldId id="307" r:id="rId32"/>
    <p:sldId id="308" r:id="rId33"/>
    <p:sldId id="309"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5451FF"/>
    <a:srgbClr val="77947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620"/>
    <p:restoredTop sz="94660"/>
  </p:normalViewPr>
  <p:slideViewPr>
    <p:cSldViewPr snapToGrid="0" snapToObjects="1">
      <p:cViewPr varScale="1">
        <p:scale>
          <a:sx n="103" d="100"/>
          <a:sy n="103" d="100"/>
        </p:scale>
        <p:origin x="-49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4EFE28-D4D6-8141-A333-555E3DA19AE9}" type="datetimeFigureOut">
              <a:rPr lang="en-US" smtClean="0"/>
              <a:pPr/>
              <a:t>4/19/15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B7C703-C6EF-6E48-8D8E-16987EE09A8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B7C703-C6EF-6E48-8D8E-16987EE09A84}"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5A086CB-F6BB-4445-A036-072609AFBD94}" type="datetimeFigureOut">
              <a:rPr lang="en-US" smtClean="0"/>
              <a:pPr/>
              <a:t>4/19/15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A792796-F3E7-0D48-B89B-0EFC7D75C54F}"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A086CB-F6BB-4445-A036-072609AFBD94}" type="datetimeFigureOut">
              <a:rPr lang="en-US" smtClean="0"/>
              <a:pPr/>
              <a:t>4/19/15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92796-F3E7-0D48-B89B-0EFC7D75C54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A792796-F3E7-0D48-B89B-0EFC7D75C54F}"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A086CB-F6BB-4445-A036-072609AFBD94}" type="datetimeFigureOut">
              <a:rPr lang="en-US" smtClean="0"/>
              <a:pPr/>
              <a:t>4/19/15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rtlCol="0"/>
          <a:lstStyle>
            <a:lvl1pPr>
              <a:defRPr>
                <a:solidFill>
                  <a:prstClr val="black">
                    <a:tint val="75000"/>
                  </a:prstClr>
                </a:solidFill>
                <a:latin typeface="Calibri" pitchFamily="-102" charset="0"/>
                <a:ea typeface="ＭＳ Ｐゴシック" pitchFamily="-102" charset="-128"/>
                <a:cs typeface="ＭＳ Ｐゴシック" charset="-128"/>
              </a:defRPr>
            </a:lvl1pPr>
          </a:lstStyle>
          <a:p>
            <a:pPr>
              <a:defRPr/>
            </a:pPr>
            <a:endParaRPr lang="en-US"/>
          </a:p>
        </p:txBody>
      </p:sp>
      <p:sp>
        <p:nvSpPr>
          <p:cNvPr id="6" name="Footer Placeholder 17"/>
          <p:cNvSpPr>
            <a:spLocks noGrp="1"/>
          </p:cNvSpPr>
          <p:nvPr>
            <p:ph type="ftr" sz="quarter" idx="11"/>
          </p:nvPr>
        </p:nvSpPr>
        <p:spPr/>
        <p:txBody>
          <a:bodyPr rtlCol="0"/>
          <a:lstStyle>
            <a:lvl1pPr>
              <a:defRPr>
                <a:solidFill>
                  <a:prstClr val="black">
                    <a:tint val="75000"/>
                  </a:prstClr>
                </a:solidFill>
                <a:latin typeface="Arial" pitchFamily="-109" charset="0"/>
              </a:defRPr>
            </a:lvl1pPr>
          </a:lstStyle>
          <a:p>
            <a:pPr>
              <a:defRPr/>
            </a:pPr>
            <a:endParaRPr lang="en-US"/>
          </a:p>
        </p:txBody>
      </p:sp>
      <p:sp>
        <p:nvSpPr>
          <p:cNvPr id="7" name="Slide Number Placeholder 4"/>
          <p:cNvSpPr>
            <a:spLocks noGrp="1"/>
          </p:cNvSpPr>
          <p:nvPr>
            <p:ph type="sldNum" sz="quarter" idx="12"/>
          </p:nvPr>
        </p:nvSpPr>
        <p:spPr/>
        <p:txBody>
          <a:bodyPr rtlCol="0"/>
          <a:lstStyle>
            <a:lvl1pPr>
              <a:defRPr>
                <a:solidFill>
                  <a:prstClr val="black">
                    <a:tint val="75000"/>
                  </a:prstClr>
                </a:solidFill>
                <a:latin typeface="Arial" pitchFamily="-109" charset="0"/>
              </a:defRPr>
            </a:lvl1pPr>
          </a:lstStyle>
          <a:p>
            <a:pPr>
              <a:defRPr/>
            </a:pPr>
            <a:fld id="{B73FBBAA-2A70-E548-B8EB-F99C2ACC56B7}" type="slidenum">
              <a:rPr lang="en-US"/>
              <a:pPr>
                <a:defRPr/>
              </a:pPr>
              <a:t>‹#›</a:t>
            </a:fld>
            <a:endParaRPr lang="en-US"/>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8C928A2-6B65-6442-979D-74801D02FD64}" type="datetime1">
              <a:rPr lang="en-US">
                <a:solidFill>
                  <a:prstClr val="white">
                    <a:tint val="75000"/>
                  </a:prstClr>
                </a:solidFill>
              </a:rPr>
              <a:pPr>
                <a:defRPr/>
              </a:pPr>
              <a:t>4/19/15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0B53266-0ADB-904B-BF68-DDEFB84C7CBE}" type="slidenum">
              <a:rPr lang="en-US">
                <a:solidFill>
                  <a:prstClr val="white">
                    <a:tint val="75000"/>
                  </a:prstClr>
                </a:solidFill>
              </a:rPr>
              <a:pPr>
                <a:defRPr/>
              </a:pPr>
              <a:t>‹#›</a:t>
            </a:fld>
            <a:endParaRPr lang="en-US">
              <a:solidFill>
                <a:prstClr val="white">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5A086CB-F6BB-4445-A036-072609AFBD94}" type="datetimeFigureOut">
              <a:rPr lang="en-US" smtClean="0"/>
              <a:pPr/>
              <a:t>4/19/15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2A792796-F3E7-0D48-B89B-0EFC7D75C54F}"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5A086CB-F6BB-4445-A036-072609AFBD94}" type="datetimeFigureOut">
              <a:rPr lang="en-US" smtClean="0"/>
              <a:pPr/>
              <a:t>4/19/15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A792796-F3E7-0D48-B89B-0EFC7D75C54F}"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25A086CB-F6BB-4445-A036-072609AFBD94}" type="datetimeFigureOut">
              <a:rPr lang="en-US" smtClean="0"/>
              <a:pPr/>
              <a:t>4/19/15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792796-F3E7-0D48-B89B-0EFC7D75C54F}"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5A086CB-F6BB-4445-A036-072609AFBD94}" type="datetimeFigureOut">
              <a:rPr lang="en-US" smtClean="0"/>
              <a:pPr/>
              <a:t>4/19/15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A792796-F3E7-0D48-B89B-0EFC7D75C54F}"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5A086CB-F6BB-4445-A036-072609AFBD94}" type="datetimeFigureOut">
              <a:rPr lang="en-US" smtClean="0"/>
              <a:pPr/>
              <a:t>4/19/15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2A792796-F3E7-0D48-B89B-0EFC7D75C5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25A086CB-F6BB-4445-A036-072609AFBD94}" type="datetimeFigureOut">
              <a:rPr lang="en-US" smtClean="0"/>
              <a:pPr/>
              <a:t>4/19/15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A792796-F3E7-0D48-B89B-0EFC7D75C5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A792796-F3E7-0D48-B89B-0EFC7D75C54F}"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25A086CB-F6BB-4445-A036-072609AFBD94}" type="datetimeFigureOut">
              <a:rPr lang="en-US" smtClean="0"/>
              <a:pPr/>
              <a:t>4/19/15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A792796-F3E7-0D48-B89B-0EFC7D75C54F}"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25A086CB-F6BB-4445-A036-072609AFBD94}" type="datetimeFigureOut">
              <a:rPr lang="en-US" smtClean="0"/>
              <a:pPr/>
              <a:t>4/19/15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5A086CB-F6BB-4445-A036-072609AFBD94}" type="datetimeFigureOut">
              <a:rPr lang="en-US" smtClean="0"/>
              <a:pPr/>
              <a:t>4/19/15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A792796-F3E7-0D48-B89B-0EFC7D75C54F}"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6"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8BAA2C50-5484-7741-A3CD-01163A8DCEC5}" type="datetime1">
              <a:rPr lang="en-US">
                <a:solidFill>
                  <a:prstClr val="white">
                    <a:tint val="75000"/>
                  </a:prstClr>
                </a:solidFill>
              </a:rPr>
              <a:pPr>
                <a:defRPr/>
              </a:pPr>
              <a:t>4/19/15</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37409826-FDD9-6648-A410-9F958965AF14}"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685"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defTabSz="457200"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defTabSz="457200" rtl="0" eaLnBrk="0" fontAlgn="base" hangingPunct="0">
        <a:spcBef>
          <a:spcPct val="20000"/>
        </a:spcBef>
        <a:spcAft>
          <a:spcPct val="0"/>
        </a:spcAft>
        <a:buFont typeface="Arial" pitchFamily="-109" charset="0"/>
        <a:buChar char="•"/>
        <a:defRPr sz="3200" kern="1200">
          <a:solidFill>
            <a:schemeClr val="tx1"/>
          </a:solidFill>
          <a:latin typeface="+mn-lt"/>
          <a:ea typeface="ＭＳ Ｐゴシック" pitchFamily="-108" charset="-128"/>
          <a:cs typeface="ＭＳ Ｐゴシック" pitchFamily="-108" charset="-128"/>
        </a:defRPr>
      </a:lvl1pPr>
      <a:lvl2pPr marL="742950" indent="-285750" algn="l" defTabSz="457200" rtl="0" eaLnBrk="0" fontAlgn="base" hangingPunct="0">
        <a:spcBef>
          <a:spcPct val="20000"/>
        </a:spcBef>
        <a:spcAft>
          <a:spcPct val="0"/>
        </a:spcAft>
        <a:buFont typeface="Arial" pitchFamily="-109" charset="0"/>
        <a:buChar char="–"/>
        <a:defRPr sz="2800" kern="1200">
          <a:solidFill>
            <a:schemeClr val="tx1"/>
          </a:solidFill>
          <a:latin typeface="+mn-lt"/>
          <a:ea typeface="ＭＳ Ｐゴシック" pitchFamily="-108" charset="-128"/>
          <a:cs typeface="+mn-cs"/>
        </a:defRPr>
      </a:lvl2pPr>
      <a:lvl3pPr marL="1143000" indent="-228600" algn="l" defTabSz="457200" rtl="0" eaLnBrk="0" fontAlgn="base" hangingPunct="0">
        <a:spcBef>
          <a:spcPct val="20000"/>
        </a:spcBef>
        <a:spcAft>
          <a:spcPct val="0"/>
        </a:spcAft>
        <a:buFont typeface="Arial" pitchFamily="-109" charset="0"/>
        <a:buChar char="•"/>
        <a:defRPr sz="2400" kern="1200">
          <a:solidFill>
            <a:schemeClr val="tx1"/>
          </a:solidFill>
          <a:latin typeface="+mn-lt"/>
          <a:ea typeface="ＭＳ Ｐゴシック" pitchFamily="-108" charset="-128"/>
          <a:cs typeface="+mn-cs"/>
        </a:defRPr>
      </a:lvl3pPr>
      <a:lvl4pPr marL="1600200" indent="-228600" algn="l" defTabSz="457200" rtl="0" eaLnBrk="0" fontAlgn="base" hangingPunct="0">
        <a:spcBef>
          <a:spcPct val="20000"/>
        </a:spcBef>
        <a:spcAft>
          <a:spcPct val="0"/>
        </a:spcAft>
        <a:buFont typeface="Arial" pitchFamily="-109"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pitchFamily="-109"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a:xfrm>
            <a:off x="301752" y="421401"/>
            <a:ext cx="8534400" cy="758952"/>
          </a:xfrm>
        </p:spPr>
        <p:txBody>
          <a:bodyPr>
            <a:normAutofit fontScale="90000"/>
          </a:bodyPr>
          <a:lstStyle/>
          <a:p>
            <a:r>
              <a:rPr lang="en-US" sz="7000" dirty="0" smtClean="0">
                <a:solidFill>
                  <a:srgbClr val="FF0000"/>
                </a:solidFill>
              </a:rPr>
              <a:t>Do Now</a:t>
            </a:r>
            <a:endParaRPr lang="en-US" sz="5111" dirty="0">
              <a:solidFill>
                <a:srgbClr val="FF0000"/>
              </a:solidFill>
            </a:endParaRPr>
          </a:p>
        </p:txBody>
      </p:sp>
      <p:sp>
        <p:nvSpPr>
          <p:cNvPr id="13" name="Text Placeholder 12"/>
          <p:cNvSpPr>
            <a:spLocks noGrp="1"/>
          </p:cNvSpPr>
          <p:nvPr>
            <p:ph sz="quarter" idx="1"/>
          </p:nvPr>
        </p:nvSpPr>
        <p:spPr>
          <a:xfrm>
            <a:off x="301752" y="1375604"/>
            <a:ext cx="8202168" cy="4572000"/>
          </a:xfrm>
        </p:spPr>
        <p:txBody>
          <a:bodyPr>
            <a:normAutofit/>
          </a:bodyPr>
          <a:lstStyle/>
          <a:p>
            <a:pPr marL="514350" indent="-514350" algn="l">
              <a:buFont typeface="+mj-lt"/>
              <a:buAutoNum type="arabicPeriod"/>
            </a:pPr>
            <a:r>
              <a:rPr lang="en-US" sz="3000" b="0" cap="none" dirty="0" smtClean="0"/>
              <a:t>Draw </a:t>
            </a:r>
            <a:r>
              <a:rPr lang="en-US" sz="3000" dirty="0" smtClean="0"/>
              <a:t>three examples to describe how </a:t>
            </a:r>
            <a:r>
              <a:rPr lang="en-US" sz="3000" b="0" cap="none" dirty="0" smtClean="0"/>
              <a:t>humans impact the lithosphere.</a:t>
            </a:r>
          </a:p>
          <a:p>
            <a:pPr marL="514350" indent="-514350" algn="l">
              <a:buFont typeface="+mj-lt"/>
              <a:buAutoNum type="arabicPeriod"/>
            </a:pPr>
            <a:r>
              <a:rPr lang="en-US" sz="3000" b="0" cap="none" dirty="0" smtClean="0"/>
              <a:t>Name </a:t>
            </a:r>
            <a:r>
              <a:rPr lang="en-US" sz="3000" b="0" cap="none" dirty="0" smtClean="0"/>
              <a:t>a negative </a:t>
            </a:r>
            <a:r>
              <a:rPr lang="en-US" sz="3000" dirty="0" smtClean="0"/>
              <a:t>impact</a:t>
            </a:r>
            <a:r>
              <a:rPr lang="en-US" sz="3000" b="0" cap="none" dirty="0" smtClean="0"/>
              <a:t> </a:t>
            </a:r>
            <a:r>
              <a:rPr lang="en-US" sz="3000" b="0" cap="none" dirty="0" smtClean="0"/>
              <a:t>for the following human activities.</a:t>
            </a:r>
          </a:p>
          <a:p>
            <a:pPr marL="514350" indent="-514350" algn="l">
              <a:buFont typeface="+mj-lt"/>
              <a:buAutoNum type="arabicPeriod"/>
            </a:pPr>
            <a:r>
              <a:rPr lang="en-US" sz="3000" b="0" cap="none" dirty="0" smtClean="0"/>
              <a:t>Make two observations </a:t>
            </a:r>
            <a:endParaRPr lang="en-US" sz="3000" b="0" cap="none" dirty="0" smtClean="0"/>
          </a:p>
          <a:p>
            <a:pPr marL="514350" indent="-514350" algn="l">
              <a:buNone/>
            </a:pPr>
            <a:r>
              <a:rPr lang="en-US" sz="3000" b="0" cap="none" dirty="0" smtClean="0"/>
              <a:t>      about </a:t>
            </a:r>
            <a:r>
              <a:rPr lang="en-US" sz="3000" b="0" cap="none" dirty="0" smtClean="0"/>
              <a:t>this pie chart.</a:t>
            </a:r>
          </a:p>
        </p:txBody>
      </p:sp>
      <p:pic>
        <p:nvPicPr>
          <p:cNvPr id="4" name="Picture 3" descr="Screen shot 2014-04-07 at 10.45.35 PM.png"/>
          <p:cNvPicPr>
            <a:picLocks noChangeAspect="1"/>
          </p:cNvPicPr>
          <p:nvPr/>
        </p:nvPicPr>
        <p:blipFill>
          <a:blip r:embed="rId3"/>
          <a:stretch>
            <a:fillRect/>
          </a:stretch>
        </p:blipFill>
        <p:spPr>
          <a:xfrm>
            <a:off x="4981328" y="2935508"/>
            <a:ext cx="3854824" cy="36118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fontScale="90000"/>
          </a:bodyPr>
          <a:lstStyle/>
          <a:p>
            <a:r>
              <a:rPr lang="en-US" sz="4500" smtClean="0">
                <a:latin typeface="Cambria" pitchFamily="-109" charset="0"/>
                <a:ea typeface="Cambria" pitchFamily="-109" charset="0"/>
                <a:cs typeface="Cambria" pitchFamily="-109" charset="0"/>
              </a:rPr>
              <a:t>Scavenger Hunt</a:t>
            </a:r>
          </a:p>
        </p:txBody>
      </p:sp>
      <p:sp>
        <p:nvSpPr>
          <p:cNvPr id="18435" name="Content Placeholder 2"/>
          <p:cNvSpPr>
            <a:spLocks noGrp="1"/>
          </p:cNvSpPr>
          <p:nvPr>
            <p:ph idx="1"/>
          </p:nvPr>
        </p:nvSpPr>
        <p:spPr>
          <a:xfrm>
            <a:off x="0" y="1726058"/>
            <a:ext cx="9144000" cy="4525962"/>
          </a:xfrm>
        </p:spPr>
        <p:txBody>
          <a:bodyPr>
            <a:normAutofit/>
          </a:bodyPr>
          <a:lstStyle/>
          <a:p>
            <a:pPr>
              <a:buFont typeface="Arial" charset="0"/>
              <a:buChar char="•"/>
              <a:defRPr/>
            </a:pPr>
            <a:r>
              <a:rPr lang="en-US" sz="2800" dirty="0" smtClean="0">
                <a:latin typeface="Cambria"/>
                <a:ea typeface="ＭＳ Ｐゴシック" charset="-128"/>
                <a:cs typeface="Cambria"/>
              </a:rPr>
              <a:t>½ sheet of paper</a:t>
            </a:r>
          </a:p>
          <a:p>
            <a:pPr lvl="1">
              <a:buFont typeface="Arial" charset="0"/>
              <a:buChar char="–"/>
              <a:defRPr/>
            </a:pPr>
            <a:r>
              <a:rPr lang="en-US" sz="2800" dirty="0" smtClean="0">
                <a:solidFill>
                  <a:srgbClr val="C0504D"/>
                </a:solidFill>
                <a:latin typeface="Cambria"/>
                <a:ea typeface="ＭＳ Ｐゴシック" charset="-128"/>
                <a:cs typeface="Cambria"/>
              </a:rPr>
              <a:t>Number 1-18 </a:t>
            </a:r>
          </a:p>
          <a:p>
            <a:pPr>
              <a:buFont typeface="Arial" charset="0"/>
              <a:buChar char="•"/>
              <a:defRPr/>
            </a:pPr>
            <a:r>
              <a:rPr lang="en-US" sz="2800" dirty="0" smtClean="0">
                <a:latin typeface="Cambria"/>
                <a:ea typeface="ＭＳ Ｐゴシック" charset="-128"/>
                <a:cs typeface="Cambria"/>
              </a:rPr>
              <a:t>Everyone MUST participate </a:t>
            </a:r>
          </a:p>
          <a:p>
            <a:pPr lvl="1">
              <a:buFont typeface="Arial" charset="0"/>
              <a:buChar char="–"/>
              <a:defRPr/>
            </a:pPr>
            <a:r>
              <a:rPr lang="en-US" sz="2800" dirty="0" smtClean="0">
                <a:latin typeface="Cambria"/>
                <a:ea typeface="ＭＳ Ｐゴシック" charset="-128"/>
                <a:cs typeface="Cambria"/>
              </a:rPr>
              <a:t>If you are working on HW then = -10% deduction</a:t>
            </a:r>
          </a:p>
          <a:p>
            <a:pPr>
              <a:buFont typeface="Arial" charset="0"/>
              <a:buChar char="•"/>
              <a:defRPr/>
            </a:pPr>
            <a:r>
              <a:rPr lang="en-US" sz="2800" dirty="0" smtClean="0">
                <a:latin typeface="Cambria"/>
                <a:ea typeface="ＭＳ Ｐゴシック" charset="-128"/>
                <a:cs typeface="Cambria"/>
              </a:rPr>
              <a:t>Walk in the classroom, talk quietly </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endParaRPr lang="en-US"/>
          </a:p>
        </p:txBody>
      </p:sp>
      <p:pic>
        <p:nvPicPr>
          <p:cNvPr id="6" name="Picture 5" descr="Screen shot 2014-04-07 at 10.44.46 PM.png"/>
          <p:cNvPicPr>
            <a:picLocks noChangeAspect="1"/>
          </p:cNvPicPr>
          <p:nvPr/>
        </p:nvPicPr>
        <p:blipFill>
          <a:blip r:embed="rId2"/>
          <a:stretch>
            <a:fillRect/>
          </a:stretch>
        </p:blipFill>
        <p:spPr>
          <a:xfrm>
            <a:off x="541033" y="381000"/>
            <a:ext cx="7917167" cy="513378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endParaRPr lang="en-US"/>
          </a:p>
        </p:txBody>
      </p:sp>
      <p:pic>
        <p:nvPicPr>
          <p:cNvPr id="6" name="Picture 5" descr="Screen shot 2014-04-07 at 10.44.59 PM.png"/>
          <p:cNvPicPr>
            <a:picLocks noChangeAspect="1"/>
          </p:cNvPicPr>
          <p:nvPr/>
        </p:nvPicPr>
        <p:blipFill>
          <a:blip r:embed="rId2"/>
          <a:stretch>
            <a:fillRect/>
          </a:stretch>
        </p:blipFill>
        <p:spPr>
          <a:xfrm>
            <a:off x="635000" y="1079500"/>
            <a:ext cx="7874000" cy="4699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endParaRPr lang="en-US"/>
          </a:p>
        </p:txBody>
      </p:sp>
      <p:sp>
        <p:nvSpPr>
          <p:cNvPr id="6" name="Title 5"/>
          <p:cNvSpPr>
            <a:spLocks noGrp="1"/>
          </p:cNvSpPr>
          <p:nvPr>
            <p:ph type="ctrTitle"/>
          </p:nvPr>
        </p:nvSpPr>
        <p:spPr/>
        <p:txBody>
          <a:bodyPr/>
          <a:lstStyle/>
          <a:p>
            <a:endParaRPr lang="en-US"/>
          </a:p>
        </p:txBody>
      </p:sp>
      <p:pic>
        <p:nvPicPr>
          <p:cNvPr id="8" name="Picture 7" descr="Screen shot 2014-04-07 at 10.45.19 PM.png"/>
          <p:cNvPicPr>
            <a:picLocks noChangeAspect="1"/>
          </p:cNvPicPr>
          <p:nvPr/>
        </p:nvPicPr>
        <p:blipFill>
          <a:blip r:embed="rId2"/>
          <a:stretch>
            <a:fillRect/>
          </a:stretch>
        </p:blipFill>
        <p:spPr>
          <a:xfrm>
            <a:off x="685800" y="732118"/>
            <a:ext cx="8233082" cy="569258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endParaRPr lang="en-US"/>
          </a:p>
        </p:txBody>
      </p:sp>
      <p:pic>
        <p:nvPicPr>
          <p:cNvPr id="6" name="Picture 5" descr="Screen shot 2014-04-07 at 10.45.55 PM.png"/>
          <p:cNvPicPr>
            <a:picLocks noChangeAspect="1"/>
          </p:cNvPicPr>
          <p:nvPr/>
        </p:nvPicPr>
        <p:blipFill>
          <a:blip r:embed="rId2"/>
          <a:stretch>
            <a:fillRect/>
          </a:stretch>
        </p:blipFill>
        <p:spPr>
          <a:xfrm>
            <a:off x="450927" y="627529"/>
            <a:ext cx="8385285" cy="491602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descr="Screen shot 2014-04-07 at 10.46.19 PM.png"/>
          <p:cNvPicPr>
            <a:picLocks noChangeAspect="1"/>
          </p:cNvPicPr>
          <p:nvPr/>
        </p:nvPicPr>
        <p:blipFill>
          <a:blip r:embed="rId2"/>
          <a:stretch>
            <a:fillRect/>
          </a:stretch>
        </p:blipFill>
        <p:spPr>
          <a:xfrm>
            <a:off x="533607" y="1001059"/>
            <a:ext cx="7924593" cy="476438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descr="Screen shot 2014-04-07 at 10.46.50 PM.png"/>
          <p:cNvPicPr>
            <a:picLocks noChangeAspect="1"/>
          </p:cNvPicPr>
          <p:nvPr/>
        </p:nvPicPr>
        <p:blipFill>
          <a:blip r:embed="rId2"/>
          <a:stretch>
            <a:fillRect/>
          </a:stretch>
        </p:blipFill>
        <p:spPr>
          <a:xfrm>
            <a:off x="1987176" y="330122"/>
            <a:ext cx="5252824" cy="575093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descr="Screen shot 2014-04-07 at 10.47.19 PM.png"/>
          <p:cNvPicPr>
            <a:picLocks noChangeAspect="1"/>
          </p:cNvPicPr>
          <p:nvPr/>
        </p:nvPicPr>
        <p:blipFill>
          <a:blip r:embed="rId2"/>
          <a:stretch>
            <a:fillRect/>
          </a:stretch>
        </p:blipFill>
        <p:spPr>
          <a:xfrm>
            <a:off x="240471" y="537322"/>
            <a:ext cx="8528132" cy="456415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800" b="1" dirty="0" smtClean="0">
                <a:solidFill>
                  <a:prstClr val="black"/>
                </a:solidFill>
                <a:ea typeface="+mn-ea"/>
                <a:cs typeface="+mn-cs"/>
              </a:rPr>
              <a:t>Student Bingo</a:t>
            </a:r>
            <a:endParaRPr lang="en-US" sz="3800" dirty="0"/>
          </a:p>
        </p:txBody>
      </p:sp>
      <p:sp>
        <p:nvSpPr>
          <p:cNvPr id="5" name="Content Placeholder 4"/>
          <p:cNvSpPr>
            <a:spLocks noGrp="1"/>
          </p:cNvSpPr>
          <p:nvPr>
            <p:ph sz="quarter" idx="1"/>
          </p:nvPr>
        </p:nvSpPr>
        <p:spPr/>
        <p:txBody>
          <a:bodyPr>
            <a:normAutofit/>
          </a:bodyPr>
          <a:lstStyle/>
          <a:p>
            <a:r>
              <a:rPr lang="en-US" sz="3200" dirty="0" smtClean="0"/>
              <a:t>For each letter, find one person who can complete the corresponding task. </a:t>
            </a:r>
          </a:p>
          <a:p>
            <a:r>
              <a:rPr lang="en-US" sz="3200" dirty="0" smtClean="0"/>
              <a:t>Write each name in one of the boxes below. Be sure the student can complete each task. </a:t>
            </a:r>
          </a:p>
          <a:p>
            <a:r>
              <a:rPr lang="en-US" sz="3200" dirty="0" smtClean="0"/>
              <a:t>If not, your box will be disqualified and it not be counted towards your bingo.</a:t>
            </a:r>
          </a:p>
          <a:p>
            <a:endParaRPr 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800" b="1" dirty="0" smtClean="0">
                <a:solidFill>
                  <a:prstClr val="black"/>
                </a:solidFill>
                <a:ea typeface="+mn-ea"/>
                <a:cs typeface="+mn-cs"/>
              </a:rPr>
              <a:t>Student Bingo</a:t>
            </a:r>
            <a:endParaRPr lang="en-US" sz="3800" dirty="0"/>
          </a:p>
        </p:txBody>
      </p:sp>
      <p:sp>
        <p:nvSpPr>
          <p:cNvPr id="5" name="Content Placeholder 4"/>
          <p:cNvSpPr>
            <a:spLocks noGrp="1"/>
          </p:cNvSpPr>
          <p:nvPr>
            <p:ph sz="quarter" idx="1"/>
          </p:nvPr>
        </p:nvSpPr>
        <p:spPr/>
        <p:txBody>
          <a:bodyPr>
            <a:normAutofit/>
          </a:bodyPr>
          <a:lstStyle/>
          <a:p>
            <a:r>
              <a:rPr lang="en-US" sz="3400" dirty="0" smtClean="0"/>
              <a:t>If you sign someone’s bingo square then YOU are expected to COMPLETE activity</a:t>
            </a:r>
          </a:p>
          <a:p>
            <a:r>
              <a:rPr lang="en-US" sz="3400" dirty="0" smtClean="0"/>
              <a:t>I will be randomly checking student’s knowledge</a:t>
            </a:r>
          </a:p>
          <a:p>
            <a:r>
              <a:rPr lang="en-US" sz="3400" dirty="0" smtClean="0"/>
              <a:t>If you cannot answer satisfactory- </a:t>
            </a:r>
          </a:p>
          <a:p>
            <a:pPr lvl="1"/>
            <a:r>
              <a:rPr lang="en-US" sz="3000" dirty="0" smtClean="0">
                <a:solidFill>
                  <a:schemeClr val="tx1"/>
                </a:solidFill>
              </a:rPr>
              <a:t>then you will have to complete the activity on paper </a:t>
            </a:r>
          </a:p>
          <a:p>
            <a:endParaRPr lang="en-US" sz="30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Agenda 			Objective</a:t>
            </a:r>
            <a:endParaRPr lang="en-US" dirty="0"/>
          </a:p>
        </p:txBody>
      </p:sp>
      <p:sp>
        <p:nvSpPr>
          <p:cNvPr id="10" name="Content Placeholder 9"/>
          <p:cNvSpPr>
            <a:spLocks noGrp="1"/>
          </p:cNvSpPr>
          <p:nvPr>
            <p:ph sz="half" idx="1"/>
          </p:nvPr>
        </p:nvSpPr>
        <p:spPr>
          <a:xfrm>
            <a:off x="301751" y="1371600"/>
            <a:ext cx="4498849" cy="4681728"/>
          </a:xfrm>
        </p:spPr>
        <p:txBody>
          <a:bodyPr>
            <a:normAutofit/>
          </a:bodyPr>
          <a:lstStyle/>
          <a:p>
            <a:pPr marL="457200" indent="-457200">
              <a:buFont typeface="+mj-lt"/>
              <a:buAutoNum type="arabicPeriod"/>
            </a:pPr>
            <a:r>
              <a:rPr lang="en-US" dirty="0" smtClean="0">
                <a:solidFill>
                  <a:srgbClr val="FF0000"/>
                </a:solidFill>
              </a:rPr>
              <a:t>Do Now</a:t>
            </a:r>
          </a:p>
          <a:p>
            <a:pPr marL="457200" indent="-457200">
              <a:buFont typeface="+mj-lt"/>
              <a:buAutoNum type="arabicPeriod"/>
            </a:pPr>
            <a:r>
              <a:rPr lang="en-US" dirty="0" smtClean="0">
                <a:solidFill>
                  <a:srgbClr val="FF0000"/>
                </a:solidFill>
              </a:rPr>
              <a:t>Objective</a:t>
            </a:r>
            <a:r>
              <a:rPr lang="en-US" dirty="0" smtClean="0">
                <a:solidFill>
                  <a:srgbClr val="FF0000"/>
                </a:solidFill>
              </a:rPr>
              <a:t> </a:t>
            </a:r>
          </a:p>
          <a:p>
            <a:pPr marL="457200" indent="-457200">
              <a:buFont typeface="+mj-lt"/>
              <a:buAutoNum type="arabicPeriod"/>
            </a:pPr>
            <a:r>
              <a:rPr lang="en-US" dirty="0" smtClean="0">
                <a:solidFill>
                  <a:srgbClr val="FF0000"/>
                </a:solidFill>
              </a:rPr>
              <a:t>Housekeeping</a:t>
            </a:r>
          </a:p>
          <a:p>
            <a:pPr marL="457200" indent="-457200">
              <a:buFont typeface="+mj-lt"/>
              <a:buAutoNum type="arabicPeriod"/>
            </a:pPr>
            <a:r>
              <a:rPr lang="en-US" dirty="0" smtClean="0">
                <a:solidFill>
                  <a:srgbClr val="FF0000"/>
                </a:solidFill>
              </a:rPr>
              <a:t>Review Friday’s Quiz</a:t>
            </a:r>
          </a:p>
          <a:p>
            <a:pPr marL="457200" indent="-457200">
              <a:buFont typeface="+mj-lt"/>
              <a:buAutoNum type="arabicPeriod"/>
            </a:pPr>
            <a:r>
              <a:rPr lang="en-US" dirty="0" smtClean="0">
                <a:solidFill>
                  <a:srgbClr val="FF0000"/>
                </a:solidFill>
              </a:rPr>
              <a:t>Checks fo</a:t>
            </a:r>
            <a:r>
              <a:rPr lang="en-US" dirty="0" smtClean="0">
                <a:solidFill>
                  <a:srgbClr val="FF0000"/>
                </a:solidFill>
              </a:rPr>
              <a:t>r Understanding</a:t>
            </a:r>
            <a:endParaRPr lang="en-US" dirty="0" smtClean="0">
              <a:solidFill>
                <a:srgbClr val="FF0000"/>
              </a:solidFill>
            </a:endParaRPr>
          </a:p>
          <a:p>
            <a:pPr marL="457200" indent="-457200">
              <a:buFont typeface="+mj-lt"/>
              <a:buAutoNum type="arabicPeriod"/>
            </a:pPr>
            <a:r>
              <a:rPr lang="en-US" dirty="0" smtClean="0">
                <a:solidFill>
                  <a:srgbClr val="FF0000"/>
                </a:solidFill>
              </a:rPr>
              <a:t>Scavenger Hunt</a:t>
            </a:r>
          </a:p>
          <a:p>
            <a:pPr marL="457200" indent="-457200">
              <a:buFont typeface="+mj-lt"/>
              <a:buAutoNum type="arabicPeriod"/>
            </a:pPr>
            <a:r>
              <a:rPr lang="en-US" dirty="0" smtClean="0">
                <a:solidFill>
                  <a:srgbClr val="FF0000"/>
                </a:solidFill>
              </a:rPr>
              <a:t>Student Bingo</a:t>
            </a:r>
          </a:p>
          <a:p>
            <a:pPr marL="457200" indent="-457200">
              <a:buFont typeface="+mj-lt"/>
              <a:buAutoNum type="arabicPeriod"/>
            </a:pPr>
            <a:r>
              <a:rPr lang="en-US" dirty="0" smtClean="0">
                <a:solidFill>
                  <a:srgbClr val="FF0000"/>
                </a:solidFill>
              </a:rPr>
              <a:t>Independent Review</a:t>
            </a:r>
          </a:p>
          <a:p>
            <a:pPr marL="457200" indent="-457200">
              <a:buFont typeface="+mj-lt"/>
              <a:buAutoNum type="arabicPeriod"/>
            </a:pPr>
            <a:r>
              <a:rPr lang="en-US" dirty="0" smtClean="0">
                <a:solidFill>
                  <a:srgbClr val="FF0000"/>
                </a:solidFill>
              </a:rPr>
              <a:t>Unit 5 Quiz II</a:t>
            </a:r>
          </a:p>
          <a:p>
            <a:pPr marL="457200" indent="-457200">
              <a:buFont typeface="+mj-lt"/>
              <a:buAutoNum type="arabicPeriod"/>
            </a:pPr>
            <a:endParaRPr lang="en-US" dirty="0" smtClean="0">
              <a:solidFill>
                <a:srgbClr val="FF0000"/>
              </a:solidFill>
            </a:endParaRPr>
          </a:p>
        </p:txBody>
      </p:sp>
      <p:sp>
        <p:nvSpPr>
          <p:cNvPr id="11" name="Content Placeholder 10"/>
          <p:cNvSpPr>
            <a:spLocks noGrp="1"/>
          </p:cNvSpPr>
          <p:nvPr>
            <p:ph sz="half" idx="2"/>
          </p:nvPr>
        </p:nvSpPr>
        <p:spPr>
          <a:xfrm>
            <a:off x="4800600" y="1371600"/>
            <a:ext cx="4038600" cy="1766332"/>
          </a:xfrm>
        </p:spPr>
        <p:txBody>
          <a:bodyPr>
            <a:normAutofit/>
          </a:bodyPr>
          <a:lstStyle/>
          <a:p>
            <a:pPr algn="ctr">
              <a:buNone/>
            </a:pPr>
            <a:r>
              <a:rPr lang="en-US" dirty="0" smtClean="0">
                <a:solidFill>
                  <a:srgbClr val="FF0000"/>
                </a:solidFill>
              </a:rPr>
              <a:t> </a:t>
            </a:r>
            <a:r>
              <a:rPr lang="en-US" sz="3400" dirty="0" smtClean="0"/>
              <a:t>SWBAT review Unit 5 content for</a:t>
            </a:r>
            <a:r>
              <a:rPr lang="en-US" sz="3400" dirty="0" smtClean="0"/>
              <a:t> Assessment</a:t>
            </a:r>
            <a:endParaRPr lang="en-US" sz="3400" dirty="0"/>
          </a:p>
        </p:txBody>
      </p:sp>
      <p:sp>
        <p:nvSpPr>
          <p:cNvPr id="14" name="TextBox 13"/>
          <p:cNvSpPr txBox="1"/>
          <p:nvPr/>
        </p:nvSpPr>
        <p:spPr>
          <a:xfrm>
            <a:off x="4800600" y="3137932"/>
            <a:ext cx="4035552" cy="2154436"/>
          </a:xfrm>
          <a:prstGeom prst="rect">
            <a:avLst/>
          </a:prstGeom>
          <a:noFill/>
        </p:spPr>
        <p:txBody>
          <a:bodyPr wrap="square" rtlCol="0">
            <a:spAutoFit/>
          </a:bodyPr>
          <a:lstStyle/>
          <a:p>
            <a:r>
              <a:rPr lang="en-US" sz="3000" u="sng" dirty="0" smtClean="0"/>
              <a:t>Homework:</a:t>
            </a:r>
            <a:endParaRPr lang="en-US" sz="3000" u="sng" dirty="0" smtClean="0"/>
          </a:p>
          <a:p>
            <a:pPr algn="ctr"/>
            <a:endParaRPr lang="en-US" sz="1000" dirty="0" smtClean="0">
              <a:solidFill>
                <a:srgbClr val="FF0000"/>
              </a:solidFill>
            </a:endParaRPr>
          </a:p>
          <a:p>
            <a:r>
              <a:rPr lang="en-US" sz="2800" b="1" dirty="0" smtClean="0">
                <a:solidFill>
                  <a:srgbClr val="FF0000"/>
                </a:solidFill>
              </a:rPr>
              <a:t>	</a:t>
            </a:r>
            <a:r>
              <a:rPr lang="en-US" sz="2800" b="1" dirty="0" smtClean="0">
                <a:solidFill>
                  <a:srgbClr val="5451FF"/>
                </a:solidFill>
              </a:rPr>
              <a:t>1. </a:t>
            </a:r>
            <a:r>
              <a:rPr lang="en-US" sz="2200" b="1" dirty="0" smtClean="0">
                <a:solidFill>
                  <a:srgbClr val="5451FF"/>
                </a:solidFill>
              </a:rPr>
              <a:t>Pink Review Sheet</a:t>
            </a:r>
          </a:p>
          <a:p>
            <a:r>
              <a:rPr lang="en-US" sz="2200" b="1" dirty="0" smtClean="0">
                <a:solidFill>
                  <a:srgbClr val="5451FF"/>
                </a:solidFill>
              </a:rPr>
              <a:t>	2. Honors </a:t>
            </a:r>
            <a:r>
              <a:rPr lang="en-US" sz="2200" b="1" dirty="0" smtClean="0">
                <a:solidFill>
                  <a:srgbClr val="5451FF"/>
                </a:solidFill>
              </a:rPr>
              <a:t>Review </a:t>
            </a:r>
            <a:endParaRPr lang="en-US" sz="2200" b="1" dirty="0" smtClean="0">
              <a:solidFill>
                <a:srgbClr val="5451FF"/>
              </a:solidFill>
            </a:endParaRPr>
          </a:p>
          <a:p>
            <a:endParaRPr lang="en-US" sz="2200" b="1" dirty="0" smtClean="0">
              <a:solidFill>
                <a:srgbClr val="FF0000"/>
              </a:solidFill>
            </a:endParaRPr>
          </a:p>
          <a:p>
            <a:r>
              <a:rPr lang="en-US" sz="2200" b="1" dirty="0" smtClean="0">
                <a:solidFill>
                  <a:srgbClr val="FF0000"/>
                </a:solidFill>
              </a:rPr>
              <a:t>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800" b="1" dirty="0" smtClean="0">
                <a:solidFill>
                  <a:prstClr val="black"/>
                </a:solidFill>
                <a:ea typeface="+mn-ea"/>
                <a:cs typeface="+mn-cs"/>
              </a:rPr>
              <a:t>Student Bingo</a:t>
            </a:r>
            <a:endParaRPr lang="en-US" sz="3800" dirty="0"/>
          </a:p>
        </p:txBody>
      </p:sp>
      <p:sp>
        <p:nvSpPr>
          <p:cNvPr id="5" name="Content Placeholder 4"/>
          <p:cNvSpPr>
            <a:spLocks noGrp="1"/>
          </p:cNvSpPr>
          <p:nvPr>
            <p:ph sz="quarter" idx="1"/>
          </p:nvPr>
        </p:nvSpPr>
        <p:spPr/>
        <p:txBody>
          <a:bodyPr>
            <a:normAutofit/>
          </a:bodyPr>
          <a:lstStyle/>
          <a:p>
            <a:r>
              <a:rPr lang="en-US" sz="3400" i="1" dirty="0" smtClean="0">
                <a:solidFill>
                  <a:srgbClr val="000000"/>
                </a:solidFill>
              </a:rPr>
              <a:t>Only can have 3 people per sheet</a:t>
            </a:r>
            <a:endParaRPr lang="en-US" sz="3400" dirty="0" smtClean="0"/>
          </a:p>
          <a:p>
            <a:r>
              <a:rPr lang="en-US" sz="3400" dirty="0" smtClean="0"/>
              <a:t>When you have BINGO = 4 boxes in a row</a:t>
            </a:r>
          </a:p>
          <a:p>
            <a:pPr marL="788670" lvl="1" indent="-514350">
              <a:buFont typeface="+mj-lt"/>
              <a:buAutoNum type="arabicPeriod"/>
            </a:pPr>
            <a:r>
              <a:rPr lang="en-US" sz="2900" dirty="0" smtClean="0">
                <a:solidFill>
                  <a:srgbClr val="000000"/>
                </a:solidFill>
              </a:rPr>
              <a:t>Return to assigned seat </a:t>
            </a:r>
          </a:p>
          <a:p>
            <a:pPr marL="788670" lvl="1" indent="-514350">
              <a:buFont typeface="+mj-lt"/>
              <a:buAutoNum type="arabicPeriod"/>
            </a:pPr>
            <a:r>
              <a:rPr lang="en-US" sz="2900" dirty="0" smtClean="0">
                <a:solidFill>
                  <a:srgbClr val="000000"/>
                </a:solidFill>
              </a:rPr>
              <a:t>Begin working on crossword</a:t>
            </a:r>
          </a:p>
          <a:p>
            <a:pPr marL="514350" indent="-514350"/>
            <a:r>
              <a:rPr lang="en-US" sz="3400" dirty="0" smtClean="0">
                <a:solidFill>
                  <a:srgbClr val="000000"/>
                </a:solidFill>
              </a:rPr>
              <a:t>Wait quietly until timer</a:t>
            </a:r>
          </a:p>
          <a:p>
            <a:pPr marL="514350" indent="-514350"/>
            <a:r>
              <a:rPr lang="en-US" sz="3400" dirty="0" smtClean="0">
                <a:solidFill>
                  <a:srgbClr val="000000"/>
                </a:solidFill>
              </a:rPr>
              <a:t>Talk quietly, walk in room, no phones</a:t>
            </a:r>
          </a:p>
          <a:p>
            <a:endParaRPr lang="en-US" sz="30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800" b="1" dirty="0" smtClean="0">
                <a:solidFill>
                  <a:prstClr val="black"/>
                </a:solidFill>
                <a:ea typeface="+mn-ea"/>
                <a:cs typeface="+mn-cs"/>
              </a:rPr>
              <a:t>Student Bingo</a:t>
            </a:r>
            <a:endParaRPr lang="en-US" sz="3800" dirty="0"/>
          </a:p>
        </p:txBody>
      </p:sp>
      <p:sp>
        <p:nvSpPr>
          <p:cNvPr id="5" name="Content Placeholder 4"/>
          <p:cNvSpPr>
            <a:spLocks noGrp="1"/>
          </p:cNvSpPr>
          <p:nvPr>
            <p:ph sz="quarter" idx="1"/>
          </p:nvPr>
        </p:nvSpPr>
        <p:spPr/>
        <p:txBody>
          <a:bodyPr>
            <a:normAutofit/>
          </a:bodyPr>
          <a:lstStyle/>
          <a:p>
            <a:r>
              <a:rPr lang="en-US" sz="3400" i="1" dirty="0" smtClean="0">
                <a:solidFill>
                  <a:srgbClr val="000000"/>
                </a:solidFill>
              </a:rPr>
              <a:t>Return to assigned seat</a:t>
            </a:r>
            <a:endParaRPr lang="en-US" sz="3400" dirty="0" smtClean="0"/>
          </a:p>
          <a:p>
            <a:r>
              <a:rPr lang="en-US" sz="3400" dirty="0" smtClean="0"/>
              <a:t>I will be randomly checking student’s knowledge</a:t>
            </a:r>
          </a:p>
          <a:p>
            <a:r>
              <a:rPr lang="en-US" sz="3400" dirty="0" smtClean="0"/>
              <a:t>If you cannot answer satisfactory- </a:t>
            </a:r>
          </a:p>
          <a:p>
            <a:pPr lvl="1"/>
            <a:r>
              <a:rPr lang="en-US" sz="3000" dirty="0" smtClean="0">
                <a:solidFill>
                  <a:schemeClr val="tx1"/>
                </a:solidFill>
              </a:rPr>
              <a:t>then you will have to complete the activity on paper </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z="4500" smtClean="0">
                <a:latin typeface="Cambria" pitchFamily="-109" charset="0"/>
                <a:ea typeface="Cambria" pitchFamily="-109" charset="0"/>
                <a:cs typeface="Cambria" pitchFamily="-109" charset="0"/>
              </a:rPr>
              <a:t>Yesterdays Quiz</a:t>
            </a:r>
          </a:p>
        </p:txBody>
      </p:sp>
      <p:sp>
        <p:nvSpPr>
          <p:cNvPr id="18435" name="Content Placeholder 2"/>
          <p:cNvSpPr>
            <a:spLocks noGrp="1"/>
          </p:cNvSpPr>
          <p:nvPr>
            <p:ph idx="1"/>
          </p:nvPr>
        </p:nvSpPr>
        <p:spPr>
          <a:xfrm>
            <a:off x="457200" y="1074738"/>
            <a:ext cx="8686800" cy="4525962"/>
          </a:xfrm>
        </p:spPr>
        <p:txBody>
          <a:bodyPr/>
          <a:lstStyle/>
          <a:p>
            <a:pPr>
              <a:buFont typeface="Arial" charset="0"/>
              <a:buChar char="•"/>
              <a:defRPr/>
            </a:pPr>
            <a:r>
              <a:rPr lang="en-US" dirty="0" smtClean="0">
                <a:latin typeface="Cambria"/>
                <a:ea typeface="ＭＳ Ｐゴシック" charset="-128"/>
                <a:cs typeface="Cambria"/>
              </a:rPr>
              <a:t>Clear Desk</a:t>
            </a:r>
          </a:p>
          <a:p>
            <a:pPr>
              <a:buFont typeface="Arial" charset="0"/>
              <a:buChar char="•"/>
              <a:defRPr/>
            </a:pPr>
            <a:r>
              <a:rPr lang="en-US" dirty="0" smtClean="0">
                <a:latin typeface="Cambria"/>
                <a:ea typeface="ＭＳ Ｐゴシック" charset="-128"/>
                <a:cs typeface="Cambria"/>
              </a:rPr>
              <a:t>Pen/Pencil in hand</a:t>
            </a:r>
          </a:p>
          <a:p>
            <a:pPr>
              <a:buFont typeface="Arial" charset="0"/>
              <a:buChar char="•"/>
              <a:defRPr/>
            </a:pPr>
            <a:r>
              <a:rPr lang="en-US" dirty="0" smtClean="0">
                <a:latin typeface="Cambria"/>
                <a:ea typeface="ＭＳ Ｐゴシック" charset="-128"/>
                <a:cs typeface="Cambria"/>
              </a:rPr>
              <a:t>Do NOT write on green paper</a:t>
            </a:r>
          </a:p>
          <a:p>
            <a:pPr>
              <a:buFont typeface="Arial" charset="0"/>
              <a:buChar char="•"/>
              <a:defRPr/>
            </a:pPr>
            <a:r>
              <a:rPr lang="en-US" dirty="0" smtClean="0">
                <a:solidFill>
                  <a:schemeClr val="accent3">
                    <a:lumMod val="60000"/>
                    <a:lumOff val="40000"/>
                  </a:schemeClr>
                </a:solidFill>
                <a:latin typeface="Cambria"/>
                <a:ea typeface="ＭＳ Ｐゴシック" charset="-128"/>
                <a:cs typeface="Cambria"/>
              </a:rPr>
              <a:t>When you get your quiz back,</a:t>
            </a:r>
          </a:p>
          <a:p>
            <a:pPr lvl="1">
              <a:buFont typeface="Arial" charset="0"/>
              <a:buChar char="–"/>
              <a:defRPr/>
            </a:pPr>
            <a:r>
              <a:rPr lang="en-US" dirty="0" smtClean="0">
                <a:solidFill>
                  <a:schemeClr val="accent3">
                    <a:lumMod val="60000"/>
                    <a:lumOff val="40000"/>
                  </a:schemeClr>
                </a:solidFill>
                <a:latin typeface="Cambria"/>
                <a:ea typeface="ＭＳ Ｐゴシック" charset="-128"/>
                <a:cs typeface="Cambria"/>
              </a:rPr>
              <a:t>begin reviewing your answers with your partner</a:t>
            </a:r>
          </a:p>
          <a:p>
            <a:pPr>
              <a:buFont typeface="Arial" charset="0"/>
              <a:buChar char="•"/>
              <a:defRPr/>
            </a:pPr>
            <a:r>
              <a:rPr lang="en-US" dirty="0" smtClean="0">
                <a:solidFill>
                  <a:schemeClr val="accent6">
                    <a:lumMod val="60000"/>
                    <a:lumOff val="40000"/>
                  </a:schemeClr>
                </a:solidFill>
                <a:latin typeface="Cambria"/>
                <a:ea typeface="ＭＳ Ｐゴシック" charset="-128"/>
                <a:cs typeface="Cambria"/>
              </a:rPr>
              <a:t>Think: How can I use this quiz to begin studying for unit 5 test?</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0"/>
            <a:ext cx="8229600" cy="1143000"/>
          </a:xfrm>
        </p:spPr>
        <p:txBody>
          <a:bodyPr/>
          <a:lstStyle/>
          <a:p>
            <a:r>
              <a:rPr lang="en-US" smtClean="0">
                <a:latin typeface="Cambria" pitchFamily="-109" charset="0"/>
                <a:ea typeface="Cambria" pitchFamily="-109" charset="0"/>
                <a:cs typeface="Cambria" pitchFamily="-109" charset="0"/>
              </a:rPr>
              <a:t>Independent Review</a:t>
            </a:r>
          </a:p>
        </p:txBody>
      </p:sp>
      <p:sp>
        <p:nvSpPr>
          <p:cNvPr id="29699" name="Content Placeholder 2"/>
          <p:cNvSpPr>
            <a:spLocks noGrp="1"/>
          </p:cNvSpPr>
          <p:nvPr>
            <p:ph idx="1"/>
          </p:nvPr>
        </p:nvSpPr>
        <p:spPr>
          <a:xfrm>
            <a:off x="0" y="1089025"/>
            <a:ext cx="9144000" cy="2397125"/>
          </a:xfrm>
        </p:spPr>
        <p:txBody>
          <a:bodyPr/>
          <a:lstStyle/>
          <a:p>
            <a:r>
              <a:rPr lang="en-US" sz="3000" smtClean="0">
                <a:latin typeface="Cambria" pitchFamily="-109" charset="0"/>
                <a:ea typeface="Cambria" pitchFamily="-109" charset="0"/>
                <a:cs typeface="Cambria" pitchFamily="-109" charset="0"/>
              </a:rPr>
              <a:t>Stay Seated</a:t>
            </a:r>
          </a:p>
          <a:p>
            <a:r>
              <a:rPr lang="en-US" sz="3000" smtClean="0">
                <a:latin typeface="Cambria" pitchFamily="-109" charset="0"/>
                <a:ea typeface="Cambria" pitchFamily="-109" charset="0"/>
                <a:cs typeface="Cambria" pitchFamily="-109" charset="0"/>
              </a:rPr>
              <a:t>Talking quietly, facing forward, responsible phones</a:t>
            </a:r>
          </a:p>
          <a:p>
            <a:r>
              <a:rPr lang="en-US" sz="3000" smtClean="0">
                <a:latin typeface="Cambria" pitchFamily="-109" charset="0"/>
                <a:ea typeface="Cambria" pitchFamily="-109" charset="0"/>
                <a:cs typeface="Cambria" pitchFamily="-109" charset="0"/>
              </a:rPr>
              <a:t>Finish up any unanswered questions on unit 5 appointments review </a:t>
            </a:r>
          </a:p>
          <a:p>
            <a:pPr lvl="1"/>
            <a:r>
              <a:rPr lang="en-US" sz="2600" smtClean="0">
                <a:latin typeface="Cambria" pitchFamily="-109" charset="0"/>
                <a:ea typeface="Cambria" pitchFamily="-109" charset="0"/>
                <a:cs typeface="Cambria" pitchFamily="-109" charset="0"/>
              </a:rPr>
              <a:t>This will be turned in for review guide grade</a:t>
            </a:r>
          </a:p>
          <a:p>
            <a:r>
              <a:rPr lang="en-US" sz="3000" smtClean="0">
                <a:latin typeface="Cambria" pitchFamily="-109" charset="0"/>
                <a:ea typeface="Cambria" pitchFamily="-109" charset="0"/>
                <a:cs typeface="Cambria" pitchFamily="-109" charset="0"/>
              </a:rPr>
              <a:t>Attempt the seven questions the backside of unit 5 crossword to further your personal review </a:t>
            </a:r>
          </a:p>
          <a:p>
            <a:pPr lvl="1"/>
            <a:r>
              <a:rPr lang="en-US" sz="2600" smtClean="0">
                <a:latin typeface="Cambria" pitchFamily="-109" charset="0"/>
                <a:ea typeface="Cambria" pitchFamily="-109" charset="0"/>
                <a:cs typeface="Cambria" pitchFamily="-109" charset="0"/>
              </a:rPr>
              <a:t>More practice the better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0" y="0"/>
            <a:ext cx="9144000" cy="2397125"/>
          </a:xfrm>
        </p:spPr>
        <p:txBody>
          <a:bodyPr/>
          <a:lstStyle/>
          <a:p>
            <a:r>
              <a:rPr lang="en-US" sz="3000" smtClean="0">
                <a:latin typeface="Cambria" pitchFamily="-109" charset="0"/>
                <a:ea typeface="Cambria" pitchFamily="-109" charset="0"/>
                <a:cs typeface="Cambria" pitchFamily="-109" charset="0"/>
              </a:rPr>
              <a:t>Finish up any unanswered questions on unit 5 appointments review </a:t>
            </a:r>
          </a:p>
          <a:p>
            <a:pPr lvl="1"/>
            <a:r>
              <a:rPr lang="en-US" sz="2600" smtClean="0">
                <a:latin typeface="Cambria" pitchFamily="-109" charset="0"/>
                <a:ea typeface="Cambria" pitchFamily="-109" charset="0"/>
                <a:cs typeface="Cambria" pitchFamily="-109" charset="0"/>
              </a:rPr>
              <a:t>This will be turned in for review guide grade</a:t>
            </a:r>
          </a:p>
          <a:p>
            <a:pPr lvl="1"/>
            <a:r>
              <a:rPr lang="en-US" sz="2600" smtClean="0">
                <a:latin typeface="Cambria" pitchFamily="-109" charset="0"/>
                <a:ea typeface="Cambria" pitchFamily="-109" charset="0"/>
                <a:cs typeface="Cambria" pitchFamily="-109" charset="0"/>
              </a:rPr>
              <a:t>Readings for 5 + 6 will be available</a:t>
            </a:r>
          </a:p>
        </p:txBody>
      </p:sp>
      <p:pic>
        <p:nvPicPr>
          <p:cNvPr id="30723" name="Picture 3" descr="Screen Shot 2014-10-28 at 11.52.39 PM.png"/>
          <p:cNvPicPr>
            <a:picLocks noChangeAspect="1"/>
          </p:cNvPicPr>
          <p:nvPr/>
        </p:nvPicPr>
        <p:blipFill>
          <a:blip r:embed="rId2"/>
          <a:srcRect/>
          <a:stretch>
            <a:fillRect/>
          </a:stretch>
        </p:blipFill>
        <p:spPr bwMode="auto">
          <a:xfrm>
            <a:off x="952500" y="2217738"/>
            <a:ext cx="3436938" cy="4341812"/>
          </a:xfrm>
          <a:prstGeom prst="rect">
            <a:avLst/>
          </a:prstGeom>
          <a:noFill/>
          <a:ln w="9525">
            <a:noFill/>
            <a:miter lim="800000"/>
            <a:headEnd/>
            <a:tailEnd/>
          </a:ln>
        </p:spPr>
      </p:pic>
      <p:pic>
        <p:nvPicPr>
          <p:cNvPr id="30724" name="Picture 5" descr="Screen Shot 2014-10-28 at 11.54.09 PM.png"/>
          <p:cNvPicPr>
            <a:picLocks noChangeAspect="1"/>
          </p:cNvPicPr>
          <p:nvPr/>
        </p:nvPicPr>
        <p:blipFill>
          <a:blip r:embed="rId3"/>
          <a:srcRect/>
          <a:stretch>
            <a:fillRect/>
          </a:stretch>
        </p:blipFill>
        <p:spPr bwMode="auto">
          <a:xfrm>
            <a:off x="4997450" y="2217738"/>
            <a:ext cx="3344863" cy="4341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282575" y="363538"/>
            <a:ext cx="9144000" cy="2397125"/>
          </a:xfrm>
        </p:spPr>
        <p:txBody>
          <a:bodyPr/>
          <a:lstStyle/>
          <a:p>
            <a:r>
              <a:rPr lang="en-US" sz="3000" smtClean="0">
                <a:latin typeface="Cambria" pitchFamily="-109" charset="0"/>
                <a:ea typeface="Cambria" pitchFamily="-109" charset="0"/>
                <a:cs typeface="Cambria" pitchFamily="-109" charset="0"/>
              </a:rPr>
              <a:t>Attempt the seven questions the backside of unit 5 crossword to further your personal review </a:t>
            </a:r>
          </a:p>
          <a:p>
            <a:pPr lvl="1"/>
            <a:r>
              <a:rPr lang="en-US" sz="2600" smtClean="0">
                <a:latin typeface="Cambria" pitchFamily="-109" charset="0"/>
                <a:ea typeface="Cambria" pitchFamily="-109" charset="0"/>
                <a:cs typeface="Cambria" pitchFamily="-109" charset="0"/>
              </a:rPr>
              <a:t>More practice the better</a:t>
            </a:r>
          </a:p>
        </p:txBody>
      </p:sp>
      <p:pic>
        <p:nvPicPr>
          <p:cNvPr id="31747" name="Picture 4" descr="Screen Shot 2014-10-28 at 11.56.26 PM.png"/>
          <p:cNvPicPr>
            <a:picLocks noChangeAspect="1"/>
          </p:cNvPicPr>
          <p:nvPr/>
        </p:nvPicPr>
        <p:blipFill>
          <a:blip r:embed="rId2"/>
          <a:srcRect/>
          <a:stretch>
            <a:fillRect/>
          </a:stretch>
        </p:blipFill>
        <p:spPr bwMode="auto">
          <a:xfrm>
            <a:off x="4289425" y="1562100"/>
            <a:ext cx="4464050" cy="4886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800" b="1" dirty="0" smtClean="0">
                <a:solidFill>
                  <a:prstClr val="black"/>
                </a:solidFill>
                <a:ea typeface="+mn-ea"/>
                <a:cs typeface="+mn-cs"/>
              </a:rPr>
              <a:t>Review Appointments</a:t>
            </a:r>
            <a:endParaRPr lang="en-US" sz="3800" dirty="0"/>
          </a:p>
        </p:txBody>
      </p:sp>
      <p:sp>
        <p:nvSpPr>
          <p:cNvPr id="5" name="Content Placeholder 4"/>
          <p:cNvSpPr>
            <a:spLocks noGrp="1"/>
          </p:cNvSpPr>
          <p:nvPr>
            <p:ph sz="quarter" idx="1"/>
          </p:nvPr>
        </p:nvSpPr>
        <p:spPr/>
        <p:txBody>
          <a:bodyPr>
            <a:normAutofit/>
          </a:bodyPr>
          <a:lstStyle/>
          <a:p>
            <a:r>
              <a:rPr lang="en-US" sz="3400" dirty="0" smtClean="0">
                <a:solidFill>
                  <a:srgbClr val="660066"/>
                </a:solidFill>
              </a:rPr>
              <a:t>This is homework if you don’t finish it</a:t>
            </a:r>
          </a:p>
          <a:p>
            <a:pPr lvl="1"/>
            <a:r>
              <a:rPr lang="en-US" sz="2900" i="1" dirty="0" smtClean="0">
                <a:solidFill>
                  <a:srgbClr val="000000"/>
                </a:solidFill>
              </a:rPr>
              <a:t>DUE Wednesday 4/9</a:t>
            </a:r>
            <a:endParaRPr lang="en-US" sz="2900" dirty="0" smtClean="0"/>
          </a:p>
          <a:p>
            <a:r>
              <a:rPr lang="en-US" sz="3000" dirty="0" smtClean="0"/>
              <a:t>Enrichment activities = good review activity</a:t>
            </a:r>
            <a:r>
              <a:rPr lang="en-US" sz="3000" dirty="0" smtClean="0">
                <a:solidFill>
                  <a:schemeClr val="tx1"/>
                </a:solidFill>
              </a:rPr>
              <a:t> </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Checks for Understanding</a:t>
            </a:r>
            <a:endParaRPr lang="en-US" dirty="0"/>
          </a:p>
        </p:txBody>
      </p:sp>
      <p:sp>
        <p:nvSpPr>
          <p:cNvPr id="3" name="Content Placeholder 2"/>
          <p:cNvSpPr>
            <a:spLocks noGrp="1"/>
          </p:cNvSpPr>
          <p:nvPr>
            <p:ph sz="quarter" idx="1"/>
          </p:nvPr>
        </p:nvSpPr>
        <p:spPr>
          <a:xfrm>
            <a:off x="301752" y="1527048"/>
            <a:ext cx="8503920" cy="4811076"/>
          </a:xfrm>
        </p:spPr>
        <p:txBody>
          <a:bodyPr>
            <a:normAutofit fontScale="92500" lnSpcReduction="10000"/>
          </a:bodyPr>
          <a:lstStyle/>
          <a:p>
            <a:pPr>
              <a:buNone/>
            </a:pPr>
            <a:r>
              <a:rPr lang="en-US" dirty="0" smtClean="0"/>
              <a:t>Dear President Obama, </a:t>
            </a:r>
          </a:p>
          <a:p>
            <a:pPr>
              <a:buNone/>
            </a:pPr>
            <a:r>
              <a:rPr lang="en-US" dirty="0" smtClean="0"/>
              <a:t>I want to tell you about earth’s energy sources. Did you know there are 3 main categories: 1______, renewable &amp; 2______? The public should know more about 3______ energy because humans don’t affect it &amp; states like NC can use the coast as a good source of energy. 4______ power is also very efficient because whole cities like Pittsburgh run off of this energy source. However there are issues with the safety of meltdowns. Battery operated energy is connected with this perpetual source of 5______ power. On its own, this source would not be effective because of clouds and its unpredictability but including batteries would be good option. </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solidFill>
                  <a:srgbClr val="A6A6A6"/>
                </a:solidFill>
              </a:rPr>
              <a:t>Fill </a:t>
            </a:r>
            <a:r>
              <a:rPr lang="en-US" dirty="0">
                <a:solidFill>
                  <a:srgbClr val="A6A6A6"/>
                </a:solidFill>
              </a:rPr>
              <a:t>in the Blank</a:t>
            </a:r>
          </a:p>
        </p:txBody>
      </p:sp>
      <p:sp>
        <p:nvSpPr>
          <p:cNvPr id="11267" name="Content Placeholder 2"/>
          <p:cNvSpPr>
            <a:spLocks noGrp="1"/>
          </p:cNvSpPr>
          <p:nvPr>
            <p:ph idx="1"/>
          </p:nvPr>
        </p:nvSpPr>
        <p:spPr>
          <a:xfrm>
            <a:off x="304800" y="1524000"/>
            <a:ext cx="8458200" cy="4525963"/>
          </a:xfrm>
        </p:spPr>
        <p:txBody>
          <a:bodyPr/>
          <a:lstStyle/>
          <a:p>
            <a:pPr>
              <a:buFontTx/>
              <a:buNone/>
            </a:pPr>
            <a:r>
              <a:rPr lang="en-US" dirty="0">
                <a:solidFill>
                  <a:srgbClr val="000000"/>
                </a:solidFill>
              </a:rPr>
              <a:t>Coal is made </a:t>
            </a:r>
            <a:r>
              <a:rPr lang="en-US" dirty="0" smtClean="0">
                <a:solidFill>
                  <a:srgbClr val="000000"/>
                </a:solidFill>
              </a:rPr>
              <a:t>from 6________________</a:t>
            </a:r>
            <a:r>
              <a:rPr lang="en-US" dirty="0">
                <a:solidFill>
                  <a:srgbClr val="000000"/>
                </a:solidFill>
              </a:rPr>
              <a:t>.</a:t>
            </a:r>
          </a:p>
          <a:p>
            <a:pPr>
              <a:buFontTx/>
              <a:buNone/>
            </a:pPr>
            <a:r>
              <a:rPr lang="en-US" dirty="0">
                <a:solidFill>
                  <a:srgbClr val="000000"/>
                </a:solidFill>
              </a:rPr>
              <a:t>This formed</a:t>
            </a:r>
            <a:r>
              <a:rPr lang="en-US" dirty="0" smtClean="0">
                <a:solidFill>
                  <a:srgbClr val="000000"/>
                </a:solidFill>
              </a:rPr>
              <a:t> 7___________</a:t>
            </a:r>
            <a:r>
              <a:rPr lang="en-US" dirty="0">
                <a:solidFill>
                  <a:srgbClr val="000000"/>
                </a:solidFill>
              </a:rPr>
              <a:t>.</a:t>
            </a:r>
          </a:p>
          <a:p>
            <a:pPr>
              <a:buFontTx/>
              <a:buNone/>
            </a:pPr>
            <a:r>
              <a:rPr lang="en-US" dirty="0">
                <a:solidFill>
                  <a:srgbClr val="000000"/>
                </a:solidFill>
              </a:rPr>
              <a:t>Natural gas &amp; oil formed from</a:t>
            </a:r>
            <a:r>
              <a:rPr lang="en-US" dirty="0" smtClean="0">
                <a:solidFill>
                  <a:srgbClr val="000000"/>
                </a:solidFill>
              </a:rPr>
              <a:t> 8__________</a:t>
            </a:r>
            <a:r>
              <a:rPr lang="en-US" dirty="0">
                <a:solidFill>
                  <a:srgbClr val="000000"/>
                </a:solidFill>
              </a:rPr>
              <a:t>.</a:t>
            </a:r>
          </a:p>
          <a:p>
            <a:pPr>
              <a:buFontTx/>
              <a:buNone/>
            </a:pPr>
            <a:r>
              <a:rPr lang="en-US" dirty="0">
                <a:solidFill>
                  <a:srgbClr val="000000"/>
                </a:solidFill>
              </a:rPr>
              <a:t>Both of these processes use</a:t>
            </a:r>
            <a:r>
              <a:rPr lang="en-US" dirty="0" smtClean="0">
                <a:solidFill>
                  <a:srgbClr val="000000"/>
                </a:solidFill>
              </a:rPr>
              <a:t> 9_________ </a:t>
            </a:r>
            <a:r>
              <a:rPr lang="en-US" dirty="0">
                <a:solidFill>
                  <a:srgbClr val="000000"/>
                </a:solidFill>
              </a:rPr>
              <a:t>&amp;</a:t>
            </a:r>
            <a:r>
              <a:rPr lang="en-US" dirty="0" smtClean="0">
                <a:solidFill>
                  <a:srgbClr val="000000"/>
                </a:solidFill>
              </a:rPr>
              <a:t> 10________ </a:t>
            </a:r>
            <a:r>
              <a:rPr lang="en-US" dirty="0">
                <a:solidFill>
                  <a:srgbClr val="000000"/>
                </a:solidFill>
              </a:rPr>
              <a:t>after sediments deposited on top.</a:t>
            </a:r>
            <a:endParaRPr lang="en-US" dirty="0" smtClean="0">
              <a:solidFill>
                <a:srgbClr val="000000"/>
              </a:solidFill>
            </a:endParaRPr>
          </a:p>
          <a:p>
            <a:pPr>
              <a:buFontTx/>
              <a:buNone/>
            </a:pPr>
            <a:endParaRPr lang="en-US" dirty="0">
              <a:solidFill>
                <a:srgbClr val="A6A6A6"/>
              </a:solidFill>
            </a:endParaRPr>
          </a:p>
        </p:txBody>
      </p:sp>
      <p:sp>
        <p:nvSpPr>
          <p:cNvPr id="11268" name="Title 1"/>
          <p:cNvSpPr txBox="1">
            <a:spLocks/>
          </p:cNvSpPr>
          <p:nvPr/>
        </p:nvSpPr>
        <p:spPr bwMode="auto">
          <a:xfrm>
            <a:off x="457200" y="4533900"/>
            <a:ext cx="8229600" cy="1143000"/>
          </a:xfrm>
          <a:prstGeom prst="rect">
            <a:avLst/>
          </a:prstGeom>
          <a:noFill/>
          <a:ln w="9525">
            <a:noFill/>
            <a:miter lim="800000"/>
            <a:headEnd/>
            <a:tailEnd/>
          </a:ln>
        </p:spPr>
        <p:txBody>
          <a:bodyPr anchor="ctr">
            <a:prstTxWarp prst="textNoShape">
              <a:avLst/>
            </a:prstTxWarp>
          </a:bodyPr>
          <a:lstStyle/>
          <a:p>
            <a:pPr algn="ctr" eaLnBrk="0" hangingPunct="0"/>
            <a:r>
              <a:rPr lang="en-US" sz="4400" dirty="0">
                <a:solidFill>
                  <a:schemeClr val="bg1"/>
                </a:solidFill>
              </a:rPr>
              <a:t>Checks for understanding</a:t>
            </a:r>
            <a:endParaRPr lang="en-US" sz="4400" dirty="0">
              <a:solidFill>
                <a:srgbClr val="A6A6A6"/>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a:solidFill>
                  <a:srgbClr val="000000"/>
                </a:solidFill>
              </a:rPr>
              <a:t>Did I learn??</a:t>
            </a:r>
          </a:p>
        </p:txBody>
      </p:sp>
      <p:sp>
        <p:nvSpPr>
          <p:cNvPr id="12291" name="Content Placeholder 2"/>
          <p:cNvSpPr>
            <a:spLocks noGrp="1"/>
          </p:cNvSpPr>
          <p:nvPr>
            <p:ph idx="1"/>
          </p:nvPr>
        </p:nvSpPr>
        <p:spPr/>
        <p:txBody>
          <a:bodyPr/>
          <a:lstStyle/>
          <a:p>
            <a:pPr>
              <a:buFontTx/>
              <a:buNone/>
            </a:pPr>
            <a:r>
              <a:rPr lang="en-US" dirty="0">
                <a:solidFill>
                  <a:srgbClr val="000000"/>
                </a:solidFill>
              </a:rPr>
              <a:t>Coal is made from </a:t>
            </a:r>
            <a:r>
              <a:rPr lang="en-US" dirty="0">
                <a:solidFill>
                  <a:srgbClr val="FF0000"/>
                </a:solidFill>
              </a:rPr>
              <a:t>Ancient Trees &amp; plants</a:t>
            </a:r>
            <a:r>
              <a:rPr lang="en-US" dirty="0">
                <a:solidFill>
                  <a:srgbClr val="A6A6A6"/>
                </a:solidFill>
              </a:rPr>
              <a:t>.</a:t>
            </a:r>
          </a:p>
          <a:p>
            <a:pPr>
              <a:buFontTx/>
              <a:buNone/>
            </a:pPr>
            <a:r>
              <a:rPr lang="en-US" dirty="0">
                <a:solidFill>
                  <a:srgbClr val="000000"/>
                </a:solidFill>
              </a:rPr>
              <a:t>This formed </a:t>
            </a:r>
            <a:r>
              <a:rPr lang="en-US" dirty="0">
                <a:solidFill>
                  <a:srgbClr val="FF6600"/>
                </a:solidFill>
              </a:rPr>
              <a:t>Peat</a:t>
            </a:r>
          </a:p>
          <a:p>
            <a:pPr>
              <a:buFontTx/>
              <a:buNone/>
            </a:pPr>
            <a:r>
              <a:rPr lang="en-US" dirty="0">
                <a:solidFill>
                  <a:srgbClr val="000000"/>
                </a:solidFill>
              </a:rPr>
              <a:t>Natural gas &amp; oil formed from </a:t>
            </a:r>
            <a:r>
              <a:rPr lang="en-US" dirty="0">
                <a:solidFill>
                  <a:srgbClr val="FF6600"/>
                </a:solidFill>
              </a:rPr>
              <a:t>tiny marine animals.</a:t>
            </a:r>
          </a:p>
          <a:p>
            <a:pPr>
              <a:buFontTx/>
              <a:buNone/>
            </a:pPr>
            <a:r>
              <a:rPr lang="en-US" dirty="0">
                <a:solidFill>
                  <a:srgbClr val="000000"/>
                </a:solidFill>
              </a:rPr>
              <a:t>Both of these processes use </a:t>
            </a:r>
            <a:r>
              <a:rPr lang="en-US" dirty="0">
                <a:solidFill>
                  <a:srgbClr val="FF0000"/>
                </a:solidFill>
              </a:rPr>
              <a:t>heat</a:t>
            </a:r>
            <a:r>
              <a:rPr lang="en-US" dirty="0">
                <a:solidFill>
                  <a:srgbClr val="A6A6A6"/>
                </a:solidFill>
              </a:rPr>
              <a:t> </a:t>
            </a:r>
            <a:r>
              <a:rPr lang="en-US" dirty="0">
                <a:solidFill>
                  <a:srgbClr val="000000"/>
                </a:solidFill>
              </a:rPr>
              <a:t>&amp; </a:t>
            </a:r>
            <a:r>
              <a:rPr lang="en-US" dirty="0">
                <a:solidFill>
                  <a:srgbClr val="FF0000"/>
                </a:solidFill>
              </a:rPr>
              <a:t>pressure</a:t>
            </a:r>
            <a:r>
              <a:rPr lang="en-US" dirty="0">
                <a:solidFill>
                  <a:srgbClr val="A6A6A6"/>
                </a:solidFill>
              </a:rPr>
              <a:t> </a:t>
            </a:r>
            <a:r>
              <a:rPr lang="en-US" dirty="0">
                <a:solidFill>
                  <a:srgbClr val="000000"/>
                </a:solidFill>
              </a:rPr>
              <a:t>after sediments deposited on top.</a:t>
            </a:r>
            <a:endParaRPr lang="en-US" dirty="0" smtClean="0">
              <a:solidFill>
                <a:srgbClr val="000000"/>
              </a:solidFill>
            </a:endParaRPr>
          </a:p>
          <a:p>
            <a:pPr>
              <a:buFontTx/>
              <a:buNone/>
            </a:pPr>
            <a:endParaRPr lang="en-US" dirty="0" smtClean="0">
              <a:solidFill>
                <a:srgbClr val="A6A6A6"/>
              </a:solidFill>
            </a:endParaRPr>
          </a:p>
          <a:p>
            <a:pPr>
              <a:buFontTx/>
              <a:buNone/>
            </a:pPr>
            <a:endParaRPr lang="en-US" dirty="0">
              <a:solidFill>
                <a:srgbClr val="A6A6A6"/>
              </a:solidFill>
            </a:endParaRPr>
          </a:p>
          <a:p>
            <a:pPr>
              <a:buFontTx/>
              <a:buNone/>
            </a:pPr>
            <a:endParaRPr lang="en-US" dirty="0">
              <a:solidFill>
                <a:srgbClr val="A6A6A6"/>
              </a:solidFill>
            </a:endParaRPr>
          </a:p>
          <a:p>
            <a:pPr>
              <a:buFontTx/>
              <a:buNone/>
            </a:pPr>
            <a:endParaRPr lang="en-US" dirty="0">
              <a:solidFill>
                <a:srgbClr val="BFBFBF"/>
              </a:solidFill>
            </a:endParaRPr>
          </a:p>
          <a:p>
            <a:pPr>
              <a:buFontTx/>
              <a:buNone/>
            </a:pPr>
            <a:endParaRPr lang="en-US" dirty="0">
              <a:solidFill>
                <a:srgbClr val="BFBFBF"/>
              </a:solidFill>
            </a:endParaRPr>
          </a:p>
          <a:p>
            <a:pPr>
              <a:buFontTx/>
              <a:buNone/>
            </a:pPr>
            <a:endParaRPr lang="en-US" dirty="0">
              <a:solidFill>
                <a:srgbClr val="A6A6A6"/>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800" b="1" dirty="0" smtClean="0">
                <a:solidFill>
                  <a:prstClr val="black"/>
                </a:solidFill>
                <a:ea typeface="+mn-ea"/>
                <a:cs typeface="+mn-cs"/>
              </a:rPr>
              <a:t>Housekeeping</a:t>
            </a:r>
            <a:endParaRPr lang="en-US" sz="3800" dirty="0"/>
          </a:p>
        </p:txBody>
      </p:sp>
      <p:sp>
        <p:nvSpPr>
          <p:cNvPr id="5" name="Content Placeholder 4"/>
          <p:cNvSpPr>
            <a:spLocks noGrp="1"/>
          </p:cNvSpPr>
          <p:nvPr>
            <p:ph sz="quarter" idx="1"/>
          </p:nvPr>
        </p:nvSpPr>
        <p:spPr>
          <a:xfrm>
            <a:off x="301752" y="1527048"/>
            <a:ext cx="8842248" cy="4572000"/>
          </a:xfrm>
        </p:spPr>
        <p:txBody>
          <a:bodyPr>
            <a:normAutofit lnSpcReduction="10000"/>
          </a:bodyPr>
          <a:lstStyle/>
          <a:p>
            <a:pPr algn="ctr">
              <a:buNone/>
            </a:pPr>
            <a:r>
              <a:rPr lang="en-US" sz="5100" dirty="0" smtClean="0"/>
              <a:t>FIVE minutes</a:t>
            </a:r>
          </a:p>
          <a:p>
            <a:pPr algn="ctr">
              <a:buNone/>
            </a:pPr>
            <a:r>
              <a:rPr lang="en-US" sz="2600" u="sng" dirty="0" smtClean="0"/>
              <a:t>Hand in today’s assignments </a:t>
            </a:r>
            <a:r>
              <a:rPr lang="en-US" sz="3000" u="sng" dirty="0" smtClean="0">
                <a:latin typeface="Cambria"/>
                <a:cs typeface="Cambria"/>
              </a:rPr>
              <a:t>DUE Mon Apr </a:t>
            </a:r>
            <a:r>
              <a:rPr lang="en-US" sz="3000" u="sng" dirty="0" smtClean="0">
                <a:latin typeface="Cambria"/>
                <a:cs typeface="Cambria"/>
              </a:rPr>
              <a:t>20</a:t>
            </a:r>
          </a:p>
          <a:p>
            <a:pPr algn="ctr">
              <a:buNone/>
            </a:pPr>
            <a:r>
              <a:rPr lang="en-US" sz="541" dirty="0" smtClean="0">
                <a:latin typeface="Comic Sans MS"/>
                <a:cs typeface="Comic Sans MS"/>
              </a:rPr>
              <a:t>	</a:t>
            </a:r>
            <a:endParaRPr lang="en-US" sz="541" dirty="0" smtClean="0"/>
          </a:p>
          <a:p>
            <a:pPr>
              <a:defRPr/>
            </a:pPr>
            <a:r>
              <a:rPr lang="en-US" sz="3100" dirty="0" smtClean="0">
                <a:latin typeface="Comic Sans MS"/>
                <a:cs typeface="Comic Sans MS"/>
              </a:rPr>
              <a:t>Tues = Mining Lab + </a:t>
            </a:r>
            <a:r>
              <a:rPr lang="en-US" sz="3100" dirty="0" smtClean="0">
                <a:latin typeface="Comic Sans MS"/>
                <a:cs typeface="Comic Sans MS"/>
              </a:rPr>
              <a:t>paragraph</a:t>
            </a:r>
          </a:p>
          <a:p>
            <a:pPr>
              <a:defRPr/>
            </a:pPr>
            <a:r>
              <a:rPr lang="en-US" sz="3100" dirty="0" smtClean="0">
                <a:latin typeface="Comic Sans MS"/>
                <a:cs typeface="Comic Sans MS"/>
              </a:rPr>
              <a:t>Friday </a:t>
            </a:r>
            <a:r>
              <a:rPr lang="en-US" sz="3100" dirty="0" smtClean="0">
                <a:latin typeface="Comic Sans MS"/>
                <a:cs typeface="Comic Sans MS"/>
              </a:rPr>
              <a:t>=</a:t>
            </a:r>
            <a:r>
              <a:rPr lang="en-US" sz="3100" dirty="0" smtClean="0">
                <a:latin typeface="Comic Sans MS"/>
                <a:cs typeface="Comic Sans MS"/>
              </a:rPr>
              <a:t> 9 questions on back of class work</a:t>
            </a:r>
          </a:p>
          <a:p>
            <a:pPr>
              <a:defRPr/>
            </a:pPr>
            <a:endParaRPr lang="en-US" dirty="0" smtClean="0">
              <a:latin typeface="Comic Sans MS"/>
              <a:cs typeface="Comic Sans MS"/>
            </a:endParaRPr>
          </a:p>
          <a:p>
            <a:pPr>
              <a:defRPr/>
            </a:pPr>
            <a:r>
              <a:rPr lang="en-US" u="sng" dirty="0" smtClean="0">
                <a:latin typeface="Comic Sans MS"/>
                <a:cs typeface="Comic Sans MS"/>
              </a:rPr>
              <a:t>If finished</a:t>
            </a:r>
            <a:r>
              <a:rPr lang="en-US" dirty="0" smtClean="0">
                <a:latin typeface="Comic Sans MS"/>
                <a:cs typeface="Comic Sans MS"/>
              </a:rPr>
              <a:t>:</a:t>
            </a:r>
          </a:p>
          <a:p>
            <a:pPr lvl="1">
              <a:defRPr/>
            </a:pPr>
            <a:r>
              <a:rPr lang="en-US" dirty="0" smtClean="0">
                <a:latin typeface="Comic Sans MS"/>
                <a:cs typeface="Comic Sans MS"/>
              </a:rPr>
              <a:t>Pink Review Sheet</a:t>
            </a:r>
          </a:p>
          <a:p>
            <a:pPr lvl="1">
              <a:defRPr/>
            </a:pPr>
            <a:r>
              <a:rPr lang="en-US" dirty="0" smtClean="0">
                <a:latin typeface="Comic Sans MS"/>
                <a:cs typeface="Comic Sans MS"/>
              </a:rPr>
              <a:t>Honors Review Questions</a:t>
            </a:r>
          </a:p>
          <a:p>
            <a:pPr lvl="1">
              <a:defRPr/>
            </a:pPr>
            <a:r>
              <a:rPr lang="en-US" dirty="0" smtClean="0">
                <a:latin typeface="Comic Sans MS"/>
                <a:cs typeface="Comic Sans MS"/>
              </a:rPr>
              <a:t>Unit 5 Crossword</a:t>
            </a:r>
          </a:p>
          <a:p>
            <a:pPr>
              <a:defRPr/>
            </a:pPr>
            <a:endParaRPr lang="en-US" dirty="0" smtClean="0">
              <a:latin typeface="Comic Sans MS"/>
              <a:cs typeface="Comic Sans MS"/>
            </a:endParaRPr>
          </a:p>
          <a:p>
            <a:pPr>
              <a:buNone/>
            </a:pPr>
            <a:endParaRPr lang="en-US" sz="2900"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Title 4"/>
          <p:cNvSpPr>
            <a:spLocks noGrp="1"/>
          </p:cNvSpPr>
          <p:nvPr>
            <p:ph type="title"/>
          </p:nvPr>
        </p:nvSpPr>
        <p:spPr>
          <a:xfrm>
            <a:off x="0" y="-1143000"/>
            <a:ext cx="8915400" cy="2286000"/>
          </a:xfrm>
        </p:spPr>
        <p:txBody>
          <a:bodyPr/>
          <a:lstStyle/>
          <a:p>
            <a:r>
              <a:rPr lang="en-US" dirty="0" smtClean="0">
                <a:solidFill>
                  <a:schemeClr val="bg1"/>
                </a:solidFill>
                <a:ea typeface="ＭＳ Ｐゴシック" pitchFamily="-109" charset="-128"/>
                <a:cs typeface="ＭＳ Ｐゴシック" pitchFamily="-109" charset="-128"/>
              </a:rPr>
              <a:t>Return</a:t>
            </a:r>
            <a:r>
              <a:rPr lang="en-US" dirty="0" smtClean="0">
                <a:solidFill>
                  <a:schemeClr val="bg1"/>
                </a:solidFill>
                <a:ea typeface="ＭＳ Ｐゴシック" pitchFamily="-109" charset="-128"/>
                <a:cs typeface="ＭＳ Ｐゴシック" pitchFamily="-109" charset="-128"/>
              </a:rPr>
              <a:t> </a:t>
            </a:r>
            <a:r>
              <a:rPr lang="en-US" dirty="0" smtClean="0">
                <a:solidFill>
                  <a:schemeClr val="bg1"/>
                </a:solidFill>
                <a:ea typeface="ＭＳ Ｐゴシック" pitchFamily="-109" charset="-128"/>
                <a:cs typeface="ＭＳ Ｐゴシック" pitchFamily="-109" charset="-128"/>
              </a:rPr>
              <a:t>t</a:t>
            </a:r>
            <a:r>
              <a:rPr lang="en-US" dirty="0" smtClean="0">
                <a:solidFill>
                  <a:schemeClr val="bg1"/>
                </a:solidFill>
                <a:ea typeface="ＭＳ Ｐゴシック" pitchFamily="-109" charset="-128"/>
                <a:cs typeface="ＭＳ Ｐゴシック" pitchFamily="-109" charset="-128"/>
              </a:rPr>
              <a:t>o Assigned Seats</a:t>
            </a:r>
            <a:endParaRPr lang="en-US" sz="3000" dirty="0" smtClean="0">
              <a:solidFill>
                <a:schemeClr val="bg1"/>
              </a:solidFill>
              <a:ea typeface="ＭＳ Ｐゴシック" pitchFamily="-109" charset="-128"/>
              <a:cs typeface="ＭＳ Ｐゴシック" pitchFamily="-109" charset="-128"/>
            </a:endParaRPr>
          </a:p>
        </p:txBody>
      </p:sp>
      <p:sp>
        <p:nvSpPr>
          <p:cNvPr id="6" name="Text Placeholder 19"/>
          <p:cNvSpPr>
            <a:spLocks noGrp="1"/>
          </p:cNvSpPr>
          <p:nvPr>
            <p:ph type="body" idx="1"/>
          </p:nvPr>
        </p:nvSpPr>
        <p:spPr>
          <a:xfrm>
            <a:off x="400050" y="3119438"/>
            <a:ext cx="8515350" cy="2868612"/>
          </a:xfrm>
        </p:spPr>
        <p:txBody>
          <a:bodyPr>
            <a:noAutofit/>
          </a:bodyPr>
          <a:lstStyle/>
          <a:p>
            <a:pPr fontAlgn="auto">
              <a:spcAft>
                <a:spcPts val="0"/>
              </a:spcAft>
              <a:defRPr/>
            </a:pPr>
            <a:r>
              <a:rPr lang="en-US" sz="4000" dirty="0" smtClean="0">
                <a:solidFill>
                  <a:schemeClr val="accent6"/>
                </a:solidFill>
              </a:rPr>
              <a:t>Clean Up   </a:t>
            </a:r>
            <a:r>
              <a:rPr lang="en-US" sz="4000" dirty="0" smtClean="0">
                <a:solidFill>
                  <a:srgbClr val="000090"/>
                </a:solidFill>
              </a:rPr>
              <a:t>+</a:t>
            </a:r>
            <a:r>
              <a:rPr lang="en-US" sz="4000" dirty="0" smtClean="0">
                <a:solidFill>
                  <a:srgbClr val="E07602"/>
                </a:solidFill>
              </a:rPr>
              <a:t>   Clear DESK</a:t>
            </a:r>
          </a:p>
          <a:p>
            <a:pPr fontAlgn="auto">
              <a:spcAft>
                <a:spcPts val="0"/>
              </a:spcAft>
              <a:defRPr/>
            </a:pPr>
            <a:endParaRPr lang="en-US" sz="3400" dirty="0" smtClean="0">
              <a:solidFill>
                <a:schemeClr val="tx1"/>
              </a:solidFill>
              <a:latin typeface="Comic Sans MS"/>
              <a:cs typeface="Comic Sans MS"/>
            </a:endParaRPr>
          </a:p>
          <a:p>
            <a:pPr fontAlgn="auto">
              <a:spcAft>
                <a:spcPts val="0"/>
              </a:spcAft>
              <a:defRPr/>
            </a:pPr>
            <a:endParaRPr lang="en-US" sz="3400" dirty="0" smtClean="0">
              <a:solidFill>
                <a:schemeClr val="tx1"/>
              </a:solidFill>
              <a:latin typeface="Comic Sans MS"/>
              <a:cs typeface="Comic Sans MS"/>
            </a:endParaRPr>
          </a:p>
          <a:p>
            <a:pPr fontAlgn="auto">
              <a:spcAft>
                <a:spcPts val="0"/>
              </a:spcAft>
              <a:defRPr/>
            </a:pPr>
            <a:endParaRPr lang="en-US" sz="4000" dirty="0">
              <a:solidFill>
                <a:srgbClr val="E07602"/>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Title 1"/>
          <p:cNvSpPr>
            <a:spLocks noGrp="1"/>
          </p:cNvSpPr>
          <p:nvPr>
            <p:ph type="title"/>
          </p:nvPr>
        </p:nvSpPr>
        <p:spPr>
          <a:xfrm>
            <a:off x="0" y="666750"/>
            <a:ext cx="8913813" cy="914400"/>
          </a:xfrm>
        </p:spPr>
        <p:txBody>
          <a:bodyPr/>
          <a:lstStyle/>
          <a:p>
            <a:r>
              <a:rPr lang="en-US"/>
              <a:t>Exit Ticket</a:t>
            </a:r>
          </a:p>
        </p:txBody>
      </p:sp>
      <p:sp>
        <p:nvSpPr>
          <p:cNvPr id="60419" name="Content Placeholder 2"/>
          <p:cNvSpPr>
            <a:spLocks noGrp="1"/>
          </p:cNvSpPr>
          <p:nvPr>
            <p:ph idx="1"/>
          </p:nvPr>
        </p:nvSpPr>
        <p:spPr>
          <a:xfrm>
            <a:off x="411163" y="1581150"/>
            <a:ext cx="8732837" cy="3670300"/>
          </a:xfrm>
        </p:spPr>
        <p:txBody>
          <a:bodyPr/>
          <a:lstStyle/>
          <a:p>
            <a:pPr>
              <a:buFont typeface="Wingdings 2" pitchFamily="-109" charset="2"/>
              <a:buNone/>
            </a:pPr>
            <a:r>
              <a:rPr lang="en-US" sz="3000" smtClean="0">
                <a:latin typeface="Cambria" pitchFamily="-109" charset="0"/>
              </a:rPr>
              <a:t>If you have a scantron- lets use it again on the BACK</a:t>
            </a:r>
          </a:p>
          <a:p>
            <a:pPr>
              <a:buFont typeface="Wingdings 2" pitchFamily="-109" charset="2"/>
              <a:buNone/>
            </a:pPr>
            <a:r>
              <a:rPr lang="en-US" sz="3000">
                <a:latin typeface="Cambria" pitchFamily="-109" charset="0"/>
              </a:rPr>
              <a:t>No talking</a:t>
            </a:r>
          </a:p>
          <a:p>
            <a:pPr>
              <a:buFont typeface="Wingdings 2" pitchFamily="-109" charset="2"/>
              <a:buNone/>
            </a:pPr>
            <a:r>
              <a:rPr lang="en-US" sz="3000">
                <a:latin typeface="Cambria" pitchFamily="-109" charset="0"/>
              </a:rPr>
              <a:t>Put in exit ticket box on way out of door @ bell</a:t>
            </a:r>
          </a:p>
          <a:p>
            <a:endParaRPr lang="en-US"/>
          </a:p>
          <a:p>
            <a:pPr>
              <a:buFont typeface="Wingdings 2" pitchFamily="-109" charset="2"/>
              <a:buNone/>
            </a:pPr>
            <a:endParaRPr lang="en-US"/>
          </a:p>
        </p:txBody>
      </p:sp>
      <p:pic>
        <p:nvPicPr>
          <p:cNvPr id="60420" name="Picture 3" descr="images.jpeg"/>
          <p:cNvPicPr>
            <a:picLocks noChangeAspect="1"/>
          </p:cNvPicPr>
          <p:nvPr/>
        </p:nvPicPr>
        <p:blipFill>
          <a:blip r:embed="rId2"/>
          <a:srcRect/>
          <a:stretch>
            <a:fillRect/>
          </a:stretch>
        </p:blipFill>
        <p:spPr bwMode="auto">
          <a:xfrm>
            <a:off x="4252913" y="3621088"/>
            <a:ext cx="3933825" cy="293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41313" y="300038"/>
            <a:ext cx="7772400" cy="1143000"/>
          </a:xfrm>
        </p:spPr>
        <p:txBody>
          <a:bodyPr rtlCol="0">
            <a:normAutofit/>
          </a:bodyPr>
          <a:lstStyle/>
          <a:p>
            <a:pPr fontAlgn="auto">
              <a:spcAft>
                <a:spcPts val="0"/>
              </a:spcAft>
              <a:defRPr/>
            </a:pPr>
            <a:r>
              <a:rPr lang="en-US" dirty="0" smtClean="0">
                <a:effectLst>
                  <a:outerShdw blurRad="38100" dist="38100" dir="2700000" algn="tl">
                    <a:srgbClr val="000000"/>
                  </a:outerShdw>
                </a:effectLst>
                <a:ea typeface="+mj-ea"/>
                <a:cs typeface="+mj-cs"/>
              </a:rPr>
              <a:t>Unit 3 –Quiz </a:t>
            </a:r>
            <a:endParaRPr lang="en-US" i="1" dirty="0" smtClean="0">
              <a:effectLst>
                <a:outerShdw blurRad="38100" dist="38100" dir="2700000" algn="tl">
                  <a:srgbClr val="000000"/>
                </a:outerShdw>
              </a:effectLst>
              <a:ea typeface="+mj-ea"/>
              <a:cs typeface="+mj-cs"/>
            </a:endParaRPr>
          </a:p>
        </p:txBody>
      </p:sp>
      <p:sp>
        <p:nvSpPr>
          <p:cNvPr id="61443" name="Content Placeholder 2"/>
          <p:cNvSpPr>
            <a:spLocks noGrp="1"/>
          </p:cNvSpPr>
          <p:nvPr>
            <p:ph sz="half" idx="1"/>
          </p:nvPr>
        </p:nvSpPr>
        <p:spPr>
          <a:xfrm>
            <a:off x="147638" y="1443038"/>
            <a:ext cx="8561387" cy="5151437"/>
          </a:xfrm>
        </p:spPr>
        <p:txBody>
          <a:bodyPr/>
          <a:lstStyle/>
          <a:p>
            <a:pPr marL="514350" indent="-514350">
              <a:lnSpc>
                <a:spcPct val="80000"/>
              </a:lnSpc>
              <a:spcAft>
                <a:spcPts val="1200"/>
              </a:spcAft>
              <a:buFont typeface="Verdana" pitchFamily="-109" charset="0"/>
              <a:buAutoNum type="arabicPeriod"/>
            </a:pPr>
            <a:r>
              <a:rPr lang="en-US" sz="3700">
                <a:latin typeface="Cambria" pitchFamily="-109" charset="0"/>
              </a:rPr>
              <a:t>Clear your desk</a:t>
            </a:r>
          </a:p>
          <a:p>
            <a:pPr marL="514350" indent="-514350">
              <a:lnSpc>
                <a:spcPct val="80000"/>
              </a:lnSpc>
              <a:spcAft>
                <a:spcPts val="1200"/>
              </a:spcAft>
              <a:buFont typeface="Verdana" pitchFamily="-109" charset="0"/>
              <a:buAutoNum type="arabicPeriod"/>
            </a:pPr>
            <a:r>
              <a:rPr lang="en-US" sz="3700">
                <a:latin typeface="Cambria" pitchFamily="-109" charset="0"/>
              </a:rPr>
              <a:t>Place this SYMBOL in box</a:t>
            </a:r>
            <a:endParaRPr lang="en-US" sz="4100">
              <a:latin typeface="Cambria" pitchFamily="-109" charset="0"/>
            </a:endParaRPr>
          </a:p>
          <a:p>
            <a:pPr marL="514350" indent="-514350">
              <a:lnSpc>
                <a:spcPct val="80000"/>
              </a:lnSpc>
              <a:spcAft>
                <a:spcPts val="1200"/>
              </a:spcAft>
              <a:buFont typeface="Verdana" pitchFamily="-109" charset="0"/>
              <a:buAutoNum type="arabicPeriod"/>
            </a:pPr>
            <a:r>
              <a:rPr lang="en-US" sz="3700">
                <a:latin typeface="Cambria" pitchFamily="-109" charset="0"/>
              </a:rPr>
              <a:t>No talking at ALL</a:t>
            </a:r>
            <a:endParaRPr lang="en-US" sz="3700" smtClean="0">
              <a:latin typeface="Cambria" pitchFamily="-109" charset="0"/>
            </a:endParaRPr>
          </a:p>
          <a:p>
            <a:pPr marL="514350" indent="-514350">
              <a:lnSpc>
                <a:spcPct val="80000"/>
              </a:lnSpc>
              <a:spcAft>
                <a:spcPts val="1200"/>
              </a:spcAft>
              <a:buFont typeface="Arial" pitchFamily="-109" charset="0"/>
              <a:buNone/>
            </a:pPr>
            <a:r>
              <a:rPr lang="en-US" sz="3400" u="sng" smtClean="0">
                <a:solidFill>
                  <a:srgbClr val="1F497D"/>
                </a:solidFill>
                <a:latin typeface="Cambria" pitchFamily="-109" charset="0"/>
              </a:rPr>
              <a:t>When FINISHED:</a:t>
            </a:r>
          </a:p>
          <a:p>
            <a:pPr marL="514350" indent="-514350">
              <a:lnSpc>
                <a:spcPct val="80000"/>
              </a:lnSpc>
              <a:spcAft>
                <a:spcPts val="1200"/>
              </a:spcAft>
              <a:buFont typeface="Arial" pitchFamily="-109" charset="0"/>
              <a:buAutoNum type="arabicPeriod"/>
            </a:pPr>
            <a:r>
              <a:rPr lang="en-US" sz="2800" smtClean="0">
                <a:solidFill>
                  <a:srgbClr val="1F497D"/>
                </a:solidFill>
                <a:latin typeface="Cambria" pitchFamily="-109" charset="0"/>
              </a:rPr>
              <a:t>Flip over scantron</a:t>
            </a:r>
          </a:p>
          <a:p>
            <a:pPr marL="514350" indent="-514350">
              <a:lnSpc>
                <a:spcPct val="80000"/>
              </a:lnSpc>
              <a:spcAft>
                <a:spcPts val="1200"/>
              </a:spcAft>
              <a:buFont typeface="Arial" pitchFamily="-109" charset="0"/>
              <a:buAutoNum type="arabicPeriod"/>
            </a:pPr>
            <a:r>
              <a:rPr lang="en-US" sz="2800" smtClean="0">
                <a:solidFill>
                  <a:srgbClr val="1F497D"/>
                </a:solidFill>
                <a:latin typeface="Cambria" pitchFamily="-109" charset="0"/>
              </a:rPr>
              <a:t>Wait quietly</a:t>
            </a:r>
          </a:p>
          <a:p>
            <a:pPr marL="514350" indent="-514350">
              <a:lnSpc>
                <a:spcPct val="80000"/>
              </a:lnSpc>
              <a:spcAft>
                <a:spcPts val="1200"/>
              </a:spcAft>
              <a:buFont typeface="Arial" pitchFamily="-109" charset="0"/>
              <a:buAutoNum type="arabicPeriod"/>
            </a:pPr>
            <a:r>
              <a:rPr lang="en-US" sz="2800" smtClean="0">
                <a:solidFill>
                  <a:srgbClr val="1F497D"/>
                </a:solidFill>
                <a:latin typeface="Cambria" pitchFamily="-109" charset="0"/>
              </a:rPr>
              <a:t>Put into exit ticket box @ bell</a:t>
            </a:r>
            <a:endParaRPr lang="en-US" sz="2800">
              <a:solidFill>
                <a:srgbClr val="1F497D"/>
              </a:solidFill>
              <a:latin typeface="Cambria" pitchFamily="-109" charset="0"/>
            </a:endParaRPr>
          </a:p>
        </p:txBody>
      </p:sp>
      <p:sp>
        <p:nvSpPr>
          <p:cNvPr id="61444" name="TextBox 3"/>
          <p:cNvSpPr txBox="1">
            <a:spLocks noChangeArrowheads="1"/>
          </p:cNvSpPr>
          <p:nvPr/>
        </p:nvSpPr>
        <p:spPr bwMode="auto">
          <a:xfrm>
            <a:off x="6818313" y="1970088"/>
            <a:ext cx="1639887" cy="1630362"/>
          </a:xfrm>
          <a:prstGeom prst="rect">
            <a:avLst/>
          </a:prstGeom>
          <a:noFill/>
          <a:ln w="9525">
            <a:solidFill>
              <a:schemeClr val="tx1"/>
            </a:solidFill>
            <a:miter lim="800000"/>
            <a:headEnd/>
            <a:tailEnd/>
          </a:ln>
        </p:spPr>
        <p:txBody>
          <a:bodyPr>
            <a:prstTxWarp prst="textNoShape">
              <a:avLst/>
            </a:prstTxWarp>
            <a:spAutoFit/>
          </a:bodyPr>
          <a:lstStyle/>
          <a:p>
            <a:pPr defTabSz="914400" eaLnBrk="0" hangingPunct="0"/>
            <a:r>
              <a:rPr lang="en-US" sz="10000">
                <a:solidFill>
                  <a:srgbClr val="000000"/>
                </a:solidFill>
              </a:rPr>
              <a:t> </a:t>
            </a: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0" y="0"/>
            <a:ext cx="9144000" cy="2397125"/>
          </a:xfrm>
        </p:spPr>
        <p:txBody>
          <a:bodyPr/>
          <a:lstStyle/>
          <a:p>
            <a:r>
              <a:rPr lang="en-US" sz="3000" dirty="0" smtClean="0">
                <a:latin typeface="Cambria" pitchFamily="-109" charset="0"/>
                <a:ea typeface="Cambria" pitchFamily="-109" charset="0"/>
                <a:cs typeface="Cambria" pitchFamily="-109" charset="0"/>
              </a:rPr>
              <a:t>Priority:</a:t>
            </a:r>
          </a:p>
          <a:p>
            <a:pPr lvl="1"/>
            <a:r>
              <a:rPr lang="en-US" sz="2100" dirty="0" smtClean="0">
                <a:latin typeface="Cambria" pitchFamily="-109" charset="0"/>
                <a:ea typeface="Cambria" pitchFamily="-109" charset="0"/>
                <a:cs typeface="Cambria" pitchFamily="-109" charset="0"/>
              </a:rPr>
              <a:t>Mining lab</a:t>
            </a:r>
          </a:p>
          <a:p>
            <a:pPr lvl="1"/>
            <a:r>
              <a:rPr lang="en-US" sz="2100" dirty="0" smtClean="0">
                <a:latin typeface="Cambria" pitchFamily="-109" charset="0"/>
                <a:ea typeface="Cambria" pitchFamily="-109" charset="0"/>
                <a:cs typeface="Cambria" pitchFamily="-109" charset="0"/>
              </a:rPr>
              <a:t>Fridays class work</a:t>
            </a:r>
            <a:endParaRPr lang="en-US" sz="2100" dirty="0" smtClean="0">
              <a:latin typeface="Cambria" pitchFamily="-109" charset="0"/>
              <a:ea typeface="Cambria" pitchFamily="-109" charset="0"/>
              <a:cs typeface="Cambria" pitchFamily="-109" charset="0"/>
            </a:endParaRPr>
          </a:p>
        </p:txBody>
      </p:sp>
      <p:pic>
        <p:nvPicPr>
          <p:cNvPr id="5" name="Picture 4" descr="Screen Shot 2015-04-19 at 9.14.48 PM.png"/>
          <p:cNvPicPr>
            <a:picLocks noChangeAspect="1"/>
          </p:cNvPicPr>
          <p:nvPr/>
        </p:nvPicPr>
        <p:blipFill>
          <a:blip r:embed="rId2"/>
          <a:stretch>
            <a:fillRect/>
          </a:stretch>
        </p:blipFill>
        <p:spPr>
          <a:xfrm>
            <a:off x="3437584" y="309623"/>
            <a:ext cx="5080000" cy="59182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0" y="0"/>
            <a:ext cx="9144000" cy="2397125"/>
          </a:xfrm>
        </p:spPr>
        <p:txBody>
          <a:bodyPr/>
          <a:lstStyle/>
          <a:p>
            <a:r>
              <a:rPr lang="en-US" sz="3000" dirty="0" smtClean="0">
                <a:latin typeface="Cambria" pitchFamily="-109" charset="0"/>
                <a:ea typeface="Cambria" pitchFamily="-109" charset="0"/>
                <a:cs typeface="Cambria" pitchFamily="-109" charset="0"/>
              </a:rPr>
              <a:t>Work on this if you finished:</a:t>
            </a:r>
          </a:p>
          <a:p>
            <a:pPr lvl="1"/>
            <a:r>
              <a:rPr lang="en-US" sz="2100" dirty="0" smtClean="0">
                <a:latin typeface="Cambria" pitchFamily="-109" charset="0"/>
                <a:ea typeface="Cambria" pitchFamily="-109" charset="0"/>
                <a:cs typeface="Cambria" pitchFamily="-109" charset="0"/>
              </a:rPr>
              <a:t>Mining lab</a:t>
            </a:r>
          </a:p>
          <a:p>
            <a:pPr lvl="1"/>
            <a:r>
              <a:rPr lang="en-US" sz="2100" dirty="0" smtClean="0">
                <a:latin typeface="Cambria" pitchFamily="-109" charset="0"/>
                <a:ea typeface="Cambria" pitchFamily="-109" charset="0"/>
                <a:cs typeface="Cambria" pitchFamily="-109" charset="0"/>
              </a:rPr>
              <a:t>Fridays class work</a:t>
            </a:r>
            <a:endParaRPr lang="en-US" sz="2100" dirty="0" smtClean="0">
              <a:latin typeface="Cambria" pitchFamily="-109" charset="0"/>
              <a:ea typeface="Cambria" pitchFamily="-109" charset="0"/>
              <a:cs typeface="Cambria" pitchFamily="-109" charset="0"/>
            </a:endParaRPr>
          </a:p>
        </p:txBody>
      </p:sp>
      <p:pic>
        <p:nvPicPr>
          <p:cNvPr id="30723" name="Picture 3" descr="Screen Shot 2014-10-28 at 11.52.39 PM.png"/>
          <p:cNvPicPr>
            <a:picLocks noChangeAspect="1"/>
          </p:cNvPicPr>
          <p:nvPr/>
        </p:nvPicPr>
        <p:blipFill>
          <a:blip r:embed="rId2"/>
          <a:srcRect/>
          <a:stretch>
            <a:fillRect/>
          </a:stretch>
        </p:blipFill>
        <p:spPr bwMode="auto">
          <a:xfrm>
            <a:off x="434654" y="1921843"/>
            <a:ext cx="3436938" cy="4341812"/>
          </a:xfrm>
          <a:prstGeom prst="rect">
            <a:avLst/>
          </a:prstGeom>
          <a:noFill/>
          <a:ln w="9525">
            <a:noFill/>
            <a:miter lim="800000"/>
            <a:headEnd/>
            <a:tailEnd/>
          </a:ln>
        </p:spPr>
      </p:pic>
      <p:pic>
        <p:nvPicPr>
          <p:cNvPr id="30724" name="Picture 5" descr="Screen Shot 2014-10-28 at 11.54.09 PM.png"/>
          <p:cNvPicPr>
            <a:picLocks noChangeAspect="1"/>
          </p:cNvPicPr>
          <p:nvPr/>
        </p:nvPicPr>
        <p:blipFill>
          <a:blip r:embed="rId3"/>
          <a:srcRect/>
          <a:stretch>
            <a:fillRect/>
          </a:stretch>
        </p:blipFill>
        <p:spPr bwMode="auto">
          <a:xfrm>
            <a:off x="4787845" y="1921843"/>
            <a:ext cx="3344863" cy="4341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0" y="1562100"/>
            <a:ext cx="4463345" cy="2397125"/>
          </a:xfrm>
        </p:spPr>
        <p:txBody>
          <a:bodyPr/>
          <a:lstStyle/>
          <a:p>
            <a:pPr>
              <a:buNone/>
            </a:pPr>
            <a:r>
              <a:rPr lang="en-US" dirty="0" smtClean="0">
                <a:latin typeface="Cambria" pitchFamily="-109" charset="0"/>
                <a:ea typeface="Cambria" pitchFamily="-109" charset="0"/>
                <a:cs typeface="Cambria" pitchFamily="-109" charset="0"/>
              </a:rPr>
              <a:t>Work on this if you finished:</a:t>
            </a:r>
          </a:p>
          <a:p>
            <a:pPr lvl="1"/>
            <a:r>
              <a:rPr lang="en-US" sz="2100" dirty="0" smtClean="0">
                <a:latin typeface="Cambria" pitchFamily="-109" charset="0"/>
                <a:ea typeface="Cambria" pitchFamily="-109" charset="0"/>
                <a:cs typeface="Cambria" pitchFamily="-109" charset="0"/>
              </a:rPr>
              <a:t>Mining lab</a:t>
            </a:r>
          </a:p>
          <a:p>
            <a:pPr lvl="1"/>
            <a:r>
              <a:rPr lang="en-US" sz="2100" dirty="0" smtClean="0">
                <a:latin typeface="Cambria" pitchFamily="-109" charset="0"/>
                <a:ea typeface="Cambria" pitchFamily="-109" charset="0"/>
                <a:cs typeface="Cambria" pitchFamily="-109" charset="0"/>
              </a:rPr>
              <a:t>Fridays class </a:t>
            </a:r>
            <a:r>
              <a:rPr lang="en-US" sz="2100" dirty="0" smtClean="0">
                <a:latin typeface="Cambria" pitchFamily="-109" charset="0"/>
                <a:ea typeface="Cambria" pitchFamily="-109" charset="0"/>
                <a:cs typeface="Cambria" pitchFamily="-109" charset="0"/>
              </a:rPr>
              <a:t>work</a:t>
            </a:r>
          </a:p>
          <a:p>
            <a:pPr lvl="1"/>
            <a:r>
              <a:rPr lang="en-US" sz="2100" dirty="0" smtClean="0">
                <a:latin typeface="Cambria" pitchFamily="-109" charset="0"/>
                <a:ea typeface="Cambria" pitchFamily="-109" charset="0"/>
                <a:cs typeface="Cambria" pitchFamily="-109" charset="0"/>
              </a:rPr>
              <a:t>Unit 5 Review Guide</a:t>
            </a:r>
            <a:endParaRPr lang="en-US" sz="2100" dirty="0" smtClean="0">
              <a:latin typeface="Cambria" pitchFamily="-109" charset="0"/>
              <a:ea typeface="Cambria" pitchFamily="-109" charset="0"/>
              <a:cs typeface="Cambria" pitchFamily="-109" charset="0"/>
            </a:endParaRPr>
          </a:p>
        </p:txBody>
      </p:sp>
      <p:pic>
        <p:nvPicPr>
          <p:cNvPr id="31747" name="Picture 4" descr="Screen Shot 2014-10-28 at 11.56.26 PM.png"/>
          <p:cNvPicPr>
            <a:picLocks noChangeAspect="1"/>
          </p:cNvPicPr>
          <p:nvPr/>
        </p:nvPicPr>
        <p:blipFill>
          <a:blip r:embed="rId2"/>
          <a:srcRect/>
          <a:stretch>
            <a:fillRect/>
          </a:stretch>
        </p:blipFill>
        <p:spPr bwMode="auto">
          <a:xfrm>
            <a:off x="4363402" y="477149"/>
            <a:ext cx="4464050" cy="48863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Title 4"/>
          <p:cNvSpPr>
            <a:spLocks noGrp="1"/>
          </p:cNvSpPr>
          <p:nvPr>
            <p:ph type="title"/>
          </p:nvPr>
        </p:nvSpPr>
        <p:spPr>
          <a:xfrm>
            <a:off x="0" y="0"/>
            <a:ext cx="8915400" cy="2286000"/>
          </a:xfrm>
        </p:spPr>
        <p:txBody>
          <a:bodyPr/>
          <a:lstStyle/>
          <a:p>
            <a:r>
              <a:rPr lang="en-US" dirty="0" smtClean="0">
                <a:solidFill>
                  <a:schemeClr val="bg1"/>
                </a:solidFill>
                <a:ea typeface="ＭＳ Ｐゴシック" pitchFamily="-109" charset="-128"/>
                <a:cs typeface="ＭＳ Ｐゴシック" pitchFamily="-109" charset="-128"/>
              </a:rPr>
              <a:t>Hand in any </a:t>
            </a:r>
            <a:r>
              <a:rPr lang="en-US" b="1" dirty="0" smtClean="0">
                <a:solidFill>
                  <a:schemeClr val="bg1"/>
                </a:solidFill>
                <a:ea typeface="ＭＳ Ｐゴシック" pitchFamily="-109" charset="-128"/>
                <a:cs typeface="ＭＳ Ｐゴシック" pitchFamily="-109" charset="-128"/>
              </a:rPr>
              <a:t>COMPLETED</a:t>
            </a:r>
            <a:r>
              <a:rPr lang="en-US" dirty="0" smtClean="0">
                <a:solidFill>
                  <a:schemeClr val="bg1"/>
                </a:solidFill>
                <a:ea typeface="ＭＳ Ｐゴシック" pitchFamily="-109" charset="-128"/>
                <a:cs typeface="ＭＳ Ｐゴシック" pitchFamily="-109" charset="-128"/>
              </a:rPr>
              <a:t> </a:t>
            </a:r>
            <a:r>
              <a:rPr lang="en-US" dirty="0" err="1" smtClean="0">
                <a:solidFill>
                  <a:schemeClr val="bg1"/>
                </a:solidFill>
                <a:ea typeface="ＭＳ Ｐゴシック" pitchFamily="-109" charset="-128"/>
                <a:cs typeface="ＭＳ Ｐゴシック" pitchFamily="-109" charset="-128"/>
              </a:rPr>
              <a:t>assigments</a:t>
            </a:r>
            <a:r>
              <a:rPr lang="en-US" dirty="0" smtClean="0">
                <a:solidFill>
                  <a:schemeClr val="bg1"/>
                </a:solidFill>
                <a:ea typeface="ＭＳ Ｐゴシック" pitchFamily="-109" charset="-128"/>
                <a:cs typeface="ＭＳ Ｐゴシック" pitchFamily="-109" charset="-128"/>
              </a:rPr>
              <a:t> into “class work” box near window</a:t>
            </a:r>
            <a:endParaRPr lang="en-US" sz="3000" dirty="0" smtClean="0">
              <a:solidFill>
                <a:schemeClr val="bg1"/>
              </a:solidFill>
              <a:ea typeface="ＭＳ Ｐゴシック" pitchFamily="-109" charset="-128"/>
              <a:cs typeface="ＭＳ Ｐゴシック" pitchFamily="-109" charset="-128"/>
            </a:endParaRPr>
          </a:p>
        </p:txBody>
      </p:sp>
      <p:sp>
        <p:nvSpPr>
          <p:cNvPr id="6" name="Text Placeholder 19"/>
          <p:cNvSpPr>
            <a:spLocks noGrp="1"/>
          </p:cNvSpPr>
          <p:nvPr>
            <p:ph type="body" idx="1"/>
          </p:nvPr>
        </p:nvSpPr>
        <p:spPr>
          <a:xfrm>
            <a:off x="400050" y="3119438"/>
            <a:ext cx="8515350" cy="2868612"/>
          </a:xfrm>
        </p:spPr>
        <p:txBody>
          <a:bodyPr>
            <a:noAutofit/>
          </a:bodyPr>
          <a:lstStyle/>
          <a:p>
            <a:pPr fontAlgn="auto">
              <a:spcAft>
                <a:spcPts val="0"/>
              </a:spcAft>
              <a:defRPr/>
            </a:pPr>
            <a:r>
              <a:rPr lang="en-US" sz="4000" dirty="0" smtClean="0">
                <a:solidFill>
                  <a:schemeClr val="accent6"/>
                </a:solidFill>
              </a:rPr>
              <a:t>Cleared Desk</a:t>
            </a:r>
            <a:endParaRPr lang="en-US" sz="4000" dirty="0" smtClean="0">
              <a:solidFill>
                <a:srgbClr val="E07602"/>
              </a:solidFill>
            </a:endParaRPr>
          </a:p>
          <a:p>
            <a:pPr fontAlgn="auto">
              <a:spcAft>
                <a:spcPts val="0"/>
              </a:spcAft>
              <a:defRPr/>
            </a:pPr>
            <a:endParaRPr lang="en-US" sz="3400" dirty="0" smtClean="0">
              <a:solidFill>
                <a:schemeClr val="tx1"/>
              </a:solidFill>
              <a:latin typeface="Comic Sans MS"/>
              <a:cs typeface="Comic Sans MS"/>
            </a:endParaRPr>
          </a:p>
          <a:p>
            <a:pPr fontAlgn="auto">
              <a:spcAft>
                <a:spcPts val="0"/>
              </a:spcAft>
              <a:defRPr/>
            </a:pPr>
            <a:endParaRPr lang="en-US" sz="3400" dirty="0" smtClean="0">
              <a:solidFill>
                <a:schemeClr val="tx1"/>
              </a:solidFill>
              <a:latin typeface="Comic Sans MS"/>
              <a:cs typeface="Comic Sans MS"/>
            </a:endParaRPr>
          </a:p>
          <a:p>
            <a:pPr fontAlgn="auto">
              <a:spcAft>
                <a:spcPts val="0"/>
              </a:spcAft>
              <a:defRPr/>
            </a:pPr>
            <a:endParaRPr lang="en-US" sz="4000" dirty="0">
              <a:solidFill>
                <a:srgbClr val="E0760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z="4500" smtClean="0">
                <a:latin typeface="Cambria" pitchFamily="-109" charset="0"/>
                <a:ea typeface="Cambria" pitchFamily="-109" charset="0"/>
                <a:cs typeface="Cambria" pitchFamily="-109" charset="0"/>
              </a:rPr>
              <a:t>Yesterdays Quiz</a:t>
            </a:r>
          </a:p>
        </p:txBody>
      </p:sp>
      <p:sp>
        <p:nvSpPr>
          <p:cNvPr id="18435" name="Content Placeholder 2"/>
          <p:cNvSpPr>
            <a:spLocks noGrp="1"/>
          </p:cNvSpPr>
          <p:nvPr>
            <p:ph idx="1"/>
          </p:nvPr>
        </p:nvSpPr>
        <p:spPr>
          <a:xfrm>
            <a:off x="457200" y="1074738"/>
            <a:ext cx="8686800" cy="4525962"/>
          </a:xfrm>
        </p:spPr>
        <p:txBody>
          <a:bodyPr/>
          <a:lstStyle/>
          <a:p>
            <a:pPr>
              <a:buFont typeface="Arial" charset="0"/>
              <a:buChar char="•"/>
              <a:defRPr/>
            </a:pPr>
            <a:r>
              <a:rPr lang="en-US" dirty="0" smtClean="0">
                <a:latin typeface="Cambria"/>
                <a:ea typeface="ＭＳ Ｐゴシック" charset="-128"/>
                <a:cs typeface="Cambria"/>
              </a:rPr>
              <a:t>Clear Desk</a:t>
            </a:r>
          </a:p>
          <a:p>
            <a:pPr>
              <a:buFont typeface="Arial" charset="0"/>
              <a:buChar char="•"/>
              <a:defRPr/>
            </a:pPr>
            <a:r>
              <a:rPr lang="en-US" dirty="0" smtClean="0">
                <a:latin typeface="Cambria"/>
                <a:ea typeface="ＭＳ Ｐゴシック" charset="-128"/>
                <a:cs typeface="Cambria"/>
              </a:rPr>
              <a:t>Pen/Pencil in hand</a:t>
            </a:r>
          </a:p>
          <a:p>
            <a:pPr>
              <a:buFont typeface="Arial" charset="0"/>
              <a:buChar char="•"/>
              <a:defRPr/>
            </a:pPr>
            <a:r>
              <a:rPr lang="en-US" dirty="0" smtClean="0">
                <a:latin typeface="Cambria"/>
                <a:ea typeface="ＭＳ Ｐゴシック" charset="-128"/>
                <a:cs typeface="Cambria"/>
              </a:rPr>
              <a:t>Do NOT write on green paper</a:t>
            </a:r>
          </a:p>
          <a:p>
            <a:pPr>
              <a:buFont typeface="Arial" charset="0"/>
              <a:buChar char="•"/>
              <a:defRPr/>
            </a:pPr>
            <a:r>
              <a:rPr lang="en-US" dirty="0" smtClean="0">
                <a:solidFill>
                  <a:schemeClr val="accent3">
                    <a:lumMod val="60000"/>
                    <a:lumOff val="40000"/>
                  </a:schemeClr>
                </a:solidFill>
                <a:latin typeface="Cambria"/>
                <a:ea typeface="ＭＳ Ｐゴシック" charset="-128"/>
                <a:cs typeface="Cambria"/>
              </a:rPr>
              <a:t>When you get your quiz back,</a:t>
            </a:r>
          </a:p>
          <a:p>
            <a:pPr lvl="1">
              <a:buFont typeface="Arial" charset="0"/>
              <a:buChar char="–"/>
              <a:defRPr/>
            </a:pPr>
            <a:r>
              <a:rPr lang="en-US" dirty="0" smtClean="0">
                <a:solidFill>
                  <a:schemeClr val="accent3">
                    <a:lumMod val="60000"/>
                    <a:lumOff val="40000"/>
                  </a:schemeClr>
                </a:solidFill>
                <a:latin typeface="Cambria"/>
                <a:ea typeface="ＭＳ Ｐゴシック" charset="-128"/>
                <a:cs typeface="Cambria"/>
              </a:rPr>
              <a:t>begin reviewing your answers with your partner</a:t>
            </a:r>
          </a:p>
          <a:p>
            <a:pPr>
              <a:buFont typeface="Arial" charset="0"/>
              <a:buChar char="•"/>
              <a:defRPr/>
            </a:pPr>
            <a:r>
              <a:rPr lang="en-US" dirty="0" smtClean="0">
                <a:solidFill>
                  <a:schemeClr val="accent6">
                    <a:lumMod val="60000"/>
                    <a:lumOff val="40000"/>
                  </a:schemeClr>
                </a:solidFill>
                <a:latin typeface="Cambria"/>
                <a:ea typeface="ＭＳ Ｐゴシック" charset="-128"/>
                <a:cs typeface="Cambria"/>
              </a:rPr>
              <a:t>Think: How can I use this quiz to begin studying for unit 5 test?</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800" b="1" dirty="0" smtClean="0">
                <a:solidFill>
                  <a:prstClr val="black"/>
                </a:solidFill>
                <a:ea typeface="+mn-ea"/>
                <a:cs typeface="+mn-cs"/>
              </a:rPr>
              <a:t>Student Bingo</a:t>
            </a:r>
            <a:endParaRPr lang="en-US" sz="3800" dirty="0"/>
          </a:p>
        </p:txBody>
      </p:sp>
      <p:sp>
        <p:nvSpPr>
          <p:cNvPr id="5" name="Content Placeholder 4"/>
          <p:cNvSpPr>
            <a:spLocks noGrp="1"/>
          </p:cNvSpPr>
          <p:nvPr>
            <p:ph sz="quarter" idx="1"/>
          </p:nvPr>
        </p:nvSpPr>
        <p:spPr/>
        <p:txBody>
          <a:bodyPr>
            <a:normAutofit/>
          </a:bodyPr>
          <a:lstStyle/>
          <a:p>
            <a:r>
              <a:rPr lang="en-US" sz="3200" dirty="0" smtClean="0"/>
              <a:t>Clear desk</a:t>
            </a:r>
          </a:p>
          <a:p>
            <a:r>
              <a:rPr lang="en-US" sz="3200" dirty="0" smtClean="0"/>
              <a:t>When you get sheet- read tasks</a:t>
            </a:r>
          </a:p>
          <a:p>
            <a:pPr lvl="1"/>
            <a:r>
              <a:rPr lang="en-US" sz="2900" dirty="0" smtClean="0"/>
              <a:t>Circle tasks you CAN complete</a:t>
            </a:r>
          </a:p>
          <a:p>
            <a:pPr lvl="2"/>
            <a:r>
              <a:rPr lang="en-US" sz="2900" dirty="0" smtClean="0">
                <a:solidFill>
                  <a:schemeClr val="tx2"/>
                </a:solidFill>
              </a:rPr>
              <a:t>Choose your BEST five</a:t>
            </a:r>
          </a:p>
          <a:p>
            <a:r>
              <a:rPr lang="en-US" sz="3600" dirty="0" smtClean="0"/>
              <a:t>Discuss the tasks with your seat partner</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Custom 2">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1068</TotalTime>
  <Words>869</Words>
  <Application>Microsoft Macintosh PowerPoint</Application>
  <PresentationFormat>On-screen Show (4:3)</PresentationFormat>
  <Paragraphs>144</Paragraphs>
  <Slides>32</Slides>
  <Notes>1</Notes>
  <HiddenSlides>0</HiddenSlides>
  <MMClips>0</MMClips>
  <ScaleCrop>false</ScaleCrop>
  <HeadingPairs>
    <vt:vector size="4" baseType="variant">
      <vt:variant>
        <vt:lpstr>Design Template</vt:lpstr>
      </vt:variant>
      <vt:variant>
        <vt:i4>2</vt:i4>
      </vt:variant>
      <vt:variant>
        <vt:lpstr>Slide Titles</vt:lpstr>
      </vt:variant>
      <vt:variant>
        <vt:i4>32</vt:i4>
      </vt:variant>
    </vt:vector>
  </HeadingPairs>
  <TitlesOfParts>
    <vt:vector size="34" baseType="lpstr">
      <vt:lpstr>Civic</vt:lpstr>
      <vt:lpstr>Office Theme</vt:lpstr>
      <vt:lpstr>Do Now</vt:lpstr>
      <vt:lpstr>Agenda    Objective</vt:lpstr>
      <vt:lpstr>Housekeeping</vt:lpstr>
      <vt:lpstr>Slide 4</vt:lpstr>
      <vt:lpstr>Slide 5</vt:lpstr>
      <vt:lpstr>Slide 6</vt:lpstr>
      <vt:lpstr>Hand in any COMPLETED assigments into “class work” box near window</vt:lpstr>
      <vt:lpstr>Yesterdays Quiz</vt:lpstr>
      <vt:lpstr>Student Bingo</vt:lpstr>
      <vt:lpstr>Scavenger Hunt</vt:lpstr>
      <vt:lpstr>Slide 11</vt:lpstr>
      <vt:lpstr>Slide 12</vt:lpstr>
      <vt:lpstr>Slide 13</vt:lpstr>
      <vt:lpstr>Slide 14</vt:lpstr>
      <vt:lpstr>Slide 15</vt:lpstr>
      <vt:lpstr>Slide 16</vt:lpstr>
      <vt:lpstr>Slide 17</vt:lpstr>
      <vt:lpstr>Student Bingo</vt:lpstr>
      <vt:lpstr>Student Bingo</vt:lpstr>
      <vt:lpstr>Student Bingo</vt:lpstr>
      <vt:lpstr>Student Bingo</vt:lpstr>
      <vt:lpstr>Yesterdays Quiz</vt:lpstr>
      <vt:lpstr>Independent Review</vt:lpstr>
      <vt:lpstr>Slide 24</vt:lpstr>
      <vt:lpstr>Slide 25</vt:lpstr>
      <vt:lpstr>Review Appointments</vt:lpstr>
      <vt:lpstr>Checks for Understanding</vt:lpstr>
      <vt:lpstr>Fill in the Blank</vt:lpstr>
      <vt:lpstr>Did I learn??</vt:lpstr>
      <vt:lpstr>Return to Assigned Seats</vt:lpstr>
      <vt:lpstr>Exit Ticket</vt:lpstr>
      <vt:lpstr>Unit 3 –Quiz </vt:lpstr>
    </vt:vector>
  </TitlesOfParts>
  <Company>University of Rochester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Jessica Northrup</dc:creator>
  <cp:lastModifiedBy>Jessica Northrup</cp:lastModifiedBy>
  <cp:revision>26</cp:revision>
  <dcterms:created xsi:type="dcterms:W3CDTF">2015-04-20T01:57:35Z</dcterms:created>
  <dcterms:modified xsi:type="dcterms:W3CDTF">2015-04-20T02:50:41Z</dcterms:modified>
</cp:coreProperties>
</file>