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91" r:id="rId2"/>
    <p:sldId id="257" r:id="rId3"/>
    <p:sldId id="339" r:id="rId4"/>
    <p:sldId id="340" r:id="rId5"/>
    <p:sldId id="341" r:id="rId6"/>
    <p:sldId id="342" r:id="rId7"/>
    <p:sldId id="343" r:id="rId8"/>
    <p:sldId id="324" r:id="rId9"/>
    <p:sldId id="326" r:id="rId10"/>
    <p:sldId id="303" r:id="rId11"/>
    <p:sldId id="259" r:id="rId12"/>
    <p:sldId id="260" r:id="rId13"/>
    <p:sldId id="261" r:id="rId14"/>
    <p:sldId id="327" r:id="rId15"/>
    <p:sldId id="278" r:id="rId16"/>
    <p:sldId id="328" r:id="rId17"/>
    <p:sldId id="292" r:id="rId18"/>
    <p:sldId id="307" r:id="rId19"/>
    <p:sldId id="302" r:id="rId20"/>
    <p:sldId id="264" r:id="rId21"/>
    <p:sldId id="262" r:id="rId22"/>
    <p:sldId id="275" r:id="rId23"/>
    <p:sldId id="329" r:id="rId24"/>
    <p:sldId id="276" r:id="rId25"/>
    <p:sldId id="277" r:id="rId26"/>
    <p:sldId id="282" r:id="rId27"/>
    <p:sldId id="285" r:id="rId28"/>
    <p:sldId id="332" r:id="rId29"/>
    <p:sldId id="308" r:id="rId30"/>
    <p:sldId id="309" r:id="rId31"/>
    <p:sldId id="333" r:id="rId32"/>
    <p:sldId id="318" r:id="rId33"/>
    <p:sldId id="319" r:id="rId34"/>
    <p:sldId id="317" r:id="rId35"/>
    <p:sldId id="323" r:id="rId36"/>
    <p:sldId id="290" r:id="rId37"/>
    <p:sldId id="334" r:id="rId38"/>
    <p:sldId id="335" r:id="rId39"/>
    <p:sldId id="336" r:id="rId40"/>
    <p:sldId id="337" r:id="rId41"/>
    <p:sldId id="338" r:id="rId42"/>
    <p:sldId id="330" r:id="rId43"/>
    <p:sldId id="331"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19" autoAdjust="0"/>
    <p:restoredTop sz="94910" autoAdjust="0"/>
  </p:normalViewPr>
  <p:slideViewPr>
    <p:cSldViewPr snapToObjects="1">
      <p:cViewPr varScale="1">
        <p:scale>
          <a:sx n="103" d="100"/>
          <a:sy n="103" d="100"/>
        </p:scale>
        <p:origin x="-4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472EE3C-E645-C24A-BF97-BC5852F0FEE2}" type="datetimeFigureOut">
              <a:rPr lang="en-US" smtClean="0"/>
              <a:pPr/>
              <a:t>1/5/15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F3C5685-8A34-F84C-9C5C-46DF82107B0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72EE3C-E645-C24A-BF97-BC5852F0FEE2}" type="datetimeFigureOut">
              <a:rPr lang="en-US" smtClean="0"/>
              <a:pPr/>
              <a:t>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C5685-8A34-F84C-9C5C-46DF82107B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72EE3C-E645-C24A-BF97-BC5852F0FEE2}" type="datetimeFigureOut">
              <a:rPr lang="en-US" smtClean="0"/>
              <a:pPr/>
              <a:t>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C5685-8A34-F84C-9C5C-46DF82107B0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79949605-D3F7-2643-AE63-89D69E777B7D}"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472EE3C-E645-C24A-BF97-BC5852F0FEE2}" type="datetimeFigureOut">
              <a:rPr lang="en-US" smtClean="0"/>
              <a:pPr/>
              <a:t>1/5/15</a:t>
            </a:fld>
            <a:endParaRPr lang="en-US"/>
          </a:p>
        </p:txBody>
      </p:sp>
      <p:sp>
        <p:nvSpPr>
          <p:cNvPr id="9" name="Slide Number Placeholder 8"/>
          <p:cNvSpPr>
            <a:spLocks noGrp="1"/>
          </p:cNvSpPr>
          <p:nvPr>
            <p:ph type="sldNum" sz="quarter" idx="15"/>
          </p:nvPr>
        </p:nvSpPr>
        <p:spPr/>
        <p:txBody>
          <a:bodyPr rtlCol="0"/>
          <a:lstStyle/>
          <a:p>
            <a:fld id="{EF3C5685-8A34-F84C-9C5C-46DF82107B0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472EE3C-E645-C24A-BF97-BC5852F0FEE2}" type="datetimeFigureOut">
              <a:rPr lang="en-US" smtClean="0"/>
              <a:pPr/>
              <a:t>1/5/15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F3C5685-8A34-F84C-9C5C-46DF82107B0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472EE3C-E645-C24A-BF97-BC5852F0FEE2}" type="datetimeFigureOut">
              <a:rPr lang="en-US" smtClean="0"/>
              <a:pPr/>
              <a:t>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C5685-8A34-F84C-9C5C-46DF82107B0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472EE3C-E645-C24A-BF97-BC5852F0FEE2}" type="datetimeFigureOut">
              <a:rPr lang="en-US" smtClean="0"/>
              <a:pPr/>
              <a:t>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C5685-8A34-F84C-9C5C-46DF82107B0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C472EE3C-E645-C24A-BF97-BC5852F0FEE2}" type="datetimeFigureOut">
              <a:rPr lang="en-US" smtClean="0"/>
              <a:pPr/>
              <a:t>1/5/15</a:t>
            </a:fld>
            <a:endParaRPr lang="en-US"/>
          </a:p>
        </p:txBody>
      </p:sp>
      <p:sp>
        <p:nvSpPr>
          <p:cNvPr id="7" name="Slide Number Placeholder 6"/>
          <p:cNvSpPr>
            <a:spLocks noGrp="1"/>
          </p:cNvSpPr>
          <p:nvPr>
            <p:ph type="sldNum" sz="quarter" idx="11"/>
          </p:nvPr>
        </p:nvSpPr>
        <p:spPr/>
        <p:txBody>
          <a:bodyPr rtlCol="0"/>
          <a:lstStyle/>
          <a:p>
            <a:fld id="{EF3C5685-8A34-F84C-9C5C-46DF82107B0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2EE3C-E645-C24A-BF97-BC5852F0FEE2}" type="datetimeFigureOut">
              <a:rPr lang="en-US" smtClean="0"/>
              <a:pPr/>
              <a:t>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C5685-8A34-F84C-9C5C-46DF82107B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472EE3C-E645-C24A-BF97-BC5852F0FEE2}" type="datetimeFigureOut">
              <a:rPr lang="en-US" smtClean="0"/>
              <a:pPr/>
              <a:t>1/5/15</a:t>
            </a:fld>
            <a:endParaRPr lang="en-US"/>
          </a:p>
        </p:txBody>
      </p:sp>
      <p:sp>
        <p:nvSpPr>
          <p:cNvPr id="22" name="Slide Number Placeholder 21"/>
          <p:cNvSpPr>
            <a:spLocks noGrp="1"/>
          </p:cNvSpPr>
          <p:nvPr>
            <p:ph type="sldNum" sz="quarter" idx="15"/>
          </p:nvPr>
        </p:nvSpPr>
        <p:spPr/>
        <p:txBody>
          <a:bodyPr rtlCol="0"/>
          <a:lstStyle/>
          <a:p>
            <a:fld id="{EF3C5685-8A34-F84C-9C5C-46DF82107B0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472EE3C-E645-C24A-BF97-BC5852F0FEE2}" type="datetimeFigureOut">
              <a:rPr lang="en-US" smtClean="0"/>
              <a:pPr/>
              <a:t>1/5/15</a:t>
            </a:fld>
            <a:endParaRPr lang="en-US"/>
          </a:p>
        </p:txBody>
      </p:sp>
      <p:sp>
        <p:nvSpPr>
          <p:cNvPr id="18" name="Slide Number Placeholder 17"/>
          <p:cNvSpPr>
            <a:spLocks noGrp="1"/>
          </p:cNvSpPr>
          <p:nvPr>
            <p:ph type="sldNum" sz="quarter" idx="11"/>
          </p:nvPr>
        </p:nvSpPr>
        <p:spPr/>
        <p:txBody>
          <a:bodyPr rtlCol="0"/>
          <a:lstStyle/>
          <a:p>
            <a:fld id="{EF3C5685-8A34-F84C-9C5C-46DF82107B0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472EE3C-E645-C24A-BF97-BC5852F0FEE2}" type="datetimeFigureOut">
              <a:rPr lang="en-US" smtClean="0"/>
              <a:pPr/>
              <a:t>1/5/15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F3C5685-8A34-F84C-9C5C-46DF82107B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JsnjvFy7aw8&amp;NR=1&amp;feature=endscree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I0C4QR0OEH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tellicast.com/Local/Weather.aspx?location=USN012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82"/>
            <a:ext cx="8229600" cy="1143000"/>
          </a:xfrm>
        </p:spPr>
        <p:txBody>
          <a:bodyPr/>
          <a:lstStyle/>
          <a:p>
            <a:r>
              <a:rPr lang="en-US" dirty="0" smtClean="0">
                <a:solidFill>
                  <a:srgbClr val="3366FF"/>
                </a:solidFill>
              </a:rPr>
              <a:t>Warm Up  </a:t>
            </a:r>
            <a:r>
              <a:rPr lang="en-US" dirty="0" smtClean="0">
                <a:solidFill>
                  <a:schemeClr val="accent3"/>
                </a:solidFill>
              </a:rPr>
              <a:t>Welcome Back!</a:t>
            </a:r>
            <a:endParaRPr lang="en-US" dirty="0">
              <a:solidFill>
                <a:schemeClr val="accent3"/>
              </a:solidFill>
            </a:endParaRPr>
          </a:p>
        </p:txBody>
      </p:sp>
      <p:sp>
        <p:nvSpPr>
          <p:cNvPr id="3" name="Content Placeholder 2"/>
          <p:cNvSpPr>
            <a:spLocks noGrp="1"/>
          </p:cNvSpPr>
          <p:nvPr>
            <p:ph idx="1"/>
          </p:nvPr>
        </p:nvSpPr>
        <p:spPr>
          <a:xfrm>
            <a:off x="228600" y="1089818"/>
            <a:ext cx="8153400" cy="4525963"/>
          </a:xfrm>
        </p:spPr>
        <p:txBody>
          <a:bodyPr/>
          <a:lstStyle/>
          <a:p>
            <a:pPr marL="457200" indent="-457200">
              <a:buAutoNum type="arabicPeriod"/>
            </a:pPr>
            <a:r>
              <a:rPr lang="en-US" dirty="0" smtClean="0"/>
              <a:t>Name </a:t>
            </a:r>
            <a:r>
              <a:rPr lang="en-US" dirty="0" smtClean="0"/>
              <a:t>two things you did over break.</a:t>
            </a:r>
          </a:p>
          <a:p>
            <a:pPr marL="457200" indent="-457200">
              <a:buAutoNum type="arabicPeriod"/>
            </a:pPr>
            <a:r>
              <a:rPr lang="en-US" dirty="0" smtClean="0"/>
              <a:t>Did you </a:t>
            </a:r>
            <a:r>
              <a:rPr lang="en-US" dirty="0" smtClean="0"/>
              <a:t>exchange gifts? </a:t>
            </a:r>
          </a:p>
          <a:p>
            <a:pPr marL="822960" lvl="1" indent="-457200">
              <a:buAutoNum type="alphaLcPeriod"/>
            </a:pPr>
            <a:r>
              <a:rPr lang="en-US" dirty="0" smtClean="0"/>
              <a:t>If yes, name a gift you received.</a:t>
            </a:r>
          </a:p>
          <a:p>
            <a:pPr marL="822960" lvl="1" indent="-457200">
              <a:buAutoNum type="alphaLcPeriod"/>
            </a:pPr>
            <a:r>
              <a:rPr lang="en-US" dirty="0" smtClean="0"/>
              <a:t>If no, name one of your </a:t>
            </a:r>
            <a:r>
              <a:rPr lang="en-US" dirty="0" smtClean="0"/>
              <a:t>favorite meals.</a:t>
            </a:r>
          </a:p>
          <a:p>
            <a:pPr marL="457200" indent="-457200">
              <a:buAutoNum type="arabicPeriod"/>
            </a:pPr>
            <a:r>
              <a:rPr lang="en-US" dirty="0" smtClean="0"/>
              <a:t>Review</a:t>
            </a:r>
            <a:r>
              <a:rPr lang="en-US" dirty="0" smtClean="0"/>
              <a:t>: How does CO2 contribute to global warming</a:t>
            </a:r>
            <a:r>
              <a:rPr lang="en-US" dirty="0" smtClean="0"/>
              <a:t>?</a:t>
            </a:r>
            <a:endParaRPr lang="en-US" dirty="0" smtClean="0"/>
          </a:p>
          <a:p>
            <a:pPr marL="457200" indent="-457200">
              <a:buAutoNum type="arabicPeriod"/>
            </a:pPr>
            <a:r>
              <a:rPr lang="en-US" dirty="0" smtClean="0"/>
              <a:t>Review</a:t>
            </a:r>
            <a:r>
              <a:rPr lang="en-US" dirty="0" smtClean="0"/>
              <a:t>: Name 2 effects global warming will have on the environment.</a:t>
            </a:r>
          </a:p>
          <a:p>
            <a:pPr>
              <a:buNone/>
            </a:pP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in a bottle video analysis</a:t>
            </a:r>
            <a:endParaRPr lang="en-US" dirty="0"/>
          </a:p>
        </p:txBody>
      </p:sp>
      <p:sp>
        <p:nvSpPr>
          <p:cNvPr id="3" name="Content Placeholder 2"/>
          <p:cNvSpPr>
            <a:spLocks noGrp="1"/>
          </p:cNvSpPr>
          <p:nvPr>
            <p:ph sz="quarter" idx="1"/>
          </p:nvPr>
        </p:nvSpPr>
        <p:spPr/>
        <p:txBody>
          <a:bodyPr/>
          <a:lstStyle/>
          <a:p>
            <a:pPr marL="457200" indent="-457200">
              <a:buAutoNum type="arabicPeriod"/>
            </a:pPr>
            <a:r>
              <a:rPr lang="en-US" dirty="0" smtClean="0"/>
              <a:t>What type of liquid does Steve put into the bottle?</a:t>
            </a:r>
          </a:p>
          <a:p>
            <a:pPr marL="457200" indent="-457200">
              <a:buAutoNum type="arabicPeriod"/>
            </a:pPr>
            <a:r>
              <a:rPr lang="en-US" dirty="0" smtClean="0"/>
              <a:t>What does the bicycle pump add to the bottle?</a:t>
            </a:r>
          </a:p>
          <a:p>
            <a:pPr marL="457200" indent="-457200">
              <a:buAutoNum type="arabicPeriod"/>
            </a:pPr>
            <a:r>
              <a:rPr lang="en-US" dirty="0" smtClean="0"/>
              <a:t>What happens when the bicycle pump is released?</a:t>
            </a:r>
          </a:p>
          <a:p>
            <a:pPr marL="457200" indent="-457200">
              <a:buAutoNum type="arabicPeriod"/>
            </a:pPr>
            <a:r>
              <a:rPr lang="en-US" dirty="0" smtClean="0"/>
              <a:t>We see a cloud created when the system goes from _____ pressure to _____ pressure.</a:t>
            </a:r>
          </a:p>
          <a:p>
            <a:pPr marL="457200" indent="-457200">
              <a:buNone/>
            </a:pPr>
            <a:endParaRPr lang="en-US" dirty="0" smtClean="0"/>
          </a:p>
          <a:p>
            <a:pPr marL="457200" indent="-457200">
              <a:buNone/>
            </a:pPr>
            <a:r>
              <a:rPr lang="en-US" u="sng" dirty="0" smtClean="0">
                <a:hlinkClick r:id="rId2"/>
              </a:rPr>
              <a:t>http://www.youtube.com/watch?v=JsnjvFy7aw8&amp;NR=1&amp;feature=endscreen</a:t>
            </a:r>
            <a:endParaRPr lang="en-US" u="sng" dirty="0" smtClean="0"/>
          </a:p>
          <a:p>
            <a:pPr marL="457200" indent="-457200">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merican Typewriter"/>
                <a:cs typeface="American Typewriter"/>
              </a:rPr>
              <a:t>Air pressure</a:t>
            </a:r>
            <a:endParaRPr lang="en-US" dirty="0">
              <a:latin typeface="American Typewriter"/>
              <a:cs typeface="American Typewriter"/>
            </a:endParaRPr>
          </a:p>
        </p:txBody>
      </p:sp>
      <p:sp>
        <p:nvSpPr>
          <p:cNvPr id="3" name="Content Placeholder 2"/>
          <p:cNvSpPr>
            <a:spLocks noGrp="1"/>
          </p:cNvSpPr>
          <p:nvPr>
            <p:ph sz="quarter" idx="1"/>
          </p:nvPr>
        </p:nvSpPr>
        <p:spPr/>
        <p:txBody>
          <a:bodyPr/>
          <a:lstStyle/>
          <a:p>
            <a:pPr>
              <a:buNone/>
            </a:pPr>
            <a:r>
              <a:rPr lang="en-US" dirty="0" smtClean="0">
                <a:latin typeface="Cambria"/>
                <a:cs typeface="Cambria"/>
              </a:rPr>
              <a:t>Pressure exerted by the </a:t>
            </a:r>
            <a:r>
              <a:rPr lang="en-US" u="sng" dirty="0" smtClean="0">
                <a:latin typeface="Cambria"/>
                <a:cs typeface="Cambria"/>
              </a:rPr>
              <a:t>weight </a:t>
            </a:r>
            <a:r>
              <a:rPr lang="en-US" dirty="0" smtClean="0">
                <a:latin typeface="Cambria"/>
                <a:cs typeface="Cambria"/>
              </a:rPr>
              <a:t>of air above it.</a:t>
            </a:r>
          </a:p>
          <a:p>
            <a:r>
              <a:rPr lang="en-US" dirty="0" smtClean="0">
                <a:latin typeface="Cambria"/>
                <a:cs typeface="Cambria"/>
              </a:rPr>
              <a:t>Exerted in </a:t>
            </a:r>
            <a:r>
              <a:rPr lang="en-US" u="sng" dirty="0" smtClean="0">
                <a:latin typeface="Cambria"/>
                <a:cs typeface="Cambria"/>
              </a:rPr>
              <a:t>ALL </a:t>
            </a:r>
            <a:r>
              <a:rPr lang="en-US" dirty="0" smtClean="0">
                <a:latin typeface="Cambria"/>
                <a:cs typeface="Cambria"/>
              </a:rPr>
              <a:t>directions—down, up, and sideways!</a:t>
            </a:r>
          </a:p>
          <a:p>
            <a:r>
              <a:rPr lang="en-US" dirty="0" smtClean="0">
                <a:latin typeface="Cambria"/>
                <a:cs typeface="Cambria"/>
              </a:rPr>
              <a:t>Air is pushing </a:t>
            </a:r>
            <a:r>
              <a:rPr lang="en-US" u="sng" dirty="0" smtClean="0">
                <a:latin typeface="Cambria"/>
                <a:cs typeface="Cambria"/>
              </a:rPr>
              <a:t>down </a:t>
            </a:r>
            <a:r>
              <a:rPr lang="en-US" dirty="0" smtClean="0">
                <a:latin typeface="Cambria"/>
                <a:cs typeface="Cambria"/>
              </a:rPr>
              <a:t>on your desk, but it’s pushing </a:t>
            </a:r>
            <a:r>
              <a:rPr lang="en-US" u="sng" dirty="0" smtClean="0">
                <a:latin typeface="Cambria"/>
                <a:cs typeface="Cambria"/>
              </a:rPr>
              <a:t>up </a:t>
            </a:r>
            <a:r>
              <a:rPr lang="en-US" dirty="0" smtClean="0">
                <a:latin typeface="Cambria"/>
                <a:cs typeface="Cambria"/>
              </a:rPr>
              <a:t>from below as well, which is why your desk doesn’t collapse.</a:t>
            </a:r>
          </a:p>
          <a:p>
            <a:r>
              <a:rPr lang="en-US" dirty="0" smtClean="0">
                <a:latin typeface="Cambria"/>
                <a:cs typeface="Cambria"/>
              </a:rPr>
              <a:t>Can </a:t>
            </a:r>
            <a:r>
              <a:rPr lang="en-US" u="sng" dirty="0" smtClean="0">
                <a:latin typeface="Cambria"/>
                <a:cs typeface="Cambria"/>
              </a:rPr>
              <a:t>change </a:t>
            </a:r>
            <a:r>
              <a:rPr lang="en-US" dirty="0" smtClean="0">
                <a:latin typeface="Cambria"/>
                <a:cs typeface="Cambria"/>
              </a:rPr>
              <a:t>from place to place.</a:t>
            </a:r>
          </a:p>
          <a:p>
            <a:r>
              <a:rPr lang="en-US" dirty="0" smtClean="0">
                <a:latin typeface="Cambria"/>
                <a:cs typeface="Cambria"/>
              </a:rPr>
              <a:t>Measured in units called </a:t>
            </a:r>
            <a:r>
              <a:rPr lang="en-US" u="sng" dirty="0" smtClean="0">
                <a:latin typeface="Cambria"/>
                <a:cs typeface="Cambria"/>
              </a:rPr>
              <a:t>millibar</a:t>
            </a:r>
            <a:r>
              <a:rPr lang="en-US" dirty="0" smtClean="0">
                <a:latin typeface="Cambria"/>
                <a:cs typeface="Cambria"/>
              </a:rPr>
              <a:t>.</a:t>
            </a:r>
            <a:endParaRPr lang="en-US" dirty="0">
              <a:latin typeface="Cambria"/>
              <a:cs typeface="Cambria"/>
            </a:endParaRPr>
          </a:p>
        </p:txBody>
      </p:sp>
      <p:pic>
        <p:nvPicPr>
          <p:cNvPr id="5" name="Picture 4"/>
          <p:cNvPicPr>
            <a:picLocks noChangeAspect="1"/>
          </p:cNvPicPr>
          <p:nvPr/>
        </p:nvPicPr>
        <p:blipFill>
          <a:blip r:embed="rId2"/>
          <a:stretch>
            <a:fillRect/>
          </a:stretch>
        </p:blipFill>
        <p:spPr>
          <a:xfrm>
            <a:off x="5638800" y="3581400"/>
            <a:ext cx="2800485" cy="208373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smtClean="0">
                <a:latin typeface="American Typewriter"/>
                <a:cs typeface="American Typewriter"/>
              </a:rPr>
              <a:t>How does this relate to weather?</a:t>
            </a:r>
            <a:endParaRPr lang="en-US" dirty="0">
              <a:latin typeface="American Typewriter"/>
              <a:cs typeface="American Typewriter"/>
            </a:endParaRPr>
          </a:p>
        </p:txBody>
      </p:sp>
      <p:sp>
        <p:nvSpPr>
          <p:cNvPr id="3" name="Content Placeholder 2"/>
          <p:cNvSpPr>
            <a:spLocks noGrp="1"/>
          </p:cNvSpPr>
          <p:nvPr>
            <p:ph sz="quarter" idx="1"/>
          </p:nvPr>
        </p:nvSpPr>
        <p:spPr>
          <a:xfrm>
            <a:off x="457200" y="838200"/>
            <a:ext cx="7467600" cy="4873752"/>
          </a:xfrm>
        </p:spPr>
        <p:txBody>
          <a:bodyPr/>
          <a:lstStyle/>
          <a:p>
            <a:r>
              <a:rPr lang="en-US" u="sng" dirty="0" smtClean="0">
                <a:latin typeface="Cambria"/>
                <a:cs typeface="Cambria"/>
              </a:rPr>
              <a:t>Differences </a:t>
            </a:r>
            <a:r>
              <a:rPr lang="en-US" dirty="0" smtClean="0">
                <a:latin typeface="Cambria"/>
                <a:cs typeface="Cambria"/>
              </a:rPr>
              <a:t>in air pressure create </a:t>
            </a:r>
            <a:r>
              <a:rPr lang="en-US" u="sng" dirty="0" smtClean="0">
                <a:latin typeface="Cambria"/>
                <a:cs typeface="Cambria"/>
              </a:rPr>
              <a:t>winds</a:t>
            </a:r>
            <a:r>
              <a:rPr lang="en-US" dirty="0" smtClean="0">
                <a:latin typeface="Cambria"/>
                <a:cs typeface="Cambria"/>
              </a:rPr>
              <a:t>.</a:t>
            </a:r>
          </a:p>
          <a:p>
            <a:r>
              <a:rPr lang="en-US" dirty="0" smtClean="0">
                <a:latin typeface="Cambria"/>
                <a:cs typeface="Cambria"/>
              </a:rPr>
              <a:t>Winds change </a:t>
            </a:r>
            <a:r>
              <a:rPr lang="en-US" u="sng" dirty="0" smtClean="0">
                <a:latin typeface="Cambria"/>
                <a:cs typeface="Cambria"/>
              </a:rPr>
              <a:t>temperature </a:t>
            </a:r>
            <a:r>
              <a:rPr lang="en-US" dirty="0" smtClean="0">
                <a:latin typeface="Cambria"/>
                <a:cs typeface="Cambria"/>
              </a:rPr>
              <a:t>and </a:t>
            </a:r>
            <a:r>
              <a:rPr lang="en-US" u="sng" dirty="0" smtClean="0">
                <a:latin typeface="Cambria"/>
                <a:cs typeface="Cambria"/>
              </a:rPr>
              <a:t>humidity</a:t>
            </a:r>
            <a:r>
              <a:rPr lang="en-US" dirty="0" smtClean="0">
                <a:latin typeface="Cambria"/>
                <a:cs typeface="Cambria"/>
              </a:rPr>
              <a:t>.</a:t>
            </a:r>
          </a:p>
          <a:p>
            <a:r>
              <a:rPr lang="en-US" dirty="0" smtClean="0">
                <a:latin typeface="Cambria"/>
                <a:cs typeface="Cambria"/>
              </a:rPr>
              <a:t>So…</a:t>
            </a:r>
            <a:r>
              <a:rPr lang="en-US" u="sng" dirty="0" smtClean="0">
                <a:latin typeface="Cambria"/>
                <a:cs typeface="Cambria"/>
              </a:rPr>
              <a:t>differences </a:t>
            </a:r>
            <a:r>
              <a:rPr lang="en-US" dirty="0" smtClean="0">
                <a:latin typeface="Cambria"/>
                <a:cs typeface="Cambria"/>
              </a:rPr>
              <a:t>in air pressure </a:t>
            </a:r>
            <a:r>
              <a:rPr lang="en-US" u="sng" dirty="0" smtClean="0">
                <a:latin typeface="Cambria"/>
                <a:cs typeface="Cambria"/>
              </a:rPr>
              <a:t>cause weather</a:t>
            </a:r>
            <a:r>
              <a:rPr lang="en-US" dirty="0" smtClean="0">
                <a:latin typeface="Cambria"/>
                <a:cs typeface="Cambria"/>
              </a:rPr>
              <a:t>!</a:t>
            </a:r>
            <a:endParaRPr lang="en-US" dirty="0">
              <a:latin typeface="Cambria"/>
              <a:cs typeface="Cambria"/>
            </a:endParaRPr>
          </a:p>
        </p:txBody>
      </p:sp>
      <p:pic>
        <p:nvPicPr>
          <p:cNvPr id="4" name="Picture 3"/>
          <p:cNvPicPr>
            <a:picLocks noChangeAspect="1"/>
          </p:cNvPicPr>
          <p:nvPr/>
        </p:nvPicPr>
        <p:blipFill>
          <a:blip r:embed="rId2"/>
          <a:stretch>
            <a:fillRect/>
          </a:stretch>
        </p:blipFill>
        <p:spPr>
          <a:xfrm>
            <a:off x="6168656" y="2312336"/>
            <a:ext cx="2975344" cy="454566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6154" y="914400"/>
            <a:ext cx="7132529" cy="2018400"/>
          </a:xfrm>
        </p:spPr>
        <p:txBody>
          <a:bodyPr>
            <a:normAutofit fontScale="90000"/>
          </a:bodyPr>
          <a:lstStyle/>
          <a:p>
            <a:pPr algn="ctr"/>
            <a:r>
              <a:rPr lang="en-US" sz="3600" dirty="0" smtClean="0">
                <a:solidFill>
                  <a:schemeClr val="tx1"/>
                </a:solidFill>
                <a:latin typeface="Cambria"/>
                <a:cs typeface="Cambria"/>
              </a:rPr>
              <a:t>Pressure </a:t>
            </a:r>
            <a:r>
              <a:rPr lang="en-US" sz="3600" u="sng" dirty="0" smtClean="0">
                <a:solidFill>
                  <a:schemeClr val="tx1"/>
                </a:solidFill>
                <a:latin typeface="Cambria"/>
                <a:cs typeface="Cambria"/>
              </a:rPr>
              <a:t>changes </a:t>
            </a:r>
            <a:r>
              <a:rPr lang="en-US" sz="3600" dirty="0" smtClean="0">
                <a:solidFill>
                  <a:schemeClr val="tx1"/>
                </a:solidFill>
                <a:latin typeface="Cambria"/>
                <a:cs typeface="Cambria"/>
              </a:rPr>
              <a:t>because the earth is heated </a:t>
            </a:r>
            <a:r>
              <a:rPr lang="en-US" sz="3600" u="sng" dirty="0" smtClean="0">
                <a:solidFill>
                  <a:schemeClr val="tx1"/>
                </a:solidFill>
                <a:latin typeface="Cambria"/>
                <a:cs typeface="Cambria"/>
              </a:rPr>
              <a:t>unequally</a:t>
            </a:r>
            <a:r>
              <a:rPr lang="en-US" sz="3600" dirty="0" smtClean="0">
                <a:solidFill>
                  <a:schemeClr val="tx1"/>
                </a:solidFill>
                <a:latin typeface="Cambria"/>
                <a:cs typeface="Cambria"/>
              </a:rPr>
              <a:t>.</a:t>
            </a:r>
            <a:br>
              <a:rPr lang="en-US" sz="3600" dirty="0" smtClean="0">
                <a:solidFill>
                  <a:schemeClr val="tx1"/>
                </a:solidFill>
                <a:latin typeface="Cambria"/>
                <a:cs typeface="Cambria"/>
              </a:rPr>
            </a:br>
            <a:r>
              <a:rPr lang="en-US" sz="3600" dirty="0" smtClean="0">
                <a:solidFill>
                  <a:schemeClr val="tx1"/>
                </a:solidFill>
                <a:latin typeface="Cambria"/>
                <a:cs typeface="Cambria"/>
              </a:rPr>
              <a:t/>
            </a:r>
            <a:br>
              <a:rPr lang="en-US" sz="3600" dirty="0" smtClean="0">
                <a:solidFill>
                  <a:schemeClr val="tx1"/>
                </a:solidFill>
                <a:latin typeface="Cambria"/>
                <a:cs typeface="Cambria"/>
              </a:rPr>
            </a:br>
            <a:r>
              <a:rPr lang="en-US" sz="3600" dirty="0" smtClean="0">
                <a:solidFill>
                  <a:schemeClr val="tx1"/>
                </a:solidFill>
                <a:latin typeface="Cambria"/>
                <a:cs typeface="Cambria"/>
              </a:rPr>
              <a:t>			</a:t>
            </a:r>
            <a:r>
              <a:rPr lang="en-US" dirty="0" smtClean="0">
                <a:solidFill>
                  <a:schemeClr val="tx1"/>
                </a:solidFill>
                <a:latin typeface="Cambria"/>
                <a:cs typeface="Cambria"/>
              </a:rPr>
              <a:t>	</a:t>
            </a:r>
            <a:endParaRPr lang="en-US" dirty="0">
              <a:solidFill>
                <a:srgbClr val="000000"/>
              </a:solidFill>
              <a:latin typeface="Cambria"/>
              <a:cs typeface="Cambria"/>
            </a:endParaRPr>
          </a:p>
        </p:txBody>
      </p:sp>
      <p:pic>
        <p:nvPicPr>
          <p:cNvPr id="5" name="Picture 4"/>
          <p:cNvPicPr>
            <a:picLocks noChangeAspect="1"/>
          </p:cNvPicPr>
          <p:nvPr/>
        </p:nvPicPr>
        <p:blipFill>
          <a:blip r:embed="rId2"/>
          <a:stretch>
            <a:fillRect/>
          </a:stretch>
        </p:blipFill>
        <p:spPr>
          <a:xfrm>
            <a:off x="462419" y="3657600"/>
            <a:ext cx="3810000" cy="2970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26929" y="457200"/>
            <a:ext cx="8077200" cy="3618600"/>
          </a:xfrm>
        </p:spPr>
        <p:txBody>
          <a:bodyPr>
            <a:normAutofit fontScale="90000"/>
          </a:bodyPr>
          <a:lstStyle/>
          <a:p>
            <a:r>
              <a:rPr lang="en-US" dirty="0" smtClean="0">
                <a:solidFill>
                  <a:schemeClr val="tx1"/>
                </a:solidFill>
                <a:latin typeface="Cambria"/>
                <a:cs typeface="Cambria"/>
              </a:rPr>
              <a:t>Air pressure maps:-What are isobars?</a:t>
            </a:r>
            <a:br>
              <a:rPr lang="en-US" dirty="0" smtClean="0">
                <a:solidFill>
                  <a:schemeClr val="tx1"/>
                </a:solidFill>
                <a:latin typeface="Cambria"/>
                <a:cs typeface="Cambria"/>
              </a:rPr>
            </a:br>
            <a:r>
              <a:rPr lang="en-US" dirty="0" smtClean="0">
                <a:solidFill>
                  <a:schemeClr val="tx1"/>
                </a:solidFill>
                <a:latin typeface="Cambria"/>
                <a:cs typeface="Cambria"/>
              </a:rPr>
              <a:t>	-</a:t>
            </a:r>
            <a:r>
              <a:rPr lang="en-US" u="sng" dirty="0" smtClean="0">
                <a:solidFill>
                  <a:schemeClr val="tx1"/>
                </a:solidFill>
                <a:latin typeface="Cambria"/>
                <a:cs typeface="Cambria"/>
              </a:rPr>
              <a:t>Isobars show places that have equal air </a:t>
            </a:r>
            <a:r>
              <a:rPr lang="en-US" dirty="0" smtClean="0">
                <a:solidFill>
                  <a:schemeClr val="tx1"/>
                </a:solidFill>
                <a:latin typeface="Cambria"/>
                <a:cs typeface="Cambria"/>
              </a:rPr>
              <a:t>	</a:t>
            </a:r>
            <a:r>
              <a:rPr lang="en-US" u="sng" dirty="0" smtClean="0">
                <a:solidFill>
                  <a:schemeClr val="tx1"/>
                </a:solidFill>
                <a:latin typeface="Cambria"/>
                <a:cs typeface="Cambria"/>
              </a:rPr>
              <a:t>pressure’</a:t>
            </a:r>
            <a:br>
              <a:rPr lang="en-US" u="sng" dirty="0" smtClean="0">
                <a:solidFill>
                  <a:schemeClr val="tx1"/>
                </a:solidFill>
                <a:latin typeface="Cambria"/>
                <a:cs typeface="Cambria"/>
              </a:rPr>
            </a:br>
            <a:r>
              <a:rPr lang="en-US" u="sng" dirty="0" smtClean="0">
                <a:solidFill>
                  <a:schemeClr val="tx1"/>
                </a:solidFill>
                <a:latin typeface="Cambria"/>
                <a:cs typeface="Cambria"/>
              </a:rPr>
              <a:t>winds generally run PARALLEL to the isobars</a:t>
            </a:r>
            <a:r>
              <a:rPr lang="en-US" dirty="0" smtClean="0">
                <a:solidFill>
                  <a:schemeClr val="tx1"/>
                </a:solidFill>
                <a:latin typeface="Cambria"/>
                <a:cs typeface="Cambria"/>
              </a:rPr>
              <a:t/>
            </a:r>
            <a:br>
              <a:rPr lang="en-US" dirty="0" smtClean="0">
                <a:solidFill>
                  <a:schemeClr val="tx1"/>
                </a:solidFill>
                <a:latin typeface="Cambria"/>
                <a:cs typeface="Cambria"/>
              </a:rPr>
            </a:br>
            <a:r>
              <a:rPr lang="en-US" dirty="0" smtClean="0">
                <a:solidFill>
                  <a:schemeClr val="tx1"/>
                </a:solidFill>
                <a:latin typeface="Cambria"/>
                <a:cs typeface="Cambria"/>
              </a:rPr>
              <a:t>					(Closter the isobars 					the steeper the 						pressure and </a:t>
            </a:r>
            <a:br>
              <a:rPr lang="en-US" dirty="0" smtClean="0">
                <a:solidFill>
                  <a:schemeClr val="tx1"/>
                </a:solidFill>
                <a:latin typeface="Cambria"/>
                <a:cs typeface="Cambria"/>
              </a:rPr>
            </a:br>
            <a:r>
              <a:rPr lang="en-US" dirty="0" smtClean="0">
                <a:solidFill>
                  <a:schemeClr val="tx1"/>
                </a:solidFill>
                <a:latin typeface="Cambria"/>
                <a:cs typeface="Cambria"/>
              </a:rPr>
              <a:t>				 	faster the </a:t>
            </a:r>
            <a:r>
              <a:rPr lang="en-US" dirty="0" smtClean="0">
                <a:solidFill>
                  <a:srgbClr val="000000"/>
                </a:solidFill>
                <a:latin typeface="Cambria"/>
                <a:cs typeface="Cambria"/>
              </a:rPr>
              <a:t>winds)</a:t>
            </a:r>
            <a:endParaRPr lang="en-US" dirty="0">
              <a:solidFill>
                <a:srgbClr val="000000"/>
              </a:solidFill>
              <a:latin typeface="Cambria"/>
              <a:cs typeface="Cambria"/>
            </a:endParaRPr>
          </a:p>
        </p:txBody>
      </p:sp>
      <p:pic>
        <p:nvPicPr>
          <p:cNvPr id="5" name="Picture 4"/>
          <p:cNvPicPr>
            <a:picLocks noChangeAspect="1"/>
          </p:cNvPicPr>
          <p:nvPr/>
        </p:nvPicPr>
        <p:blipFill>
          <a:blip r:embed="rId2"/>
          <a:stretch>
            <a:fillRect/>
          </a:stretch>
        </p:blipFill>
        <p:spPr>
          <a:xfrm>
            <a:off x="609600" y="2895600"/>
            <a:ext cx="3810000" cy="2970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7467600" cy="1143000"/>
          </a:xfrm>
        </p:spPr>
        <p:txBody>
          <a:bodyPr/>
          <a:lstStyle/>
          <a:p>
            <a:r>
              <a:rPr lang="en-US" dirty="0" smtClean="0"/>
              <a:t>Practice Isobar Yourself!</a:t>
            </a:r>
            <a:endParaRPr lang="en-US" dirty="0"/>
          </a:p>
        </p:txBody>
      </p:sp>
      <p:sp>
        <p:nvSpPr>
          <p:cNvPr id="3" name="Content Placeholder 2"/>
          <p:cNvSpPr>
            <a:spLocks noGrp="1"/>
          </p:cNvSpPr>
          <p:nvPr>
            <p:ph sz="quarter" idx="1"/>
          </p:nvPr>
        </p:nvSpPr>
        <p:spPr>
          <a:xfrm>
            <a:off x="457200" y="846138"/>
            <a:ext cx="7467600" cy="4873752"/>
          </a:xfrm>
        </p:spPr>
        <p:txBody>
          <a:bodyPr/>
          <a:lstStyle/>
          <a:p>
            <a:r>
              <a:rPr lang="en-US" dirty="0" smtClean="0">
                <a:latin typeface="Cambria"/>
                <a:cs typeface="Cambria"/>
              </a:rPr>
              <a:t>Certain weather maps allow us to view High and Low pressure systems that control the weather. </a:t>
            </a:r>
          </a:p>
          <a:p>
            <a:r>
              <a:rPr lang="en-US" dirty="0" smtClean="0">
                <a:latin typeface="Cambria"/>
                <a:cs typeface="Cambria"/>
              </a:rPr>
              <a:t>Isobar maps show where pressures are relatively high and low, and show us where pressure changes are gradual or dramatic over a distance. </a:t>
            </a:r>
            <a:br>
              <a:rPr lang="en-US" dirty="0" smtClean="0">
                <a:latin typeface="Cambria"/>
                <a:cs typeface="Cambria"/>
              </a:rPr>
            </a:br>
            <a:endParaRPr lang="en-US" dirty="0">
              <a:latin typeface="Cambria"/>
              <a:cs typeface="Cambria"/>
            </a:endParaRPr>
          </a:p>
        </p:txBody>
      </p:sp>
      <p:pic>
        <p:nvPicPr>
          <p:cNvPr id="22530" name="Picture 2" descr="isomap4"/>
          <p:cNvPicPr>
            <a:picLocks noChangeAspect="1" noChangeArrowheads="1"/>
          </p:cNvPicPr>
          <p:nvPr/>
        </p:nvPicPr>
        <p:blipFill>
          <a:blip r:embed="rId2"/>
          <a:srcRect/>
          <a:stretch>
            <a:fillRect/>
          </a:stretch>
        </p:blipFill>
        <p:spPr bwMode="auto">
          <a:xfrm>
            <a:off x="1447800" y="3127248"/>
            <a:ext cx="5462887" cy="3730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7467600" cy="1143000"/>
          </a:xfrm>
        </p:spPr>
        <p:txBody>
          <a:bodyPr/>
          <a:lstStyle/>
          <a:p>
            <a:r>
              <a:rPr lang="en-US" dirty="0" smtClean="0"/>
              <a:t>Practice Isobar Yourself!</a:t>
            </a:r>
            <a:endParaRPr lang="en-US" dirty="0"/>
          </a:p>
        </p:txBody>
      </p:sp>
      <p:sp>
        <p:nvSpPr>
          <p:cNvPr id="3" name="Content Placeholder 2"/>
          <p:cNvSpPr>
            <a:spLocks noGrp="1"/>
          </p:cNvSpPr>
          <p:nvPr>
            <p:ph sz="quarter" idx="1"/>
          </p:nvPr>
        </p:nvSpPr>
        <p:spPr>
          <a:xfrm>
            <a:off x="457200" y="846138"/>
            <a:ext cx="7467600" cy="4873752"/>
          </a:xfrm>
        </p:spPr>
        <p:txBody>
          <a:bodyPr/>
          <a:lstStyle/>
          <a:p>
            <a:r>
              <a:rPr lang="en-US" dirty="0" smtClean="0">
                <a:latin typeface="Cambria"/>
                <a:cs typeface="Cambria"/>
              </a:rPr>
              <a:t>Read the 7 actions &amp; the two questions with your seat partner</a:t>
            </a:r>
          </a:p>
          <a:p>
            <a:r>
              <a:rPr lang="en-US" dirty="0" smtClean="0">
                <a:latin typeface="Cambria"/>
                <a:cs typeface="Cambria"/>
              </a:rPr>
              <a:t>We will discuss these after you read the information</a:t>
            </a:r>
          </a:p>
          <a:p>
            <a:r>
              <a:rPr lang="en-US" dirty="0" smtClean="0">
                <a:latin typeface="Cambria"/>
                <a:cs typeface="Cambria"/>
              </a:rPr>
              <a:t>Try the problems! Be brave! </a:t>
            </a:r>
            <a:br>
              <a:rPr lang="en-US" dirty="0" smtClean="0">
                <a:latin typeface="Cambria"/>
                <a:cs typeface="Cambria"/>
              </a:rPr>
            </a:br>
            <a:endParaRPr lang="en-US" dirty="0">
              <a:latin typeface="Cambria"/>
              <a:cs typeface="Cambria"/>
            </a:endParaRPr>
          </a:p>
        </p:txBody>
      </p:sp>
      <p:pic>
        <p:nvPicPr>
          <p:cNvPr id="22530" name="Picture 2" descr="isomap4"/>
          <p:cNvPicPr>
            <a:picLocks noChangeAspect="1" noChangeArrowheads="1"/>
          </p:cNvPicPr>
          <p:nvPr/>
        </p:nvPicPr>
        <p:blipFill>
          <a:blip r:embed="rId2"/>
          <a:srcRect/>
          <a:stretch>
            <a:fillRect/>
          </a:stretch>
        </p:blipFill>
        <p:spPr bwMode="auto">
          <a:xfrm>
            <a:off x="1447800" y="3127248"/>
            <a:ext cx="5462887" cy="3730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7467600" cy="1143000"/>
          </a:xfrm>
        </p:spPr>
        <p:txBody>
          <a:bodyPr/>
          <a:lstStyle/>
          <a:p>
            <a:r>
              <a:rPr lang="en-US" dirty="0" smtClean="0"/>
              <a:t>Isobar Practice</a:t>
            </a:r>
            <a:endParaRPr lang="en-US" dirty="0"/>
          </a:p>
        </p:txBody>
      </p:sp>
      <p:pic>
        <p:nvPicPr>
          <p:cNvPr id="5" name="Content Placeholder 4" descr="isomap5"/>
          <p:cNvPicPr>
            <a:picLocks noGrp="1"/>
          </p:cNvPicPr>
          <p:nvPr>
            <p:ph sz="quarter" idx="1"/>
          </p:nvPr>
        </p:nvPicPr>
        <p:blipFill>
          <a:blip r:embed="rId2">
            <a:grayscl/>
          </a:blip>
          <a:srcRect l="-15175" r="-15175"/>
          <a:stretch>
            <a:fillRect/>
          </a:stretch>
        </p:blipFill>
        <p:spPr bwMode="auto">
          <a:xfrm>
            <a:off x="0" y="914400"/>
            <a:ext cx="86106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Isobar Map </a:t>
            </a:r>
            <a:endParaRPr lang="en-US" dirty="0"/>
          </a:p>
        </p:txBody>
      </p:sp>
      <p:pic>
        <p:nvPicPr>
          <p:cNvPr id="4" name="Content Placeholder 3" descr="IMG_0377.JPG"/>
          <p:cNvPicPr>
            <a:picLocks noGrp="1" noChangeAspect="1"/>
          </p:cNvPicPr>
          <p:nvPr>
            <p:ph sz="quarter" idx="1"/>
          </p:nvPr>
        </p:nvPicPr>
        <p:blipFill>
          <a:blip r:embed="rId2"/>
          <a:srcRect l="-7459" r="-7459"/>
          <a:stretch>
            <a:fillRect/>
          </a:stretch>
        </p:blip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7467600" cy="1143000"/>
          </a:xfrm>
        </p:spPr>
        <p:txBody>
          <a:bodyPr/>
          <a:lstStyle/>
          <a:p>
            <a:r>
              <a:rPr lang="en-US" dirty="0" smtClean="0"/>
              <a:t>Isobar Practice</a:t>
            </a:r>
            <a:endParaRPr lang="en-US" dirty="0"/>
          </a:p>
        </p:txBody>
      </p:sp>
      <p:pic>
        <p:nvPicPr>
          <p:cNvPr id="5" name="Content Placeholder 4" descr="isomap5"/>
          <p:cNvPicPr>
            <a:picLocks noGrp="1"/>
          </p:cNvPicPr>
          <p:nvPr>
            <p:ph sz="quarter" idx="1"/>
          </p:nvPr>
        </p:nvPicPr>
        <p:blipFill>
          <a:blip r:embed="rId2">
            <a:grayscl/>
          </a:blip>
          <a:srcRect l="-15175" r="-15175"/>
          <a:stretch>
            <a:fillRect/>
          </a:stretch>
        </p:blipFill>
        <p:spPr bwMode="auto">
          <a:xfrm>
            <a:off x="0" y="914400"/>
            <a:ext cx="86106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467600" cy="2620962"/>
          </a:xfrm>
        </p:spPr>
        <p:txBody>
          <a:bodyPr>
            <a:normAutofit fontScale="90000"/>
          </a:bodyPr>
          <a:lstStyle/>
          <a:p>
            <a:pPr marL="514350" indent="-514350"/>
            <a:r>
              <a:rPr lang="en-US" sz="3667" cap="none" dirty="0" smtClean="0">
                <a:solidFill>
                  <a:schemeClr val="accent3"/>
                </a:solidFill>
                <a:latin typeface="American Typewriter"/>
                <a:cs typeface="American Typewriter"/>
              </a:rPr>
              <a:t>swbat analyze how air pressure affects wind patterns and cloud formation </a:t>
            </a:r>
            <a:r>
              <a:rPr lang="en-US" dirty="0" smtClean="0">
                <a:latin typeface="American Typewriter"/>
                <a:cs typeface="American Typewriter"/>
              </a:rPr>
              <a:t/>
            </a:r>
            <a:br>
              <a:rPr lang="en-US" dirty="0" smtClean="0">
                <a:latin typeface="American Typewriter"/>
                <a:cs typeface="American Typewriter"/>
              </a:rPr>
            </a:br>
            <a:r>
              <a:rPr lang="en-US" dirty="0" smtClean="0">
                <a:latin typeface="American Typewriter"/>
                <a:cs typeface="American Typewriter"/>
              </a:rPr>
              <a:t/>
            </a:r>
            <a:br>
              <a:rPr lang="en-US" dirty="0" smtClean="0">
                <a:latin typeface="American Typewriter"/>
                <a:cs typeface="American Typewriter"/>
              </a:rPr>
            </a:br>
            <a:r>
              <a:rPr lang="en-US" dirty="0" smtClean="0">
                <a:latin typeface="American Typewriter"/>
                <a:cs typeface="American Typewriter"/>
              </a:rPr>
              <a:t/>
            </a:r>
            <a:br>
              <a:rPr lang="en-US" dirty="0" smtClean="0">
                <a:latin typeface="American Typewriter"/>
                <a:cs typeface="American Typewriter"/>
              </a:rPr>
            </a:br>
            <a:endParaRPr lang="en-US" dirty="0">
              <a:latin typeface="American Typewriter"/>
              <a:cs typeface="American Typewriter"/>
            </a:endParaRPr>
          </a:p>
        </p:txBody>
      </p:sp>
      <p:sp>
        <p:nvSpPr>
          <p:cNvPr id="3" name="TextBox 2"/>
          <p:cNvSpPr txBox="1"/>
          <p:nvPr/>
        </p:nvSpPr>
        <p:spPr>
          <a:xfrm>
            <a:off x="228600" y="1219200"/>
            <a:ext cx="6019800" cy="4708981"/>
          </a:xfrm>
          <a:prstGeom prst="rect">
            <a:avLst/>
          </a:prstGeom>
          <a:noFill/>
        </p:spPr>
        <p:txBody>
          <a:bodyPr wrap="square" rtlCol="0">
            <a:spAutoFit/>
          </a:bodyPr>
          <a:lstStyle/>
          <a:p>
            <a:r>
              <a:rPr lang="en-US" sz="2500" dirty="0" smtClean="0">
                <a:latin typeface="Cambria"/>
                <a:cs typeface="Cambria"/>
              </a:rPr>
              <a:t>Agenda: </a:t>
            </a:r>
          </a:p>
          <a:p>
            <a:pPr marL="342900" indent="-342900">
              <a:buFont typeface="+mj-lt"/>
              <a:buAutoNum type="arabicPeriod"/>
            </a:pPr>
            <a:r>
              <a:rPr lang="en-US" sz="2500" dirty="0" smtClean="0">
                <a:latin typeface="Cambria"/>
                <a:cs typeface="Cambria"/>
              </a:rPr>
              <a:t>Do Now</a:t>
            </a:r>
          </a:p>
          <a:p>
            <a:pPr marL="342900" indent="-342900">
              <a:buFont typeface="+mj-lt"/>
              <a:buAutoNum type="arabicPeriod"/>
            </a:pPr>
            <a:r>
              <a:rPr lang="en-US" sz="2500" dirty="0" smtClean="0">
                <a:latin typeface="Cambria"/>
                <a:cs typeface="Cambria"/>
              </a:rPr>
              <a:t>Objective</a:t>
            </a:r>
            <a:r>
              <a:rPr lang="en-US" sz="2500" dirty="0" smtClean="0">
                <a:latin typeface="Cambria"/>
                <a:cs typeface="Cambria"/>
              </a:rPr>
              <a:t> </a:t>
            </a:r>
          </a:p>
          <a:p>
            <a:pPr marL="342900" indent="-342900">
              <a:buFont typeface="+mj-lt"/>
              <a:buAutoNum type="arabicPeriod"/>
            </a:pPr>
            <a:r>
              <a:rPr lang="en-US" sz="2500" dirty="0" smtClean="0">
                <a:latin typeface="Cambria"/>
                <a:cs typeface="Cambria"/>
              </a:rPr>
              <a:t>Assigned Seats</a:t>
            </a:r>
            <a:endParaRPr lang="en-US" sz="2500" dirty="0" smtClean="0">
              <a:latin typeface="Cambria"/>
              <a:cs typeface="Cambria"/>
            </a:endParaRPr>
          </a:p>
          <a:p>
            <a:pPr marL="342900" indent="-342900">
              <a:buFont typeface="+mj-lt"/>
              <a:buAutoNum type="arabicPeriod"/>
            </a:pPr>
            <a:r>
              <a:rPr lang="en-US" sz="2500" dirty="0" smtClean="0">
                <a:latin typeface="Cambria"/>
                <a:cs typeface="Cambria"/>
              </a:rPr>
              <a:t>Weather Tracker</a:t>
            </a:r>
            <a:endParaRPr lang="en-US" sz="2500" dirty="0" smtClean="0">
              <a:latin typeface="Cambria"/>
              <a:cs typeface="Cambria"/>
            </a:endParaRPr>
          </a:p>
          <a:p>
            <a:pPr marL="342900" indent="-342900">
              <a:buFont typeface="+mj-lt"/>
              <a:buAutoNum type="arabicPeriod"/>
            </a:pPr>
            <a:r>
              <a:rPr lang="en-US" sz="2500" dirty="0" smtClean="0">
                <a:latin typeface="Cambria"/>
                <a:cs typeface="Cambria"/>
              </a:rPr>
              <a:t>Clouds </a:t>
            </a:r>
            <a:r>
              <a:rPr lang="en-US" sz="2500" dirty="0" smtClean="0">
                <a:latin typeface="Cambria"/>
                <a:cs typeface="Cambria"/>
              </a:rPr>
              <a:t>in a Bottle Video</a:t>
            </a:r>
          </a:p>
          <a:p>
            <a:pPr marL="342900" indent="-342900">
              <a:buFont typeface="+mj-lt"/>
              <a:buAutoNum type="arabicPeriod"/>
            </a:pPr>
            <a:r>
              <a:rPr lang="en-US" sz="2500" dirty="0" smtClean="0">
                <a:latin typeface="Cambria"/>
                <a:cs typeface="Cambria"/>
              </a:rPr>
              <a:t>Notes</a:t>
            </a:r>
          </a:p>
          <a:p>
            <a:pPr marL="342900" indent="-342900">
              <a:buFont typeface="+mj-lt"/>
              <a:buAutoNum type="arabicPeriod"/>
            </a:pPr>
            <a:r>
              <a:rPr lang="en-US" sz="2500" dirty="0" smtClean="0">
                <a:latin typeface="Cambria"/>
                <a:cs typeface="Cambria"/>
              </a:rPr>
              <a:t>Isobar Practice </a:t>
            </a:r>
          </a:p>
          <a:p>
            <a:pPr marL="342900" indent="-342900">
              <a:buFont typeface="+mj-lt"/>
              <a:buAutoNum type="arabicPeriod"/>
            </a:pPr>
            <a:r>
              <a:rPr lang="en-US" sz="2500" dirty="0" smtClean="0">
                <a:latin typeface="Cambria"/>
                <a:cs typeface="Cambria"/>
              </a:rPr>
              <a:t>Notes</a:t>
            </a:r>
          </a:p>
          <a:p>
            <a:pPr marL="342900" indent="-342900">
              <a:buFont typeface="+mj-lt"/>
              <a:buAutoNum type="arabicPeriod"/>
            </a:pPr>
            <a:r>
              <a:rPr lang="en-US" sz="2500" dirty="0" smtClean="0">
                <a:latin typeface="Cambria"/>
                <a:cs typeface="Cambria"/>
              </a:rPr>
              <a:t>Comprehension Check Video</a:t>
            </a:r>
            <a:endParaRPr lang="en-US" sz="2500" dirty="0" smtClean="0">
              <a:latin typeface="Cambria"/>
              <a:cs typeface="Cambria"/>
            </a:endParaRPr>
          </a:p>
          <a:p>
            <a:pPr marL="342900" indent="-342900">
              <a:buFont typeface="+mj-lt"/>
              <a:buAutoNum type="arabicPeriod"/>
            </a:pPr>
            <a:r>
              <a:rPr lang="en-US" sz="2500" dirty="0" smtClean="0">
                <a:latin typeface="Cambria"/>
                <a:cs typeface="Cambria"/>
              </a:rPr>
              <a:t> Layers of the Atmosphere Practice</a:t>
            </a:r>
          </a:p>
          <a:p>
            <a:pPr marL="342900" indent="-342900">
              <a:buFont typeface="+mj-lt"/>
              <a:buAutoNum type="arabicPeriod"/>
            </a:pPr>
            <a:r>
              <a:rPr lang="en-US" sz="2500" dirty="0" smtClean="0">
                <a:latin typeface="Cambria"/>
                <a:cs typeface="Cambria"/>
              </a:rPr>
              <a:t>Exit Ticket </a:t>
            </a:r>
          </a:p>
        </p:txBody>
      </p:sp>
      <p:sp>
        <p:nvSpPr>
          <p:cNvPr id="4" name="TextBox 3"/>
          <p:cNvSpPr txBox="1"/>
          <p:nvPr/>
        </p:nvSpPr>
        <p:spPr>
          <a:xfrm>
            <a:off x="5562600" y="2684368"/>
            <a:ext cx="3048000" cy="861774"/>
          </a:xfrm>
          <a:prstGeom prst="rect">
            <a:avLst/>
          </a:prstGeom>
          <a:noFill/>
        </p:spPr>
        <p:txBody>
          <a:bodyPr wrap="square" rtlCol="0">
            <a:spAutoFit/>
          </a:bodyPr>
          <a:lstStyle/>
          <a:p>
            <a:endParaRPr lang="en-US" sz="2500" dirty="0" smtClean="0"/>
          </a:p>
          <a:p>
            <a:r>
              <a:rPr lang="en-US" sz="2500" b="1" dirty="0" smtClean="0"/>
              <a:t>NO HW</a:t>
            </a:r>
            <a:endParaRPr lang="en-US" sz="25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merican Typewriter"/>
                <a:cs typeface="American Typewriter"/>
              </a:rPr>
              <a:t>What is wind?</a:t>
            </a:r>
            <a:endParaRPr lang="en-US" dirty="0">
              <a:latin typeface="American Typewriter"/>
              <a:cs typeface="American Typewriter"/>
            </a:endParaRPr>
          </a:p>
        </p:txBody>
      </p:sp>
      <p:sp>
        <p:nvSpPr>
          <p:cNvPr id="3" name="Content Placeholder 2"/>
          <p:cNvSpPr>
            <a:spLocks noGrp="1"/>
          </p:cNvSpPr>
          <p:nvPr>
            <p:ph sz="quarter" idx="1"/>
          </p:nvPr>
        </p:nvSpPr>
        <p:spPr>
          <a:xfrm>
            <a:off x="457200" y="1600200"/>
            <a:ext cx="7848600" cy="4873752"/>
          </a:xfrm>
        </p:spPr>
        <p:txBody>
          <a:bodyPr>
            <a:normAutofit/>
          </a:bodyPr>
          <a:lstStyle/>
          <a:p>
            <a:r>
              <a:rPr lang="en-US" sz="3000" dirty="0" smtClean="0">
                <a:latin typeface="American Typewriter"/>
                <a:cs typeface="American Typewriter"/>
              </a:rPr>
              <a:t>Wind is the </a:t>
            </a:r>
            <a:r>
              <a:rPr lang="en-US" sz="3000" u="sng" dirty="0" smtClean="0">
                <a:latin typeface="American Typewriter"/>
                <a:cs typeface="American Typewriter"/>
              </a:rPr>
              <a:t>horizontal </a:t>
            </a:r>
            <a:r>
              <a:rPr lang="en-US" sz="3000" dirty="0" smtClean="0">
                <a:latin typeface="American Typewriter"/>
                <a:cs typeface="American Typewriter"/>
              </a:rPr>
              <a:t>movement of </a:t>
            </a:r>
            <a:r>
              <a:rPr lang="en-US" sz="3000" u="sng" dirty="0" smtClean="0">
                <a:latin typeface="American Typewriter"/>
                <a:cs typeface="American Typewriter"/>
              </a:rPr>
              <a:t>air</a:t>
            </a:r>
            <a:r>
              <a:rPr lang="en-US" sz="3000" dirty="0" smtClean="0">
                <a:latin typeface="American Typewriter"/>
                <a:cs typeface="American Typewriter"/>
              </a:rPr>
              <a:t>.</a:t>
            </a:r>
          </a:p>
          <a:p>
            <a:r>
              <a:rPr lang="en-US" sz="3000" dirty="0" smtClean="0">
                <a:latin typeface="American Typewriter"/>
                <a:cs typeface="American Typewriter"/>
              </a:rPr>
              <a:t>It happens because of horizontal </a:t>
            </a:r>
            <a:r>
              <a:rPr lang="en-US" sz="3000" u="sng" dirty="0" smtClean="0">
                <a:latin typeface="American Typewriter"/>
                <a:cs typeface="American Typewriter"/>
              </a:rPr>
              <a:t>differences </a:t>
            </a:r>
            <a:r>
              <a:rPr lang="en-US" sz="3000" dirty="0" smtClean="0">
                <a:latin typeface="American Typewriter"/>
                <a:cs typeface="American Typewriter"/>
              </a:rPr>
              <a:t>in air </a:t>
            </a:r>
            <a:r>
              <a:rPr lang="en-US" sz="3000" u="sng" dirty="0" smtClean="0">
                <a:latin typeface="American Typewriter"/>
                <a:cs typeface="American Typewriter"/>
              </a:rPr>
              <a:t>pressure</a:t>
            </a:r>
            <a:r>
              <a:rPr lang="en-US" sz="3000" dirty="0" smtClean="0">
                <a:latin typeface="American Typewriter"/>
                <a:cs typeface="American Typewriter"/>
              </a:rPr>
              <a:t>.</a:t>
            </a:r>
          </a:p>
          <a:p>
            <a:r>
              <a:rPr lang="en-US" sz="3000" dirty="0" smtClean="0">
                <a:latin typeface="American Typewriter"/>
                <a:cs typeface="American Typewriter"/>
              </a:rPr>
              <a:t>Wind blows from areas of </a:t>
            </a:r>
            <a:r>
              <a:rPr lang="en-US" sz="3000" u="sng" dirty="0" smtClean="0">
                <a:latin typeface="American Typewriter"/>
                <a:cs typeface="American Typewriter"/>
              </a:rPr>
              <a:t>higher </a:t>
            </a:r>
            <a:r>
              <a:rPr lang="en-US" sz="3000" dirty="0" smtClean="0">
                <a:latin typeface="American Typewriter"/>
                <a:cs typeface="American Typewriter"/>
              </a:rPr>
              <a:t>pressure to areas of </a:t>
            </a:r>
            <a:r>
              <a:rPr lang="en-US" sz="3000" u="sng" dirty="0" smtClean="0">
                <a:latin typeface="American Typewriter"/>
                <a:cs typeface="American Typewriter"/>
              </a:rPr>
              <a:t>lower </a:t>
            </a:r>
            <a:r>
              <a:rPr lang="en-US" sz="3000" dirty="0" smtClean="0">
                <a:latin typeface="American Typewriter"/>
                <a:cs typeface="American Typewriter"/>
              </a:rPr>
              <a:t>pressure. </a:t>
            </a:r>
            <a:endParaRPr lang="en-US" sz="3000" dirty="0">
              <a:latin typeface="American Typewriter"/>
              <a:cs typeface="American Typewrite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merican Typewriter"/>
                <a:cs typeface="American Typewriter"/>
              </a:rPr>
              <a:t>There are 3 things that control wind</a:t>
            </a:r>
            <a:endParaRPr lang="en-US" dirty="0">
              <a:latin typeface="American Typewriter"/>
              <a:cs typeface="American Typewriter"/>
            </a:endParaRPr>
          </a:p>
        </p:txBody>
      </p:sp>
      <p:sp>
        <p:nvSpPr>
          <p:cNvPr id="3" name="Content Placeholder 2"/>
          <p:cNvSpPr>
            <a:spLocks noGrp="1"/>
          </p:cNvSpPr>
          <p:nvPr>
            <p:ph sz="quarter" idx="1"/>
          </p:nvPr>
        </p:nvSpPr>
        <p:spPr/>
        <p:txBody>
          <a:bodyPr/>
          <a:lstStyle/>
          <a:p>
            <a:pPr marL="457200" indent="-457200">
              <a:buAutoNum type="arabicPeriod"/>
            </a:pPr>
            <a:r>
              <a:rPr lang="en-US" sz="4000" dirty="0" smtClean="0">
                <a:latin typeface="American Typewriter"/>
                <a:cs typeface="American Typewriter"/>
              </a:rPr>
              <a:t>Pressure Differences</a:t>
            </a:r>
          </a:p>
          <a:p>
            <a:pPr marL="457200" indent="-457200">
              <a:buNone/>
            </a:pPr>
            <a:endParaRPr lang="en-US" sz="4000" dirty="0" smtClean="0">
              <a:latin typeface="American Typewriter"/>
              <a:cs typeface="American Typewriter"/>
            </a:endParaRPr>
          </a:p>
          <a:p>
            <a:pPr marL="457200" indent="-457200">
              <a:buAutoNum type="arabicPeriod"/>
            </a:pPr>
            <a:r>
              <a:rPr lang="en-US" sz="4000" dirty="0" err="1" smtClean="0">
                <a:latin typeface="American Typewriter"/>
                <a:cs typeface="American Typewriter"/>
              </a:rPr>
              <a:t>Coriolis</a:t>
            </a:r>
            <a:r>
              <a:rPr lang="en-US" sz="4000" dirty="0" smtClean="0">
                <a:latin typeface="American Typewriter"/>
                <a:cs typeface="American Typewriter"/>
              </a:rPr>
              <a:t> Effect</a:t>
            </a:r>
          </a:p>
          <a:p>
            <a:pPr marL="457200" indent="-457200">
              <a:buNone/>
            </a:pPr>
            <a:endParaRPr lang="en-US" sz="4000" dirty="0" smtClean="0">
              <a:latin typeface="American Typewriter"/>
              <a:cs typeface="American Typewriter"/>
            </a:endParaRPr>
          </a:p>
          <a:p>
            <a:pPr marL="457200" indent="-457200">
              <a:buAutoNum type="arabicPeriod"/>
            </a:pPr>
            <a:r>
              <a:rPr lang="en-US" sz="4000" dirty="0" smtClean="0">
                <a:latin typeface="American Typewriter"/>
                <a:cs typeface="American Typewriter"/>
              </a:rPr>
              <a:t>Friction</a:t>
            </a:r>
            <a:endParaRPr lang="en-US" sz="4000" dirty="0">
              <a:latin typeface="American Typewriter"/>
              <a:cs typeface="American Typewrite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humidity?</a:t>
            </a:r>
            <a:endParaRPr lang="en-US" dirty="0"/>
          </a:p>
        </p:txBody>
      </p:sp>
      <p:sp>
        <p:nvSpPr>
          <p:cNvPr id="3" name="Content Placeholder 2"/>
          <p:cNvSpPr>
            <a:spLocks noGrp="1"/>
          </p:cNvSpPr>
          <p:nvPr>
            <p:ph sz="quarter" idx="1"/>
          </p:nvPr>
        </p:nvSpPr>
        <p:spPr/>
        <p:txBody>
          <a:bodyPr/>
          <a:lstStyle/>
          <a:p>
            <a:r>
              <a:rPr lang="en-US" dirty="0" smtClean="0"/>
              <a:t>The </a:t>
            </a:r>
            <a:r>
              <a:rPr lang="en-US" u="sng" dirty="0" smtClean="0"/>
              <a:t>amount</a:t>
            </a:r>
            <a:r>
              <a:rPr lang="en-US" dirty="0" smtClean="0"/>
              <a:t> of </a:t>
            </a:r>
            <a:r>
              <a:rPr lang="en-US" u="sng" dirty="0" smtClean="0"/>
              <a:t>water vapor </a:t>
            </a:r>
            <a:r>
              <a:rPr lang="en-US" dirty="0" smtClean="0"/>
              <a:t>that’s in the air</a:t>
            </a:r>
          </a:p>
          <a:p>
            <a:pPr lvl="1"/>
            <a:r>
              <a:rPr lang="en-US" dirty="0" smtClean="0"/>
              <a:t>Water vapor is when liquid water turns into a gas through</a:t>
            </a:r>
            <a:r>
              <a:rPr lang="en-US" u="sng" dirty="0" smtClean="0"/>
              <a:t> evaporation</a:t>
            </a:r>
          </a:p>
          <a:p>
            <a:r>
              <a:rPr lang="en-US" dirty="0" smtClean="0"/>
              <a:t>Air can hold a certain amount of </a:t>
            </a:r>
            <a:r>
              <a:rPr lang="en-US" u="sng" dirty="0" smtClean="0"/>
              <a:t>water</a:t>
            </a:r>
            <a:r>
              <a:rPr lang="en-US" dirty="0" smtClean="0"/>
              <a:t>.  The amount of water it can hold depends on </a:t>
            </a:r>
            <a:r>
              <a:rPr lang="en-US" u="sng" dirty="0" smtClean="0"/>
              <a:t>temperature</a:t>
            </a:r>
          </a:p>
          <a:p>
            <a:endParaRPr lang="en-US" u="sng"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humidity?</a:t>
            </a:r>
            <a:endParaRPr lang="en-US" dirty="0"/>
          </a:p>
        </p:txBody>
      </p:sp>
      <p:sp>
        <p:nvSpPr>
          <p:cNvPr id="3" name="Content Placeholder 2"/>
          <p:cNvSpPr>
            <a:spLocks noGrp="1"/>
          </p:cNvSpPr>
          <p:nvPr>
            <p:ph sz="quarter" idx="1"/>
          </p:nvPr>
        </p:nvSpPr>
        <p:spPr/>
        <p:txBody>
          <a:bodyPr/>
          <a:lstStyle/>
          <a:p>
            <a:pPr>
              <a:buNone/>
            </a:pPr>
            <a:endParaRPr lang="en-US" u="sng" dirty="0" smtClean="0"/>
          </a:p>
          <a:p>
            <a:r>
              <a:rPr lang="en-US" u="sng" dirty="0" smtClean="0"/>
              <a:t>Warmer</a:t>
            </a:r>
            <a:r>
              <a:rPr lang="en-US" dirty="0" smtClean="0"/>
              <a:t> air can hold a lot more water so humidity is </a:t>
            </a:r>
            <a:r>
              <a:rPr lang="en-US" u="sng" dirty="0" smtClean="0"/>
              <a:t>higher</a:t>
            </a:r>
            <a:r>
              <a:rPr lang="en-US" dirty="0" smtClean="0"/>
              <a:t> (think about the summer!) and the opposite is true</a:t>
            </a:r>
            <a:endParaRPr lang="en-US" u="sng"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t>Sometimes in the morning, you walk outside and see tiny droplets of water on everything.</a:t>
            </a:r>
            <a:endParaRPr lang="en-US" dirty="0"/>
          </a:p>
        </p:txBody>
      </p:sp>
      <p:sp>
        <p:nvSpPr>
          <p:cNvPr id="3" name="Content Placeholder 2"/>
          <p:cNvSpPr>
            <a:spLocks noGrp="1"/>
          </p:cNvSpPr>
          <p:nvPr>
            <p:ph idx="1"/>
          </p:nvPr>
        </p:nvSpPr>
        <p:spPr/>
        <p:txBody>
          <a:bodyPr/>
          <a:lstStyle/>
          <a:p>
            <a:r>
              <a:rPr lang="en-US" dirty="0" smtClean="0"/>
              <a:t>What is this?</a:t>
            </a:r>
          </a:p>
          <a:p>
            <a:r>
              <a:rPr lang="en-US" dirty="0" smtClean="0"/>
              <a:t>Where did it come from?</a:t>
            </a:r>
            <a:endParaRPr lang="en-US" dirty="0"/>
          </a:p>
        </p:txBody>
      </p:sp>
      <p:pic>
        <p:nvPicPr>
          <p:cNvPr id="4" name="Picture 3"/>
          <p:cNvPicPr>
            <a:picLocks noChangeAspect="1"/>
          </p:cNvPicPr>
          <p:nvPr/>
        </p:nvPicPr>
        <p:blipFill>
          <a:blip r:embed="rId2"/>
          <a:stretch>
            <a:fillRect/>
          </a:stretch>
        </p:blipFill>
        <p:spPr>
          <a:xfrm>
            <a:off x="558386" y="2895600"/>
            <a:ext cx="4394613" cy="3295960"/>
          </a:xfrm>
          <a:prstGeom prst="rect">
            <a:avLst/>
          </a:prstGeom>
        </p:spPr>
      </p:pic>
      <p:pic>
        <p:nvPicPr>
          <p:cNvPr id="5" name="Picture 4"/>
          <p:cNvPicPr>
            <a:picLocks noChangeAspect="1"/>
          </p:cNvPicPr>
          <p:nvPr/>
        </p:nvPicPr>
        <p:blipFill>
          <a:blip r:embed="rId3"/>
          <a:stretch>
            <a:fillRect/>
          </a:stretch>
        </p:blipFill>
        <p:spPr>
          <a:xfrm>
            <a:off x="5410200" y="1981200"/>
            <a:ext cx="3276600" cy="460259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Dew </a:t>
            </a:r>
            <a:r>
              <a:rPr lang="en-US" dirty="0" smtClean="0"/>
              <a:t>= </a:t>
            </a:r>
            <a:r>
              <a:rPr lang="en-US" u="sng" dirty="0" smtClean="0"/>
              <a:t>condensed water vapor</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If air gets </a:t>
            </a:r>
            <a:r>
              <a:rPr lang="en-US" u="sng" dirty="0" smtClean="0"/>
              <a:t>cool </a:t>
            </a:r>
            <a:r>
              <a:rPr lang="en-US" dirty="0" smtClean="0"/>
              <a:t>enough, it can condense to form small </a:t>
            </a:r>
            <a:r>
              <a:rPr lang="en-US" u="sng" dirty="0" smtClean="0"/>
              <a:t>drops of water</a:t>
            </a:r>
            <a:r>
              <a:rPr lang="en-US" dirty="0" smtClean="0"/>
              <a:t>. </a:t>
            </a:r>
          </a:p>
          <a:p>
            <a:r>
              <a:rPr lang="en-US" dirty="0" smtClean="0"/>
              <a:t>Dew point = the </a:t>
            </a:r>
            <a:r>
              <a:rPr lang="en-US" u="sng" dirty="0" smtClean="0"/>
              <a:t>temperature </a:t>
            </a:r>
            <a:r>
              <a:rPr lang="en-US" dirty="0" smtClean="0"/>
              <a:t>at which water vapor will </a:t>
            </a:r>
            <a:r>
              <a:rPr lang="en-US" u="sng" dirty="0" smtClean="0"/>
              <a:t>condense</a:t>
            </a:r>
          </a:p>
          <a:p>
            <a:endParaRPr lang="en-US" dirty="0" smtClean="0"/>
          </a:p>
          <a:p>
            <a:r>
              <a:rPr lang="en-US" dirty="0" smtClean="0"/>
              <a:t>So, when the air gets cool enough, the water vapor turns into liquid. Does this sound like something else that happens in the atmosphere?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Clouds…</a:t>
            </a:r>
            <a:endParaRPr lang="en-US" dirty="0"/>
          </a:p>
        </p:txBody>
      </p:sp>
      <p:sp>
        <p:nvSpPr>
          <p:cNvPr id="3" name="Content Placeholder 2"/>
          <p:cNvSpPr>
            <a:spLocks noGrp="1"/>
          </p:cNvSpPr>
          <p:nvPr>
            <p:ph sz="quarter" idx="1"/>
          </p:nvPr>
        </p:nvSpPr>
        <p:spPr>
          <a:xfrm>
            <a:off x="0" y="1600200"/>
            <a:ext cx="9144000" cy="4873752"/>
          </a:xfrm>
        </p:spPr>
        <p:txBody>
          <a:bodyPr/>
          <a:lstStyle/>
          <a:p>
            <a:pPr marL="457200" indent="-457200">
              <a:buAutoNum type="arabicPeriod"/>
            </a:pPr>
            <a:r>
              <a:rPr lang="en-US" dirty="0" smtClean="0"/>
              <a:t>As you go higher in the atmosphere there is LESS pressure.</a:t>
            </a:r>
          </a:p>
          <a:p>
            <a:pPr marL="457200" indent="-457200">
              <a:buAutoNum type="arabicPeriod"/>
            </a:pPr>
            <a:r>
              <a:rPr lang="en-US" dirty="0" smtClean="0"/>
              <a:t>Air then expands and cools (</a:t>
            </a:r>
            <a:r>
              <a:rPr lang="en-US" u="sng" dirty="0" smtClean="0"/>
              <a:t>dry adiabatic rate</a:t>
            </a:r>
            <a:r>
              <a:rPr lang="en-US" dirty="0" smtClean="0"/>
              <a:t>)</a:t>
            </a:r>
          </a:p>
          <a:p>
            <a:pPr marL="457200" indent="-457200">
              <a:buAutoNum type="arabicPeriod"/>
            </a:pPr>
            <a:r>
              <a:rPr lang="en-US" dirty="0" smtClean="0"/>
              <a:t>When it cools down enough, it reaches its </a:t>
            </a:r>
            <a:r>
              <a:rPr lang="en-US" u="sng" dirty="0" smtClean="0"/>
              <a:t>dew point</a:t>
            </a:r>
          </a:p>
          <a:p>
            <a:pPr marL="457200" indent="-457200">
              <a:buAutoNum type="arabicPeriod"/>
            </a:pPr>
            <a:r>
              <a:rPr lang="en-US" dirty="0" smtClean="0"/>
              <a:t>Once it hits the dew point, it becomes a </a:t>
            </a:r>
            <a:r>
              <a:rPr lang="en-US" u="sng" dirty="0" smtClean="0"/>
              <a:t>cloud</a:t>
            </a:r>
            <a:r>
              <a:rPr lang="en-US" dirty="0" smtClean="0"/>
              <a:t>!</a:t>
            </a:r>
          </a:p>
          <a:p>
            <a:pPr marL="457200" indent="-457200">
              <a:buAutoNum type="arabicPeriod"/>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things needed to make a cloud:</a:t>
            </a:r>
            <a:endParaRPr lang="en-US" dirty="0"/>
          </a:p>
        </p:txBody>
      </p:sp>
      <p:sp>
        <p:nvSpPr>
          <p:cNvPr id="3" name="Content Placeholder 2"/>
          <p:cNvSpPr>
            <a:spLocks noGrp="1"/>
          </p:cNvSpPr>
          <p:nvPr>
            <p:ph idx="1"/>
          </p:nvPr>
        </p:nvSpPr>
        <p:spPr>
          <a:xfrm>
            <a:off x="457200" y="1600200"/>
            <a:ext cx="8229600" cy="4873752"/>
          </a:xfrm>
        </p:spPr>
        <p:txBody>
          <a:bodyPr>
            <a:normAutofit/>
          </a:bodyPr>
          <a:lstStyle/>
          <a:p>
            <a:r>
              <a:rPr lang="en-US" sz="3500" dirty="0" smtClean="0"/>
              <a:t>Water vapor/humidity</a:t>
            </a:r>
          </a:p>
          <a:p>
            <a:r>
              <a:rPr lang="en-US" sz="3500" dirty="0" smtClean="0"/>
              <a:t>Temperature difference</a:t>
            </a:r>
          </a:p>
          <a:p>
            <a:r>
              <a:rPr lang="en-US" sz="3500" dirty="0" smtClean="0"/>
              <a:t>Condensation nuclei: tiny particles for water to condense around</a:t>
            </a:r>
            <a:endParaRPr lang="en-US" sz="35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things needed to make a cloud:</a:t>
            </a:r>
            <a:endParaRPr lang="en-US" dirty="0"/>
          </a:p>
        </p:txBody>
      </p:sp>
      <p:sp>
        <p:nvSpPr>
          <p:cNvPr id="3" name="Content Placeholder 2"/>
          <p:cNvSpPr>
            <a:spLocks noGrp="1"/>
          </p:cNvSpPr>
          <p:nvPr>
            <p:ph idx="1"/>
          </p:nvPr>
        </p:nvSpPr>
        <p:spPr>
          <a:xfrm>
            <a:off x="457200" y="1600200"/>
            <a:ext cx="8229600" cy="4873752"/>
          </a:xfrm>
        </p:spPr>
        <p:txBody>
          <a:bodyPr>
            <a:normAutofit/>
          </a:bodyPr>
          <a:lstStyle/>
          <a:p>
            <a:r>
              <a:rPr lang="en-US" sz="3500" dirty="0" smtClean="0"/>
              <a:t>Humidity</a:t>
            </a:r>
          </a:p>
          <a:p>
            <a:r>
              <a:rPr lang="en-US" sz="3500" dirty="0" smtClean="0"/>
              <a:t>Temperature difference</a:t>
            </a:r>
          </a:p>
          <a:p>
            <a:r>
              <a:rPr lang="en-US" sz="3500" dirty="0" smtClean="0"/>
              <a:t>Condensation nuclei: tiny particles for water to condense around</a:t>
            </a:r>
            <a:endParaRPr lang="en-US" sz="35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Comprehension Check Video</a:t>
            </a:r>
            <a:br>
              <a:rPr lang="en-US" b="1" dirty="0" smtClean="0"/>
            </a:br>
            <a:r>
              <a:rPr lang="en-US" sz="1333" u="sng" dirty="0" smtClean="0">
                <a:hlinkClick r:id="rId2"/>
              </a:rPr>
              <a:t>http://www.youtube.com/watch?v=I0C4QR0OEH0</a:t>
            </a:r>
            <a:r>
              <a:rPr lang="en-US" sz="1333" u="sng" dirty="0" smtClean="0"/>
              <a:t> </a:t>
            </a:r>
            <a:endParaRPr lang="en-US" sz="1333" dirty="0"/>
          </a:p>
        </p:txBody>
      </p:sp>
      <p:sp>
        <p:nvSpPr>
          <p:cNvPr id="3" name="Content Placeholder 2"/>
          <p:cNvSpPr>
            <a:spLocks noGrp="1"/>
          </p:cNvSpPr>
          <p:nvPr>
            <p:ph sz="quarter" idx="1"/>
          </p:nvPr>
        </p:nvSpPr>
        <p:spPr>
          <a:xfrm>
            <a:off x="228600" y="1417638"/>
            <a:ext cx="8305800" cy="5330952"/>
          </a:xfrm>
        </p:spPr>
        <p:txBody>
          <a:bodyPr>
            <a:normAutofit fontScale="55000" lnSpcReduction="20000"/>
          </a:bodyPr>
          <a:lstStyle/>
          <a:p>
            <a:pPr>
              <a:buNone/>
            </a:pPr>
            <a:r>
              <a:rPr lang="en-US" sz="3200" dirty="0" smtClean="0"/>
              <a:t>1. We can measure atmospheric pressure with a device called a ____________________. It is a way of measuring the weight of air.</a:t>
            </a:r>
          </a:p>
          <a:p>
            <a:pPr>
              <a:buNone/>
            </a:pPr>
            <a:r>
              <a:rPr lang="en-US" sz="3200" dirty="0" smtClean="0"/>
              <a:t> </a:t>
            </a:r>
          </a:p>
          <a:p>
            <a:pPr>
              <a:buNone/>
            </a:pPr>
            <a:r>
              <a:rPr lang="en-US" sz="3200" dirty="0" smtClean="0"/>
              <a:t>2. The weight of air is referred to as ____________________________ .</a:t>
            </a:r>
          </a:p>
          <a:p>
            <a:pPr>
              <a:buNone/>
            </a:pPr>
            <a:r>
              <a:rPr lang="en-US" sz="3200" dirty="0" smtClean="0"/>
              <a:t> </a:t>
            </a:r>
          </a:p>
          <a:p>
            <a:pPr>
              <a:buNone/>
            </a:pPr>
            <a:r>
              <a:rPr lang="en-US" sz="3200" dirty="0" smtClean="0"/>
              <a:t>3. Air pressure is measured in units called ______________________.</a:t>
            </a:r>
          </a:p>
          <a:p>
            <a:pPr>
              <a:buNone/>
            </a:pPr>
            <a:r>
              <a:rPr lang="en-US" sz="3200" dirty="0" smtClean="0"/>
              <a:t> </a:t>
            </a:r>
          </a:p>
          <a:p>
            <a:pPr>
              <a:buNone/>
            </a:pPr>
            <a:r>
              <a:rPr lang="en-US" sz="3200" dirty="0" smtClean="0"/>
              <a:t>4. What happens when the block on the left is heated up?</a:t>
            </a:r>
          </a:p>
          <a:p>
            <a:pPr>
              <a:buNone/>
            </a:pPr>
            <a:r>
              <a:rPr lang="en-US" sz="3200" dirty="0" smtClean="0"/>
              <a:t> </a:t>
            </a:r>
          </a:p>
          <a:p>
            <a:pPr>
              <a:buNone/>
            </a:pPr>
            <a:r>
              <a:rPr lang="en-US" sz="3200" dirty="0" smtClean="0"/>
              <a:t>5. What happens when air is chilled?</a:t>
            </a:r>
          </a:p>
          <a:p>
            <a:pPr>
              <a:buNone/>
            </a:pPr>
            <a:r>
              <a:rPr lang="en-US" sz="3200" dirty="0" smtClean="0"/>
              <a:t> </a:t>
            </a:r>
          </a:p>
          <a:p>
            <a:pPr>
              <a:buNone/>
            </a:pPr>
            <a:r>
              <a:rPr lang="en-US" sz="3200" dirty="0" smtClean="0"/>
              <a:t>6. Air pressure helps determine the ____________________.</a:t>
            </a:r>
          </a:p>
          <a:p>
            <a:pPr>
              <a:buNone/>
            </a:pPr>
            <a:r>
              <a:rPr lang="en-US" sz="3200" dirty="0" smtClean="0"/>
              <a:t> </a:t>
            </a:r>
          </a:p>
          <a:p>
            <a:pPr>
              <a:buNone/>
            </a:pPr>
            <a:r>
              <a:rPr lang="en-US" sz="3200" dirty="0" smtClean="0"/>
              <a:t>7. The </a:t>
            </a:r>
            <a:r>
              <a:rPr lang="en-US" sz="3200" dirty="0" err="1" smtClean="0"/>
              <a:t>boudaries</a:t>
            </a:r>
            <a:r>
              <a:rPr lang="en-US" sz="3200" dirty="0" smtClean="0"/>
              <a:t> between high pressure systems and low pressure areas can be ______________________.</a:t>
            </a:r>
          </a:p>
          <a:p>
            <a:pPr>
              <a:buNone/>
            </a:pPr>
            <a:r>
              <a:rPr lang="en-US" sz="3200" dirty="0" smtClean="0"/>
              <a:t> </a:t>
            </a:r>
          </a:p>
          <a:p>
            <a:pPr>
              <a:buNone/>
            </a:pPr>
            <a:r>
              <a:rPr lang="en-US" sz="3200" dirty="0" smtClean="0"/>
              <a:t>8. Wind is caused by the movement of air from a ____________ pressure to a _____________ pressure area.</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467600" cy="762000"/>
          </a:xfrm>
        </p:spPr>
        <p:txBody>
          <a:bodyPr>
            <a:normAutofit/>
          </a:bodyPr>
          <a:lstStyle/>
          <a:p>
            <a:pPr marL="514350" indent="-514350"/>
            <a:r>
              <a:rPr lang="en-US" sz="3667" cap="none" dirty="0" smtClean="0">
                <a:solidFill>
                  <a:schemeClr val="accent3"/>
                </a:solidFill>
                <a:latin typeface="American Typewriter"/>
                <a:cs typeface="American Typewriter"/>
              </a:rPr>
              <a:t>Only 6 days until final exam</a:t>
            </a:r>
            <a:endParaRPr lang="en-US" dirty="0">
              <a:latin typeface="American Typewriter"/>
              <a:cs typeface="American Typewriter"/>
            </a:endParaRPr>
          </a:p>
        </p:txBody>
      </p:sp>
      <p:sp>
        <p:nvSpPr>
          <p:cNvPr id="3" name="TextBox 2"/>
          <p:cNvSpPr txBox="1"/>
          <p:nvPr/>
        </p:nvSpPr>
        <p:spPr>
          <a:xfrm>
            <a:off x="228600" y="1219200"/>
            <a:ext cx="7391400" cy="5093702"/>
          </a:xfrm>
          <a:prstGeom prst="rect">
            <a:avLst/>
          </a:prstGeom>
          <a:noFill/>
        </p:spPr>
        <p:txBody>
          <a:bodyPr wrap="square" rtlCol="0">
            <a:spAutoFit/>
          </a:bodyPr>
          <a:lstStyle/>
          <a:p>
            <a:r>
              <a:rPr lang="en-US" sz="2500" b="1" dirty="0" smtClean="0">
                <a:latin typeface="Cambria"/>
                <a:cs typeface="Cambria"/>
              </a:rPr>
              <a:t>Updates:</a:t>
            </a:r>
            <a:endParaRPr lang="en-US" sz="2500" b="1" dirty="0" smtClean="0">
              <a:latin typeface="Cambria"/>
              <a:cs typeface="Cambria"/>
            </a:endParaRPr>
          </a:p>
          <a:p>
            <a:pPr marL="457200" indent="-457200">
              <a:buAutoNum type="arabicPeriod"/>
            </a:pPr>
            <a:r>
              <a:rPr lang="en-US" sz="2500" dirty="0" smtClean="0">
                <a:latin typeface="Cambria"/>
                <a:cs typeface="Cambria"/>
              </a:rPr>
              <a:t>Grades are current </a:t>
            </a:r>
          </a:p>
          <a:p>
            <a:pPr marL="457200" indent="-457200"/>
            <a:r>
              <a:rPr lang="en-US" sz="2500" dirty="0" smtClean="0">
                <a:latin typeface="Cambria"/>
                <a:cs typeface="Cambria"/>
              </a:rPr>
              <a:t>	</a:t>
            </a:r>
            <a:r>
              <a:rPr lang="en-US" sz="2000" i="1" dirty="0" smtClean="0">
                <a:latin typeface="Cambria"/>
                <a:cs typeface="Cambria"/>
              </a:rPr>
              <a:t>I will not be grading warm ups 15 &amp; 16 sorry for the confusion</a:t>
            </a:r>
          </a:p>
          <a:p>
            <a:pPr marL="457200" indent="-457200"/>
            <a:r>
              <a:rPr lang="en-US" sz="2000" i="1" dirty="0" smtClean="0">
                <a:latin typeface="Cambria"/>
                <a:cs typeface="Cambria"/>
              </a:rPr>
              <a:t>2.   </a:t>
            </a:r>
            <a:r>
              <a:rPr lang="en-US" sz="2500" dirty="0" smtClean="0">
                <a:latin typeface="Cambria"/>
                <a:cs typeface="Cambria"/>
              </a:rPr>
              <a:t>Did you do the atmosphere textbook assignment?</a:t>
            </a:r>
          </a:p>
          <a:p>
            <a:pPr marL="914400" lvl="1" indent="-457200"/>
            <a:r>
              <a:rPr lang="en-US" sz="2500" i="1" dirty="0" smtClean="0">
                <a:latin typeface="Cambria"/>
                <a:cs typeface="Cambria"/>
              </a:rPr>
              <a:t>If no, you can submit tomorrow</a:t>
            </a:r>
          </a:p>
          <a:p>
            <a:pPr marL="914400" lvl="1" indent="-457200"/>
            <a:r>
              <a:rPr lang="en-US" sz="2500" i="1" dirty="0" smtClean="0">
                <a:latin typeface="Cambria"/>
                <a:cs typeface="Cambria"/>
              </a:rPr>
              <a:t>If yes, you can submit today </a:t>
            </a:r>
            <a:r>
              <a:rPr lang="en-US" sz="2500" i="1" dirty="0" smtClean="0">
                <a:latin typeface="Cambria"/>
                <a:cs typeface="Cambria"/>
              </a:rPr>
              <a:t> </a:t>
            </a:r>
          </a:p>
          <a:p>
            <a:pPr marL="457200" indent="-457200">
              <a:buAutoNum type="arabicPeriod" startAt="3"/>
            </a:pPr>
            <a:r>
              <a:rPr lang="en-US" sz="2500" dirty="0" smtClean="0">
                <a:latin typeface="Cambria"/>
                <a:cs typeface="Cambria"/>
              </a:rPr>
              <a:t>Tutoring Tues &amp; Thurs 230-330pm </a:t>
            </a:r>
          </a:p>
          <a:p>
            <a:pPr marL="457200" indent="-457200"/>
            <a:r>
              <a:rPr lang="en-US" sz="2500" dirty="0" smtClean="0">
                <a:latin typeface="Cambria"/>
                <a:cs typeface="Cambria"/>
              </a:rPr>
              <a:t>		- work on testing strategies</a:t>
            </a:r>
          </a:p>
          <a:p>
            <a:pPr marL="457200" indent="-457200"/>
            <a:r>
              <a:rPr lang="en-US" sz="2500" dirty="0" smtClean="0">
                <a:latin typeface="Cambria"/>
                <a:cs typeface="Cambria"/>
              </a:rPr>
              <a:t>4.   Extra credit is available on the WIKI “Comprehensive Review”</a:t>
            </a:r>
          </a:p>
          <a:p>
            <a:pPr marL="914400" lvl="1" indent="-457200"/>
            <a:r>
              <a:rPr lang="en-US" sz="2500" dirty="0" smtClean="0">
                <a:latin typeface="Cambria"/>
                <a:cs typeface="Cambria"/>
              </a:rPr>
              <a:t>		-if you need me to print it out for you talk 	to me privately </a:t>
            </a:r>
          </a:p>
          <a:p>
            <a:pPr marL="457200" indent="-457200"/>
            <a:r>
              <a:rPr lang="en-US" sz="2500" dirty="0" smtClean="0">
                <a:latin typeface="Cambria"/>
                <a:cs typeface="Cambria"/>
              </a:rPr>
              <a:t>5. Hand in late work ASAP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Comprehension Check Video</a:t>
            </a:r>
            <a:endParaRPr lang="en-US" dirty="0"/>
          </a:p>
        </p:txBody>
      </p:sp>
      <p:sp>
        <p:nvSpPr>
          <p:cNvPr id="3" name="Content Placeholder 2"/>
          <p:cNvSpPr>
            <a:spLocks noGrp="1"/>
          </p:cNvSpPr>
          <p:nvPr>
            <p:ph sz="quarter" idx="1"/>
          </p:nvPr>
        </p:nvSpPr>
        <p:spPr/>
        <p:txBody>
          <a:bodyPr>
            <a:normAutofit fontScale="62500" lnSpcReduction="20000"/>
          </a:bodyPr>
          <a:lstStyle/>
          <a:p>
            <a:pPr>
              <a:buNone/>
            </a:pPr>
            <a:r>
              <a:rPr lang="en-US" dirty="0" smtClean="0"/>
              <a:t>1. We can measure atmospheric pressure with a device called a ____________________. It is a way of measuring the weight of air.</a:t>
            </a:r>
          </a:p>
          <a:p>
            <a:pPr>
              <a:buNone/>
            </a:pPr>
            <a:r>
              <a:rPr lang="en-US" dirty="0" smtClean="0"/>
              <a:t> </a:t>
            </a:r>
          </a:p>
          <a:p>
            <a:pPr>
              <a:buNone/>
            </a:pPr>
            <a:r>
              <a:rPr lang="en-US" dirty="0" smtClean="0"/>
              <a:t>2. The weight of air is referred to as ____________________________ .</a:t>
            </a:r>
          </a:p>
          <a:p>
            <a:pPr>
              <a:buNone/>
            </a:pPr>
            <a:r>
              <a:rPr lang="en-US" dirty="0" smtClean="0"/>
              <a:t> </a:t>
            </a:r>
          </a:p>
          <a:p>
            <a:pPr>
              <a:buNone/>
            </a:pPr>
            <a:r>
              <a:rPr lang="en-US" dirty="0" smtClean="0"/>
              <a:t>3. Air pressure is measured in units called ______________________.</a:t>
            </a:r>
          </a:p>
          <a:p>
            <a:pPr>
              <a:buNone/>
            </a:pPr>
            <a:r>
              <a:rPr lang="en-US" dirty="0" smtClean="0"/>
              <a:t> </a:t>
            </a:r>
          </a:p>
          <a:p>
            <a:pPr>
              <a:buNone/>
            </a:pPr>
            <a:r>
              <a:rPr lang="en-US" dirty="0" smtClean="0"/>
              <a:t>4. What happens when the block on the left is heated up?</a:t>
            </a:r>
          </a:p>
          <a:p>
            <a:pPr>
              <a:buNone/>
            </a:pPr>
            <a:r>
              <a:rPr lang="en-US" dirty="0" smtClean="0"/>
              <a:t> </a:t>
            </a:r>
          </a:p>
          <a:p>
            <a:pPr>
              <a:buNone/>
            </a:pPr>
            <a:r>
              <a:rPr lang="en-US" dirty="0" smtClean="0"/>
              <a:t>5. What happens when air is chilled?</a:t>
            </a:r>
          </a:p>
          <a:p>
            <a:pPr>
              <a:buNone/>
            </a:pPr>
            <a:r>
              <a:rPr lang="en-US" dirty="0" smtClean="0"/>
              <a:t> </a:t>
            </a:r>
          </a:p>
          <a:p>
            <a:pPr>
              <a:buNone/>
            </a:pPr>
            <a:r>
              <a:rPr lang="en-US" dirty="0" smtClean="0"/>
              <a:t> </a:t>
            </a:r>
          </a:p>
          <a:p>
            <a:pPr>
              <a:buNone/>
            </a:pPr>
            <a:r>
              <a:rPr lang="en-US" dirty="0" smtClean="0"/>
              <a:t>6. Air pressure helps determine the ____________________.</a:t>
            </a:r>
          </a:p>
          <a:p>
            <a:pPr>
              <a:buNone/>
            </a:pPr>
            <a:r>
              <a:rPr lang="en-US" dirty="0" smtClean="0"/>
              <a:t> </a:t>
            </a:r>
          </a:p>
          <a:p>
            <a:pPr>
              <a:buNone/>
            </a:pPr>
            <a:r>
              <a:rPr lang="en-US" dirty="0" smtClean="0"/>
              <a:t>7. The boundaries between high pressure systems and low pressure areas can be ______________________.</a:t>
            </a:r>
          </a:p>
          <a:p>
            <a:pPr>
              <a:buNone/>
            </a:pPr>
            <a:r>
              <a:rPr lang="en-US" dirty="0" smtClean="0"/>
              <a:t> </a:t>
            </a:r>
          </a:p>
          <a:p>
            <a:pPr>
              <a:buNone/>
            </a:pPr>
            <a:r>
              <a:rPr lang="en-US" dirty="0" smtClean="0"/>
              <a:t>8. Wind is caused by the movement of air from a ____________ pressure to a _____________ pressure area.</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pPr>
              <a:defRPr/>
            </a:pPr>
            <a:r>
              <a:rPr lang="en-US" dirty="0" smtClean="0">
                <a:solidFill>
                  <a:schemeClr val="tx1"/>
                </a:solidFill>
              </a:rPr>
              <a:t>Atmosphere Vocabulary Practice</a:t>
            </a:r>
            <a:endParaRPr lang="en-US" dirty="0">
              <a:solidFill>
                <a:schemeClr val="tx1"/>
              </a:solidFill>
            </a:endParaRPr>
          </a:p>
        </p:txBody>
      </p:sp>
      <p:sp>
        <p:nvSpPr>
          <p:cNvPr id="37891" name="Text Placeholder 16"/>
          <p:cNvSpPr>
            <a:spLocks noGrp="1"/>
          </p:cNvSpPr>
          <p:nvPr>
            <p:ph type="body" sz="half" idx="1"/>
          </p:nvPr>
        </p:nvSpPr>
        <p:spPr/>
        <p:txBody>
          <a:bodyPr>
            <a:noAutofit/>
          </a:bodyPr>
          <a:lstStyle/>
          <a:p>
            <a:r>
              <a:rPr lang="en-US" sz="3000" dirty="0" smtClean="0">
                <a:solidFill>
                  <a:srgbClr val="B32C16"/>
                </a:solidFill>
              </a:rPr>
              <a:t>Stay in assigned seat, </a:t>
            </a:r>
            <a:r>
              <a:rPr lang="en-US" sz="3000" smtClean="0">
                <a:solidFill>
                  <a:srgbClr val="B32C16"/>
                </a:solidFill>
              </a:rPr>
              <a:t>talk quietly</a:t>
            </a:r>
          </a:p>
          <a:p>
            <a:r>
              <a:rPr lang="en-US" sz="3000" dirty="0" smtClean="0">
                <a:solidFill>
                  <a:srgbClr val="B32C16"/>
                </a:solidFill>
              </a:rPr>
              <a:t>Practice the definitions and information from yesterday’s &amp; today’s lessons</a:t>
            </a:r>
          </a:p>
          <a:p>
            <a:endParaRPr lang="en-US" sz="3000" dirty="0" smtClean="0">
              <a:solidFill>
                <a:srgbClr val="B32C16"/>
              </a:solidFill>
            </a:endParaRPr>
          </a:p>
          <a:p>
            <a:endParaRPr lang="en-US" sz="3000" dirty="0" smtClean="0">
              <a:solidFill>
                <a:srgbClr val="B32C16"/>
              </a:solidFill>
            </a:endParaRP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Billboards</a:t>
            </a:r>
            <a:endParaRPr lang="en-US" dirty="0"/>
          </a:p>
        </p:txBody>
      </p:sp>
      <p:pic>
        <p:nvPicPr>
          <p:cNvPr id="7" name="Content Placeholder 6" descr="Picture 11.png"/>
          <p:cNvPicPr>
            <a:picLocks noGrp="1" noChangeAspect="1"/>
          </p:cNvPicPr>
          <p:nvPr>
            <p:ph idx="1"/>
          </p:nvPr>
        </p:nvPicPr>
        <p:blipFill>
          <a:blip r:embed="rId2"/>
          <a:srcRect l="-2319" r="-2319"/>
          <a:stretch>
            <a:fillRect/>
          </a:stretch>
        </p:blipFill>
        <p:spPr/>
      </p:pic>
      <p:sp>
        <p:nvSpPr>
          <p:cNvPr id="8" name="Rectangle 7"/>
          <p:cNvSpPr/>
          <p:nvPr/>
        </p:nvSpPr>
        <p:spPr>
          <a:xfrm>
            <a:off x="3048000" y="3352800"/>
            <a:ext cx="2438400" cy="137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bg1"/>
                </a:solidFill>
              </a:rPr>
              <a:t>WIND</a:t>
            </a:r>
            <a:endParaRPr lang="en-US" sz="2800" b="1" dirty="0">
              <a:solidFill>
                <a:schemeClr val="bg1"/>
              </a:solidFill>
            </a:endParaRPr>
          </a:p>
        </p:txBody>
      </p:sp>
      <p:sp>
        <p:nvSpPr>
          <p:cNvPr id="5" name="Rectangle 4"/>
          <p:cNvSpPr/>
          <p:nvPr/>
        </p:nvSpPr>
        <p:spPr>
          <a:xfrm>
            <a:off x="1295400" y="4724400"/>
            <a:ext cx="2438400" cy="1597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3 Things that Control Wind</a:t>
            </a:r>
            <a:endParaRPr lang="en-US" b="1" dirty="0">
              <a:solidFill>
                <a:schemeClr val="bg1"/>
              </a:solidFill>
            </a:endParaRPr>
          </a:p>
        </p:txBody>
      </p:sp>
      <p:sp>
        <p:nvSpPr>
          <p:cNvPr id="6" name="Rectangle 5"/>
          <p:cNvSpPr/>
          <p:nvPr/>
        </p:nvSpPr>
        <p:spPr>
          <a:xfrm>
            <a:off x="4419600" y="4876800"/>
            <a:ext cx="3124200"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bg1"/>
                </a:solidFill>
              </a:rPr>
              <a:t>The Relationship with Pressure</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6" descr="Picture 11.png"/>
          <p:cNvPicPr>
            <a:picLocks noChangeAspect="1"/>
          </p:cNvPicPr>
          <p:nvPr/>
        </p:nvPicPr>
        <p:blipFill>
          <a:blip r:embed="rId2"/>
          <a:srcRect l="-2319" r="-2319"/>
          <a:stretch>
            <a:fillRect/>
          </a:stretch>
        </p:blipFill>
        <p:spPr>
          <a:xfrm>
            <a:off x="609600" y="1752600"/>
            <a:ext cx="8229600" cy="4525963"/>
          </a:xfrm>
          <a:prstGeom prst="rect">
            <a:avLst/>
          </a:prstGeom>
        </p:spPr>
      </p:pic>
      <p:sp>
        <p:nvSpPr>
          <p:cNvPr id="5" name="Rectangle 4"/>
          <p:cNvSpPr/>
          <p:nvPr/>
        </p:nvSpPr>
        <p:spPr>
          <a:xfrm>
            <a:off x="3505200" y="3429000"/>
            <a:ext cx="24384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CLOUDS</a:t>
            </a:r>
            <a:endParaRPr lang="en-US" sz="2400" b="1" dirty="0"/>
          </a:p>
        </p:txBody>
      </p:sp>
      <p:sp>
        <p:nvSpPr>
          <p:cNvPr id="6" name="Rectangle 5"/>
          <p:cNvSpPr/>
          <p:nvPr/>
        </p:nvSpPr>
        <p:spPr>
          <a:xfrm>
            <a:off x="4953000" y="4876800"/>
            <a:ext cx="3581400"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bg1"/>
                </a:solidFill>
              </a:rPr>
              <a:t>The Relationship with Pressure</a:t>
            </a:r>
            <a:endParaRPr lang="en-US" sz="2800" b="1" dirty="0">
              <a:solidFill>
                <a:schemeClr val="bg1"/>
              </a:solidFill>
            </a:endParaRPr>
          </a:p>
        </p:txBody>
      </p:sp>
      <p:sp>
        <p:nvSpPr>
          <p:cNvPr id="7" name="Rectangle 6"/>
          <p:cNvSpPr/>
          <p:nvPr/>
        </p:nvSpPr>
        <p:spPr>
          <a:xfrm>
            <a:off x="1295400" y="4876800"/>
            <a:ext cx="3124200"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bg1"/>
                </a:solidFill>
              </a:rPr>
              <a:t>How do they form?</a:t>
            </a:r>
            <a:endParaRPr lang="en-US" sz="2800" b="1" dirty="0">
              <a:solidFill>
                <a:schemeClr val="bg1"/>
              </a:solidFill>
            </a:endParaRPr>
          </a:p>
        </p:txBody>
      </p:sp>
      <p:sp>
        <p:nvSpPr>
          <p:cNvPr id="2" name="Rectangle 1"/>
          <p:cNvSpPr/>
          <p:nvPr/>
        </p:nvSpPr>
        <p:spPr>
          <a:xfrm>
            <a:off x="637309" y="943570"/>
            <a:ext cx="7924800" cy="923330"/>
          </a:xfrm>
          <a:prstGeom prst="rect">
            <a:avLst/>
          </a:prstGeom>
        </p:spPr>
        <p:txBody>
          <a:bodyPr wrap="square">
            <a:spAutoFit/>
          </a:bodyPr>
          <a:lstStyle/>
          <a:p>
            <a:r>
              <a:rPr lang="en-US" dirty="0"/>
              <a:t>a visible mass of condensed water vapor floating in the atmosphere, typically high above the ground.</a:t>
            </a:r>
          </a:p>
          <a:p>
            <a:r>
              <a:rPr lang="en-US" dirty="0"/>
              <a:t>"the sun had disappeared behind a </a:t>
            </a:r>
            <a:r>
              <a:rPr lang="en-US" dirty="0" smtClean="0"/>
              <a:t>cloud”</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 Everest Reading</a:t>
            </a:r>
            <a:endParaRPr lang="en-US" dirty="0"/>
          </a:p>
        </p:txBody>
      </p:sp>
      <p:sp>
        <p:nvSpPr>
          <p:cNvPr id="3" name="Content Placeholder 2"/>
          <p:cNvSpPr>
            <a:spLocks noGrp="1"/>
          </p:cNvSpPr>
          <p:nvPr>
            <p:ph sz="quarter" idx="1"/>
          </p:nvPr>
        </p:nvSpPr>
        <p:spPr>
          <a:xfrm>
            <a:off x="457200" y="1600200"/>
            <a:ext cx="7848600" cy="4873752"/>
          </a:xfrm>
        </p:spPr>
        <p:txBody>
          <a:bodyPr/>
          <a:lstStyle/>
          <a:p>
            <a:r>
              <a:rPr lang="en-US" dirty="0" smtClean="0"/>
              <a:t>You have the rest of class to answer the questions</a:t>
            </a:r>
          </a:p>
          <a:p>
            <a:r>
              <a:rPr lang="en-US" dirty="0" smtClean="0"/>
              <a:t>This is a class work grade- so we have no hw</a:t>
            </a:r>
          </a:p>
          <a:p>
            <a:r>
              <a:rPr lang="en-US" dirty="0" smtClean="0"/>
              <a:t>Skip question #4</a:t>
            </a:r>
          </a:p>
          <a:p>
            <a:r>
              <a:rPr lang="en-US" dirty="0" smtClean="0"/>
              <a:t>We will do the exit ticket at the bottom</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40000"/>
                    <a:lumOff val="60000"/>
                  </a:schemeClr>
                </a:solidFill>
              </a:rPr>
              <a:t>CLEAR </a:t>
            </a:r>
            <a:r>
              <a:rPr lang="en-US" dirty="0" smtClean="0">
                <a:solidFill>
                  <a:schemeClr val="accent5">
                    <a:lumMod val="40000"/>
                    <a:lumOff val="60000"/>
                  </a:schemeClr>
                </a:solidFill>
              </a:rPr>
              <a:t>Desk </a:t>
            </a:r>
            <a:endParaRPr lang="en-US" dirty="0">
              <a:solidFill>
                <a:schemeClr val="accent5">
                  <a:lumMod val="40000"/>
                  <a:lumOff val="60000"/>
                </a:schemeClr>
              </a:solidFill>
            </a:endParaRPr>
          </a:p>
        </p:txBody>
      </p:sp>
      <p:sp>
        <p:nvSpPr>
          <p:cNvPr id="3" name="Content Placeholder 2"/>
          <p:cNvSpPr>
            <a:spLocks noGrp="1"/>
          </p:cNvSpPr>
          <p:nvPr>
            <p:ph sz="quarter" idx="1"/>
          </p:nvPr>
        </p:nvSpPr>
        <p:spPr>
          <a:xfrm>
            <a:off x="457200" y="1600200"/>
            <a:ext cx="8001000" cy="4873752"/>
          </a:xfrm>
        </p:spPr>
        <p:txBody>
          <a:bodyPr/>
          <a:lstStyle/>
          <a:p>
            <a:r>
              <a:rPr lang="en-US" dirty="0" smtClean="0">
                <a:solidFill>
                  <a:schemeClr val="bg1"/>
                </a:solidFill>
              </a:rPr>
              <a:t>Split a sheet of paper with neighbor</a:t>
            </a:r>
          </a:p>
          <a:p>
            <a:r>
              <a:rPr lang="en-US" dirty="0" smtClean="0">
                <a:solidFill>
                  <a:schemeClr val="bg1"/>
                </a:solidFill>
              </a:rPr>
              <a:t>Get ID BADGE on</a:t>
            </a:r>
          </a:p>
          <a:p>
            <a:r>
              <a:rPr lang="en-US" dirty="0" smtClean="0">
                <a:solidFill>
                  <a:schemeClr val="bg1"/>
                </a:solidFill>
              </a:rPr>
              <a:t>Hold on to billboards – it is a study skill for unit 8</a:t>
            </a:r>
            <a:endParaRPr lang="en-US" dirty="0">
              <a:solidFill>
                <a:schemeClr val="bg1"/>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780100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sz="quarter" idx="1"/>
          </p:nvPr>
        </p:nvSpPr>
        <p:spPr/>
        <p:txBody>
          <a:bodyPr/>
          <a:lstStyle/>
          <a:p>
            <a:pPr marL="457200" indent="-457200">
              <a:buAutoNum type="arabicPeriod"/>
            </a:pPr>
            <a:r>
              <a:rPr lang="en-US" dirty="0" smtClean="0"/>
              <a:t>What happens at the dew point?</a:t>
            </a:r>
          </a:p>
          <a:p>
            <a:pPr marL="457200" indent="-457200">
              <a:buAutoNum type="arabicPeriod"/>
            </a:pPr>
            <a:r>
              <a:rPr lang="en-US" dirty="0" smtClean="0"/>
              <a:t>In which direction is air pressure exerted?</a:t>
            </a:r>
          </a:p>
          <a:p>
            <a:pPr marL="457200" indent="-457200">
              <a:buAutoNum type="arabicPeriod"/>
            </a:pPr>
            <a:r>
              <a:rPr lang="en-US" dirty="0" smtClean="0"/>
              <a:t>What are the forces that influence wind?</a:t>
            </a:r>
          </a:p>
          <a:p>
            <a:pPr marL="457200" indent="-457200">
              <a:buAutoNum type="arabicPeriod"/>
            </a:pPr>
            <a:r>
              <a:rPr lang="en-US" dirty="0" smtClean="0"/>
              <a:t>What causes air to rise?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79468"/>
            <a:ext cx="8959096" cy="1417638"/>
          </a:xfrm>
        </p:spPr>
        <p:txBody>
          <a:bodyPr/>
          <a:lstStyle/>
          <a:p>
            <a:r>
              <a:rPr lang="en-US" sz="3600" dirty="0" smtClean="0"/>
              <a:t>You need to be familiar with this graph- </a:t>
            </a:r>
            <a:r>
              <a:rPr lang="en-US" sz="3600" dirty="0" smtClean="0">
                <a:solidFill>
                  <a:schemeClr val="accent3"/>
                </a:solidFill>
              </a:rPr>
              <a:t>Temperature !!!!</a:t>
            </a:r>
            <a:endParaRPr lang="en-US" sz="3600" dirty="0">
              <a:solidFill>
                <a:schemeClr val="accent3"/>
              </a:solidFill>
            </a:endParaRPr>
          </a:p>
        </p:txBody>
      </p:sp>
      <p:pic>
        <p:nvPicPr>
          <p:cNvPr id="5" name="Picture 4"/>
          <p:cNvPicPr>
            <a:picLocks noChangeAspect="1"/>
          </p:cNvPicPr>
          <p:nvPr/>
        </p:nvPicPr>
        <p:blipFill>
          <a:blip r:embed="rId2"/>
          <a:stretch>
            <a:fillRect/>
          </a:stretch>
        </p:blipFill>
        <p:spPr>
          <a:xfrm>
            <a:off x="1421106" y="1497106"/>
            <a:ext cx="6254132" cy="5347044"/>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17638"/>
            <a:ext cx="8153400" cy="4873752"/>
          </a:xfrm>
        </p:spPr>
        <p:txBody>
          <a:bodyPr/>
          <a:lstStyle/>
          <a:p>
            <a:pPr>
              <a:buNone/>
            </a:pPr>
            <a:r>
              <a:rPr lang="en-US" dirty="0" smtClean="0"/>
              <a:t> </a:t>
            </a:r>
            <a:r>
              <a:rPr lang="en-US" sz="3400" dirty="0" smtClean="0"/>
              <a:t>In which layer of the atmosphere, would a person experience the GREATEST air pressure</a:t>
            </a:r>
          </a:p>
          <a:p>
            <a:pPr marL="457200" indent="-457200">
              <a:buNone/>
            </a:pPr>
            <a:r>
              <a:rPr lang="en-US" sz="3400" dirty="0" smtClean="0"/>
              <a:t>1. troposphere		2. stratosphere </a:t>
            </a:r>
          </a:p>
          <a:p>
            <a:pPr marL="457200" indent="-457200">
              <a:buNone/>
            </a:pPr>
            <a:r>
              <a:rPr lang="en-US" sz="3400" dirty="0" smtClean="0"/>
              <a:t>3. mesosphere		4. thermosphere</a:t>
            </a:r>
          </a:p>
          <a:p>
            <a:pPr>
              <a:buNone/>
            </a:pPr>
            <a:endParaRPr lang="en-US" sz="3400" dirty="0" smtClean="0"/>
          </a:p>
          <a:p>
            <a:pPr>
              <a:buNone/>
            </a:pPr>
            <a:endParaRPr lang="en-US" sz="3400" b="1" dirty="0" smtClean="0"/>
          </a:p>
          <a:p>
            <a:pPr>
              <a:buNone/>
            </a:pPr>
            <a:endParaRPr lang="en-US" sz="3400" dirty="0" smtClean="0"/>
          </a:p>
          <a:p>
            <a:pPr>
              <a:buNone/>
            </a:pPr>
            <a:endParaRPr lang="en-US" sz="3400" dirty="0"/>
          </a:p>
        </p:txBody>
      </p:sp>
      <p:sp>
        <p:nvSpPr>
          <p:cNvPr id="4" name="Title 1"/>
          <p:cNvSpPr>
            <a:spLocks noGrp="1"/>
          </p:cNvSpPr>
          <p:nvPr>
            <p:ph type="title"/>
          </p:nvPr>
        </p:nvSpPr>
        <p:spPr>
          <a:xfrm>
            <a:off x="457200" y="274638"/>
            <a:ext cx="7467600" cy="1143000"/>
          </a:xfrm>
        </p:spPr>
        <p:txBody>
          <a:bodyPr/>
          <a:lstStyle/>
          <a:p>
            <a:r>
              <a:rPr lang="en-US" dirty="0" smtClean="0"/>
              <a:t>Checks for Understanding</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17638"/>
            <a:ext cx="7467600" cy="4873752"/>
          </a:xfrm>
        </p:spPr>
        <p:txBody>
          <a:bodyPr/>
          <a:lstStyle/>
          <a:p>
            <a:pPr>
              <a:buNone/>
            </a:pPr>
            <a:endParaRPr lang="en-US" dirty="0" smtClean="0"/>
          </a:p>
          <a:p>
            <a:pPr>
              <a:buNone/>
            </a:pPr>
            <a:r>
              <a:rPr lang="en-US" sz="3000" dirty="0" smtClean="0"/>
              <a:t>Which two layers of the atmosphere experience temperature </a:t>
            </a:r>
            <a:r>
              <a:rPr lang="en-US" sz="3000" b="1" dirty="0" smtClean="0"/>
              <a:t>INCREASES</a:t>
            </a:r>
            <a:r>
              <a:rPr lang="en-US" sz="3000" dirty="0" smtClean="0"/>
              <a:t> with altitude?</a:t>
            </a:r>
          </a:p>
          <a:p>
            <a:pPr marL="457200" indent="-457200">
              <a:buNone/>
            </a:pPr>
            <a:r>
              <a:rPr lang="en-US" sz="3000" dirty="0" smtClean="0"/>
              <a:t>1. Troposphere &amp; thermosphere </a:t>
            </a:r>
          </a:p>
          <a:p>
            <a:pPr marL="457200" indent="-457200">
              <a:buNone/>
            </a:pPr>
            <a:r>
              <a:rPr lang="en-US" sz="3000" dirty="0" smtClean="0"/>
              <a:t>2. stratosphere &amp; mesosphere</a:t>
            </a:r>
          </a:p>
          <a:p>
            <a:pPr>
              <a:buNone/>
            </a:pPr>
            <a:r>
              <a:rPr lang="en-US" sz="3000" dirty="0" smtClean="0"/>
              <a:t>3. Troposphere &amp; mesosphere </a:t>
            </a:r>
          </a:p>
          <a:p>
            <a:pPr>
              <a:buNone/>
            </a:pPr>
            <a:r>
              <a:rPr lang="en-US" sz="3000" dirty="0" smtClean="0"/>
              <a:t>4. stratosphere &amp; thermosphere</a:t>
            </a:r>
          </a:p>
          <a:p>
            <a:pPr>
              <a:buNone/>
            </a:pPr>
            <a:endParaRPr lang="en-US" sz="3000" dirty="0" smtClean="0"/>
          </a:p>
          <a:p>
            <a:pPr>
              <a:buNone/>
            </a:pPr>
            <a:endParaRPr lang="en-US" sz="3000" dirty="0"/>
          </a:p>
        </p:txBody>
      </p:sp>
      <p:sp>
        <p:nvSpPr>
          <p:cNvPr id="4" name="Title 1"/>
          <p:cNvSpPr>
            <a:spLocks noGrp="1"/>
          </p:cNvSpPr>
          <p:nvPr>
            <p:ph type="title"/>
          </p:nvPr>
        </p:nvSpPr>
        <p:spPr>
          <a:xfrm>
            <a:off x="457200" y="274638"/>
            <a:ext cx="7467600" cy="1143000"/>
          </a:xfrm>
        </p:spPr>
        <p:txBody>
          <a:bodyPr/>
          <a:lstStyle/>
          <a:p>
            <a:r>
              <a:rPr lang="en-US" dirty="0" smtClean="0"/>
              <a:t>Checks for Understanding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82"/>
            <a:ext cx="8229600" cy="1143000"/>
          </a:xfrm>
        </p:spPr>
        <p:txBody>
          <a:bodyPr/>
          <a:lstStyle/>
          <a:p>
            <a:r>
              <a:rPr lang="en-US" dirty="0" smtClean="0">
                <a:solidFill>
                  <a:srgbClr val="3366FF"/>
                </a:solidFill>
              </a:rPr>
              <a:t>Warm Up  </a:t>
            </a:r>
            <a:r>
              <a:rPr lang="en-US" dirty="0" smtClean="0">
                <a:solidFill>
                  <a:schemeClr val="accent3"/>
                </a:solidFill>
              </a:rPr>
              <a:t>Welcome Back!</a:t>
            </a:r>
            <a:endParaRPr lang="en-US" dirty="0">
              <a:solidFill>
                <a:schemeClr val="accent3"/>
              </a:solidFill>
            </a:endParaRPr>
          </a:p>
        </p:txBody>
      </p:sp>
      <p:sp>
        <p:nvSpPr>
          <p:cNvPr id="3" name="Content Placeholder 2"/>
          <p:cNvSpPr>
            <a:spLocks noGrp="1"/>
          </p:cNvSpPr>
          <p:nvPr>
            <p:ph idx="1"/>
          </p:nvPr>
        </p:nvSpPr>
        <p:spPr>
          <a:xfrm>
            <a:off x="228600" y="1089818"/>
            <a:ext cx="8153400" cy="4525963"/>
          </a:xfrm>
        </p:spPr>
        <p:txBody>
          <a:bodyPr/>
          <a:lstStyle/>
          <a:p>
            <a:pPr marL="457200" indent="-457200">
              <a:buAutoNum type="arabicPeriod"/>
            </a:pPr>
            <a:r>
              <a:rPr lang="en-US" dirty="0" smtClean="0"/>
              <a:t>Name </a:t>
            </a:r>
            <a:r>
              <a:rPr lang="en-US" dirty="0" smtClean="0"/>
              <a:t>two things you did over break.</a:t>
            </a:r>
          </a:p>
          <a:p>
            <a:pPr marL="457200" indent="-457200">
              <a:buAutoNum type="arabicPeriod"/>
            </a:pPr>
            <a:r>
              <a:rPr lang="en-US" dirty="0" smtClean="0"/>
              <a:t>Did you </a:t>
            </a:r>
            <a:r>
              <a:rPr lang="en-US" dirty="0" smtClean="0"/>
              <a:t>exchange gifts? </a:t>
            </a:r>
          </a:p>
          <a:p>
            <a:pPr marL="822960" lvl="1" indent="-457200">
              <a:buAutoNum type="alphaLcPeriod"/>
            </a:pPr>
            <a:r>
              <a:rPr lang="en-US" dirty="0" smtClean="0"/>
              <a:t>If yes, name a gift you received.</a:t>
            </a:r>
          </a:p>
          <a:p>
            <a:pPr marL="822960" lvl="1" indent="-457200">
              <a:buAutoNum type="alphaLcPeriod"/>
            </a:pPr>
            <a:r>
              <a:rPr lang="en-US" dirty="0" smtClean="0"/>
              <a:t>If no, name one of your </a:t>
            </a:r>
            <a:r>
              <a:rPr lang="en-US" dirty="0" smtClean="0"/>
              <a:t>favorite meals.</a:t>
            </a:r>
          </a:p>
          <a:p>
            <a:pPr marL="457200" indent="-457200">
              <a:buAutoNum type="arabicPeriod"/>
            </a:pPr>
            <a:r>
              <a:rPr lang="en-US" dirty="0" smtClean="0"/>
              <a:t>Review</a:t>
            </a:r>
            <a:r>
              <a:rPr lang="en-US" dirty="0" smtClean="0"/>
              <a:t>: How does CO2 contribute to global warming</a:t>
            </a:r>
            <a:r>
              <a:rPr lang="en-US" dirty="0" smtClean="0"/>
              <a:t>?</a:t>
            </a:r>
            <a:endParaRPr lang="en-US" dirty="0" smtClean="0"/>
          </a:p>
          <a:p>
            <a:pPr marL="457200" indent="-457200">
              <a:buAutoNum type="arabicPeriod"/>
            </a:pPr>
            <a:r>
              <a:rPr lang="en-US" dirty="0" smtClean="0"/>
              <a:t>Review</a:t>
            </a:r>
            <a:r>
              <a:rPr lang="en-US" dirty="0" smtClean="0"/>
              <a:t>: Name 2 effects global warming will have on the environment.</a:t>
            </a:r>
          </a:p>
          <a:p>
            <a:pPr>
              <a:buNone/>
            </a:pP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752600"/>
            <a:ext cx="7467600" cy="4873752"/>
          </a:xfrm>
        </p:spPr>
        <p:txBody>
          <a:bodyPr>
            <a:normAutofit/>
          </a:bodyPr>
          <a:lstStyle/>
          <a:p>
            <a:pPr>
              <a:buNone/>
            </a:pPr>
            <a:r>
              <a:rPr lang="en-US" sz="3000" dirty="0" smtClean="0"/>
              <a:t>Which two layers of the atmosphere experience temperature </a:t>
            </a:r>
            <a:r>
              <a:rPr lang="en-US" sz="3000" b="1" dirty="0" smtClean="0"/>
              <a:t>DECREASES </a:t>
            </a:r>
            <a:r>
              <a:rPr lang="en-US" sz="3000" dirty="0" smtClean="0"/>
              <a:t>with altitude?</a:t>
            </a:r>
          </a:p>
          <a:p>
            <a:pPr>
              <a:buNone/>
            </a:pPr>
            <a:r>
              <a:rPr lang="en-US" sz="3000" dirty="0" smtClean="0"/>
              <a:t>   1. Troposphere &amp; thermosphere </a:t>
            </a:r>
          </a:p>
          <a:p>
            <a:pPr>
              <a:buNone/>
            </a:pPr>
            <a:r>
              <a:rPr lang="en-US" sz="3000" dirty="0" smtClean="0"/>
              <a:t>   2. stratosphere &amp; mesosphere</a:t>
            </a:r>
          </a:p>
          <a:p>
            <a:pPr>
              <a:buNone/>
            </a:pPr>
            <a:r>
              <a:rPr lang="en-US" sz="3000" dirty="0" smtClean="0"/>
              <a:t>   3. Troposphere &amp; mesosphere </a:t>
            </a:r>
          </a:p>
          <a:p>
            <a:pPr>
              <a:buNone/>
            </a:pPr>
            <a:r>
              <a:rPr lang="en-US" sz="3000" dirty="0" smtClean="0"/>
              <a:t>   4. stratosphere &amp; thermosphere</a:t>
            </a:r>
          </a:p>
          <a:p>
            <a:pPr>
              <a:buNone/>
            </a:pPr>
            <a:r>
              <a:rPr lang="en-US" sz="3000" dirty="0" smtClean="0"/>
              <a:t> </a:t>
            </a:r>
          </a:p>
          <a:p>
            <a:endParaRPr lang="en-US" dirty="0"/>
          </a:p>
        </p:txBody>
      </p:sp>
      <p:sp>
        <p:nvSpPr>
          <p:cNvPr id="4" name="Title 1"/>
          <p:cNvSpPr>
            <a:spLocks noGrp="1"/>
          </p:cNvSpPr>
          <p:nvPr>
            <p:ph type="title"/>
          </p:nvPr>
        </p:nvSpPr>
        <p:spPr>
          <a:xfrm>
            <a:off x="457200" y="274638"/>
            <a:ext cx="7467600" cy="1143000"/>
          </a:xfrm>
        </p:spPr>
        <p:txBody>
          <a:bodyPr/>
          <a:lstStyle/>
          <a:p>
            <a:r>
              <a:rPr lang="en-US" dirty="0" smtClean="0"/>
              <a:t>Checks for Understanding</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7467600" cy="4873752"/>
          </a:xfrm>
        </p:spPr>
        <p:txBody>
          <a:bodyPr>
            <a:normAutofit/>
          </a:bodyPr>
          <a:lstStyle/>
          <a:p>
            <a:pPr>
              <a:buNone/>
            </a:pPr>
            <a:endParaRPr lang="en-US" dirty="0" smtClean="0"/>
          </a:p>
          <a:p>
            <a:pPr>
              <a:buNone/>
            </a:pPr>
            <a:r>
              <a:rPr lang="en-US" dirty="0" smtClean="0"/>
              <a:t> </a:t>
            </a:r>
          </a:p>
          <a:p>
            <a:pPr>
              <a:buNone/>
            </a:pPr>
            <a:r>
              <a:rPr lang="en-US" sz="3000" dirty="0" smtClean="0"/>
              <a:t>What is the first layer of atmosphere an astronaut passes through during reentry from space?</a:t>
            </a:r>
          </a:p>
          <a:p>
            <a:pPr>
              <a:buNone/>
            </a:pPr>
            <a:r>
              <a:rPr lang="en-US" sz="3000" dirty="0" smtClean="0"/>
              <a:t>1. troposphere		</a:t>
            </a:r>
          </a:p>
          <a:p>
            <a:pPr>
              <a:buNone/>
            </a:pPr>
            <a:r>
              <a:rPr lang="en-US" sz="3000" dirty="0" smtClean="0"/>
              <a:t>2. stratosphere </a:t>
            </a:r>
          </a:p>
          <a:p>
            <a:pPr>
              <a:buNone/>
            </a:pPr>
            <a:r>
              <a:rPr lang="en-US" sz="3000" dirty="0" smtClean="0"/>
              <a:t>3. mesosphere		</a:t>
            </a:r>
          </a:p>
          <a:p>
            <a:pPr>
              <a:buNone/>
            </a:pPr>
            <a:r>
              <a:rPr lang="en-US" sz="3000" dirty="0" smtClean="0"/>
              <a:t>4. thermosphere</a:t>
            </a:r>
          </a:p>
          <a:p>
            <a:endParaRPr lang="en-US" sz="3000" dirty="0"/>
          </a:p>
        </p:txBody>
      </p:sp>
      <p:sp>
        <p:nvSpPr>
          <p:cNvPr id="4" name="Title 1"/>
          <p:cNvSpPr>
            <a:spLocks noGrp="1"/>
          </p:cNvSpPr>
          <p:nvPr>
            <p:ph type="title"/>
          </p:nvPr>
        </p:nvSpPr>
        <p:spPr>
          <a:xfrm>
            <a:off x="457200" y="274638"/>
            <a:ext cx="7467600" cy="1143000"/>
          </a:xfrm>
        </p:spPr>
        <p:txBody>
          <a:bodyPr/>
          <a:lstStyle/>
          <a:p>
            <a:r>
              <a:rPr lang="en-US" dirty="0" smtClean="0"/>
              <a:t>Checks for Understanding</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causes this air that forms clouds to move up?</a:t>
            </a:r>
            <a:endParaRPr lang="en-US" dirty="0"/>
          </a:p>
        </p:txBody>
      </p:sp>
      <p:graphicFrame>
        <p:nvGraphicFramePr>
          <p:cNvPr id="4" name="Table 3"/>
          <p:cNvGraphicFramePr>
            <a:graphicFrameLocks noGrp="1"/>
          </p:cNvGraphicFramePr>
          <p:nvPr/>
        </p:nvGraphicFramePr>
        <p:xfrm>
          <a:off x="1524000" y="1397000"/>
          <a:ext cx="6096000" cy="3098802"/>
        </p:xfrm>
        <a:graphic>
          <a:graphicData uri="http://schemas.openxmlformats.org/drawingml/2006/table">
            <a:tbl>
              <a:tblPr firstRow="1" bandRow="1">
                <a:tableStyleId>{5C22544A-7EE6-4342-B048-85BDC9FD1C3A}</a:tableStyleId>
              </a:tblPr>
              <a:tblGrid>
                <a:gridCol w="3048000"/>
                <a:gridCol w="3048000"/>
              </a:tblGrid>
              <a:tr h="894121">
                <a:tc>
                  <a:txBody>
                    <a:bodyPr/>
                    <a:lstStyle/>
                    <a:p>
                      <a:r>
                        <a:rPr lang="en-US" dirty="0" smtClean="0"/>
                        <a:t>Word</a:t>
                      </a:r>
                      <a:endParaRPr lang="en-US" dirty="0"/>
                    </a:p>
                  </a:txBody>
                  <a:tcPr/>
                </a:tc>
                <a:tc>
                  <a:txBody>
                    <a:bodyPr/>
                    <a:lstStyle/>
                    <a:p>
                      <a:r>
                        <a:rPr lang="en-US" dirty="0" smtClean="0"/>
                        <a:t>Explanation</a:t>
                      </a:r>
                      <a:endParaRPr lang="en-US" dirty="0"/>
                    </a:p>
                  </a:txBody>
                  <a:tcPr/>
                </a:tc>
              </a:tr>
              <a:tr h="2204681">
                <a:tc>
                  <a:txBody>
                    <a:bodyPr/>
                    <a:lstStyle/>
                    <a:p>
                      <a:r>
                        <a:rPr lang="en-US" sz="2400" dirty="0" smtClean="0"/>
                        <a:t>1.</a:t>
                      </a:r>
                      <a:r>
                        <a:rPr lang="en-US" sz="2400" baseline="0" dirty="0" smtClean="0"/>
                        <a:t> Convergence</a:t>
                      </a:r>
                      <a:endParaRPr lang="en-US" sz="2400" dirty="0"/>
                    </a:p>
                  </a:txBody>
                  <a:tcPr/>
                </a:tc>
                <a:tc>
                  <a:txBody>
                    <a:bodyPr/>
                    <a:lstStyle/>
                    <a:p>
                      <a:pPr marL="342900" indent="-342900">
                        <a:buAutoNum type="arabicPeriod"/>
                      </a:pPr>
                      <a:r>
                        <a:rPr lang="en-US" sz="2400" dirty="0" smtClean="0"/>
                        <a:t>Wind</a:t>
                      </a:r>
                      <a:r>
                        <a:rPr lang="en-US" sz="2400" baseline="0" dirty="0" smtClean="0"/>
                        <a:t> runs into each other, they collide and move up</a:t>
                      </a:r>
                      <a:endParaRPr lang="en-US" sz="2400" dirty="0"/>
                    </a:p>
                  </a:txBody>
                  <a:tcPr/>
                </a:tc>
              </a:tr>
            </a:tbl>
          </a:graphicData>
        </a:graphic>
      </p:graphicFrame>
      <p:pic>
        <p:nvPicPr>
          <p:cNvPr id="6" name="Picture 5"/>
          <p:cNvPicPr>
            <a:picLocks noChangeAspect="1"/>
          </p:cNvPicPr>
          <p:nvPr/>
        </p:nvPicPr>
        <p:blipFill>
          <a:blip r:embed="rId2"/>
          <a:stretch>
            <a:fillRect/>
          </a:stretch>
        </p:blipFill>
        <p:spPr>
          <a:xfrm>
            <a:off x="228600" y="2813052"/>
            <a:ext cx="4493116" cy="33655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143000"/>
          <a:ext cx="6096000" cy="42113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Word</a:t>
                      </a:r>
                      <a:endParaRPr lang="en-US" dirty="0"/>
                    </a:p>
                  </a:txBody>
                  <a:tcPr/>
                </a:tc>
                <a:tc>
                  <a:txBody>
                    <a:bodyPr/>
                    <a:lstStyle/>
                    <a:p>
                      <a:r>
                        <a:rPr lang="en-US" dirty="0" smtClean="0"/>
                        <a:t>Explanation</a:t>
                      </a:r>
                      <a:endParaRPr lang="en-US" dirty="0"/>
                    </a:p>
                  </a:txBody>
                  <a:tcPr/>
                </a:tc>
              </a:tr>
              <a:tr h="370840">
                <a:tc>
                  <a:txBody>
                    <a:bodyPr/>
                    <a:lstStyle/>
                    <a:p>
                      <a:r>
                        <a:rPr lang="en-US" sz="2400" dirty="0" smtClean="0"/>
                        <a:t>2. Frontal</a:t>
                      </a:r>
                      <a:r>
                        <a:rPr lang="en-US" sz="2400" baseline="0" dirty="0" smtClean="0"/>
                        <a:t> Wedging</a:t>
                      </a:r>
                      <a:endParaRPr lang="en-US" sz="2400" dirty="0"/>
                    </a:p>
                  </a:txBody>
                  <a:tcPr/>
                </a:tc>
                <a:tc>
                  <a:txBody>
                    <a:bodyPr/>
                    <a:lstStyle/>
                    <a:p>
                      <a:r>
                        <a:rPr lang="en-US" sz="2400" dirty="0" smtClean="0"/>
                        <a:t>2. Over flat surfaces, when cold air</a:t>
                      </a:r>
                      <a:r>
                        <a:rPr lang="en-US" sz="2400" baseline="0" dirty="0" smtClean="0"/>
                        <a:t> and warm air meet, the warm air rises above the cold air (think density!)</a:t>
                      </a:r>
                      <a:endParaRPr lang="en-US" sz="2400" dirty="0"/>
                    </a:p>
                  </a:txBody>
                  <a:tcPr/>
                </a:tc>
              </a:tr>
              <a:tr h="370840">
                <a:tc>
                  <a:txBody>
                    <a:bodyPr/>
                    <a:lstStyle/>
                    <a:p>
                      <a:r>
                        <a:rPr lang="en-US" sz="2400" dirty="0" smtClean="0"/>
                        <a:t>3. </a:t>
                      </a:r>
                      <a:r>
                        <a:rPr lang="en-US" sz="2400" dirty="0" err="1" smtClean="0"/>
                        <a:t>Orographic</a:t>
                      </a:r>
                      <a:r>
                        <a:rPr lang="en-US" sz="2400" dirty="0" smtClean="0"/>
                        <a:t> lifting</a:t>
                      </a:r>
                      <a:endParaRPr lang="en-US" sz="2400" dirty="0"/>
                    </a:p>
                  </a:txBody>
                  <a:tcPr/>
                </a:tc>
                <a:tc>
                  <a:txBody>
                    <a:bodyPr/>
                    <a:lstStyle/>
                    <a:p>
                      <a:r>
                        <a:rPr lang="en-US" sz="2400" dirty="0" smtClean="0"/>
                        <a:t>3. Air moves up a mountain slope and cools</a:t>
                      </a:r>
                      <a:r>
                        <a:rPr lang="en-US" sz="2400" baseline="0" dirty="0" smtClean="0"/>
                        <a:t> down, forming clouds</a:t>
                      </a:r>
                      <a:endParaRPr lang="en-US" sz="2400" dirty="0"/>
                    </a:p>
                  </a:txBody>
                  <a:tcPr/>
                </a:tc>
              </a:tr>
            </a:tbl>
          </a:graphicData>
        </a:graphic>
      </p:graphicFrame>
      <p:pic>
        <p:nvPicPr>
          <p:cNvPr id="5" name="Picture 4"/>
          <p:cNvPicPr>
            <a:picLocks noChangeAspect="1"/>
          </p:cNvPicPr>
          <p:nvPr/>
        </p:nvPicPr>
        <p:blipFill>
          <a:blip r:embed="rId2"/>
          <a:stretch>
            <a:fillRect/>
          </a:stretch>
        </p:blipFill>
        <p:spPr>
          <a:xfrm>
            <a:off x="4876800" y="-152400"/>
            <a:ext cx="3975100" cy="2038188"/>
          </a:xfrm>
          <a:prstGeom prst="rect">
            <a:avLst/>
          </a:prstGeom>
        </p:spPr>
      </p:pic>
      <p:pic>
        <p:nvPicPr>
          <p:cNvPr id="6" name="Picture 5"/>
          <p:cNvPicPr>
            <a:picLocks noChangeAspect="1"/>
          </p:cNvPicPr>
          <p:nvPr/>
        </p:nvPicPr>
        <p:blipFill>
          <a:blip r:embed="rId3"/>
          <a:stretch>
            <a:fillRect/>
          </a:stretch>
        </p:blipFill>
        <p:spPr>
          <a:xfrm>
            <a:off x="6096000" y="4450080"/>
            <a:ext cx="3285807" cy="240792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82"/>
            <a:ext cx="8229600" cy="1143000"/>
          </a:xfrm>
        </p:spPr>
        <p:txBody>
          <a:bodyPr/>
          <a:lstStyle/>
          <a:p>
            <a:r>
              <a:rPr lang="en-US" dirty="0" smtClean="0">
                <a:solidFill>
                  <a:srgbClr val="3366FF"/>
                </a:solidFill>
              </a:rPr>
              <a:t>Seat Change</a:t>
            </a:r>
            <a:endParaRPr lang="en-US" dirty="0">
              <a:solidFill>
                <a:schemeClr val="accent3"/>
              </a:solidFill>
            </a:endParaRPr>
          </a:p>
        </p:txBody>
      </p:sp>
      <p:sp>
        <p:nvSpPr>
          <p:cNvPr id="3" name="Content Placeholder 2"/>
          <p:cNvSpPr>
            <a:spLocks noGrp="1"/>
          </p:cNvSpPr>
          <p:nvPr>
            <p:ph idx="1"/>
          </p:nvPr>
        </p:nvSpPr>
        <p:spPr>
          <a:xfrm>
            <a:off x="228600" y="1089818"/>
            <a:ext cx="8153400" cy="4525963"/>
          </a:xfrm>
        </p:spPr>
        <p:txBody>
          <a:bodyPr/>
          <a:lstStyle/>
          <a:p>
            <a:pPr marL="457200" indent="-457200">
              <a:buNone/>
            </a:pPr>
            <a:r>
              <a:rPr lang="en-US" dirty="0" smtClean="0"/>
              <a:t>If you are unhappy write me a sticky note answering the following:</a:t>
            </a:r>
          </a:p>
          <a:p>
            <a:pPr marL="457200" indent="-457200">
              <a:buAutoNum type="arabicPeriod"/>
            </a:pPr>
            <a:r>
              <a:rPr lang="en-US" dirty="0" smtClean="0"/>
              <a:t>Why you dislike your new seat.</a:t>
            </a:r>
          </a:p>
          <a:p>
            <a:pPr marL="457200" indent="-457200">
              <a:buAutoNum type="arabicPeriod"/>
            </a:pPr>
            <a:r>
              <a:rPr lang="en-US" dirty="0" smtClean="0"/>
              <a:t>Where you would prefer to sit.</a:t>
            </a:r>
          </a:p>
          <a:p>
            <a:pPr marL="457200" indent="-457200">
              <a:buAutoNum type="arabicPeriod"/>
            </a:pPr>
            <a:r>
              <a:rPr lang="en-US" dirty="0" smtClean="0"/>
              <a:t>Why you would prefer to sit there.</a:t>
            </a:r>
          </a:p>
          <a:p>
            <a:pPr marL="457200" indent="-457200">
              <a:buNone/>
            </a:pPr>
            <a:endParaRPr lang="en-US" dirty="0" smtClean="0"/>
          </a:p>
          <a:p>
            <a:pPr marL="457200" indent="-457200">
              <a:buNone/>
            </a:pPr>
            <a:r>
              <a:rPr lang="en-US" dirty="0" smtClean="0"/>
              <a:t>Clear your DESK</a:t>
            </a:r>
            <a:endParaRPr lang="en-US" dirty="0" smtClean="0"/>
          </a:p>
          <a:p>
            <a:pPr>
              <a:buNone/>
            </a:pP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2.5 </a:t>
            </a:r>
            <a:r>
              <a:rPr lang="en-US" b="1" dirty="0" smtClean="0"/>
              <a:t>Understand the structure of and processes within our atmosphere.</a:t>
            </a:r>
            <a:r>
              <a:rPr lang="en-US" b="1" dirty="0" smtClean="0"/>
              <a:t> </a:t>
            </a:r>
            <a:endParaRPr lang="en-US" dirty="0"/>
          </a:p>
        </p:txBody>
      </p:sp>
      <p:sp>
        <p:nvSpPr>
          <p:cNvPr id="3" name="Content Placeholder 2"/>
          <p:cNvSpPr>
            <a:spLocks noGrp="1"/>
          </p:cNvSpPr>
          <p:nvPr>
            <p:ph sz="quarter" idx="1"/>
          </p:nvPr>
        </p:nvSpPr>
        <p:spPr/>
        <p:txBody>
          <a:bodyPr/>
          <a:lstStyle/>
          <a:p>
            <a:r>
              <a:rPr lang="en-US" dirty="0" smtClean="0"/>
              <a:t>2.5.1 </a:t>
            </a:r>
            <a:r>
              <a:rPr lang="en-US" dirty="0" smtClean="0"/>
              <a:t>Summarize the structure and composition of our atmosphere.</a:t>
            </a:r>
            <a:br>
              <a:rPr lang="en-US" dirty="0" smtClean="0"/>
            </a:b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2.5 </a:t>
            </a:r>
            <a:r>
              <a:rPr lang="en-US" b="1" dirty="0" smtClean="0"/>
              <a:t>Understand the structure of and processes within our atmosphere.</a:t>
            </a:r>
            <a:r>
              <a:rPr lang="en-US" b="1" dirty="0" smtClean="0"/>
              <a:t> </a:t>
            </a:r>
            <a:endParaRPr lang="en-US" dirty="0"/>
          </a:p>
        </p:txBody>
      </p:sp>
      <p:sp>
        <p:nvSpPr>
          <p:cNvPr id="3" name="Content Placeholder 2"/>
          <p:cNvSpPr>
            <a:spLocks noGrp="1"/>
          </p:cNvSpPr>
          <p:nvPr>
            <p:ph sz="quarter" idx="1"/>
          </p:nvPr>
        </p:nvSpPr>
        <p:spPr/>
        <p:txBody>
          <a:bodyPr/>
          <a:lstStyle/>
          <a:p>
            <a:pPr>
              <a:buNone/>
            </a:pPr>
            <a:r>
              <a:rPr lang="en-US" dirty="0" smtClean="0"/>
              <a:t>2.5.2 </a:t>
            </a:r>
            <a:r>
              <a:rPr lang="en-US" dirty="0" smtClean="0"/>
              <a:t>Explain the formation of typical air masses and the weather systems that result from air mass interactions.</a:t>
            </a:r>
            <a:r>
              <a:rPr lang="en-US" dirty="0" smtClean="0"/>
              <a:t/>
            </a:r>
            <a:br>
              <a:rPr lang="en-US" dirty="0" smtClean="0"/>
            </a:br>
            <a:endParaRPr lang="en-US" dirty="0" smtClean="0"/>
          </a:p>
          <a:p>
            <a:pPr>
              <a:buNone/>
            </a:pPr>
            <a:r>
              <a:rPr lang="en-US" b="1" u="sng" dirty="0" smtClean="0"/>
              <a:t>Write three key words from the following:</a:t>
            </a:r>
          </a:p>
          <a:p>
            <a:r>
              <a:rPr lang="en-US" dirty="0" smtClean="0">
                <a:solidFill>
                  <a:srgbClr val="B32C16"/>
                </a:solidFill>
              </a:rPr>
              <a:t>Explain how air masses move (pressure differentials). </a:t>
            </a:r>
          </a:p>
          <a:p>
            <a:r>
              <a:rPr lang="en-US" dirty="0" smtClean="0">
                <a:solidFill>
                  <a:srgbClr val="B32C16"/>
                </a:solidFill>
              </a:rPr>
              <a:t> Explain how interactions of air masses form frontal boundaries, clouds, and affect wind patterns</a:t>
            </a:r>
            <a:r>
              <a:rPr lang="en-US" dirty="0" smtClean="0"/>
              <a:t>.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dirty="0"/>
              <a:t>Let’s start our Weather Tracker!!</a:t>
            </a:r>
          </a:p>
        </p:txBody>
      </p:sp>
      <p:sp>
        <p:nvSpPr>
          <p:cNvPr id="45059" name="Content Placeholder 2"/>
          <p:cNvSpPr>
            <a:spLocks noGrp="1"/>
          </p:cNvSpPr>
          <p:nvPr>
            <p:ph idx="1"/>
          </p:nvPr>
        </p:nvSpPr>
        <p:spPr/>
        <p:txBody>
          <a:bodyPr/>
          <a:lstStyle/>
          <a:p>
            <a:pPr eaLnBrk="1" hangingPunct="1"/>
            <a:r>
              <a:rPr lang="en-US" u="sng" dirty="0" smtClean="0">
                <a:hlinkClick r:id="rId2"/>
              </a:rPr>
              <a:t>http://www.intellicast.com/Local/Weather.aspx?location=USN0121</a:t>
            </a:r>
            <a:r>
              <a:rPr lang="en-US" dirty="0" smtClean="0"/>
              <a:t>   (Get info from this site)</a:t>
            </a:r>
          </a:p>
          <a:p>
            <a:pPr eaLnBrk="1" hangingPunct="1"/>
            <a:r>
              <a:rPr lang="en-US" dirty="0" smtClean="0"/>
              <a:t>For the next two weeks we will collect daily weather data </a:t>
            </a:r>
          </a:p>
          <a:p>
            <a:pPr eaLnBrk="1" hangingPunct="1"/>
            <a:r>
              <a:rPr lang="en-US" dirty="0" smtClean="0"/>
              <a:t>You are required to write down information</a:t>
            </a:r>
          </a:p>
          <a:p>
            <a:pPr eaLnBrk="1" hangingPunct="1"/>
            <a:r>
              <a:rPr lang="en-US" dirty="0" smtClean="0"/>
              <a:t>If you lose your paper then you can get another one (if there are extras) or write it down on another piece of paper</a:t>
            </a:r>
          </a:p>
          <a:p>
            <a:pPr eaLnBrk="1" hangingPunct="1"/>
            <a:r>
              <a:rPr lang="en-US" dirty="0" smtClean="0"/>
              <a:t>I will collect this for a class work grade</a:t>
            </a:r>
          </a:p>
          <a:p>
            <a:pPr eaLnBrk="1" hangingPunct="1"/>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pPr>
              <a:defRPr/>
            </a:pPr>
            <a:r>
              <a:rPr lang="en-US" dirty="0" smtClean="0">
                <a:solidFill>
                  <a:schemeClr val="tx1"/>
                </a:solidFill>
              </a:rPr>
              <a:t>Guided Notes Expectations</a:t>
            </a:r>
            <a:endParaRPr lang="en-US" dirty="0">
              <a:solidFill>
                <a:schemeClr val="tx1"/>
              </a:solidFill>
            </a:endParaRPr>
          </a:p>
        </p:txBody>
      </p:sp>
      <p:sp>
        <p:nvSpPr>
          <p:cNvPr id="37891" name="Text Placeholder 16"/>
          <p:cNvSpPr>
            <a:spLocks noGrp="1"/>
          </p:cNvSpPr>
          <p:nvPr>
            <p:ph type="body" sz="half" idx="1"/>
          </p:nvPr>
        </p:nvSpPr>
        <p:spPr/>
        <p:txBody>
          <a:bodyPr>
            <a:noAutofit/>
          </a:bodyPr>
          <a:lstStyle/>
          <a:p>
            <a:r>
              <a:rPr lang="en-US" sz="3000" dirty="0" smtClean="0">
                <a:solidFill>
                  <a:srgbClr val="B32C16"/>
                </a:solidFill>
              </a:rPr>
              <a:t>Cleared desk</a:t>
            </a:r>
          </a:p>
          <a:p>
            <a:r>
              <a:rPr lang="en-US" sz="3000" dirty="0" smtClean="0">
                <a:solidFill>
                  <a:srgbClr val="B32C16"/>
                </a:solidFill>
              </a:rPr>
              <a:t>Pen/Pencil</a:t>
            </a:r>
          </a:p>
          <a:p>
            <a:r>
              <a:rPr lang="en-US" sz="3000" dirty="0" smtClean="0">
                <a:solidFill>
                  <a:srgbClr val="B32C16"/>
                </a:solidFill>
              </a:rPr>
              <a:t>No talking (raise a quiet hand)</a:t>
            </a:r>
          </a:p>
          <a:p>
            <a:r>
              <a:rPr lang="en-US" sz="3000" dirty="0" smtClean="0">
                <a:solidFill>
                  <a:srgbClr val="B32C16"/>
                </a:solidFill>
              </a:rPr>
              <a:t>No bathroom passes</a:t>
            </a:r>
          </a:p>
          <a:p>
            <a:r>
              <a:rPr lang="en-US" sz="3000" dirty="0" smtClean="0">
                <a:solidFill>
                  <a:srgbClr val="B32C16"/>
                </a:solidFill>
              </a:rPr>
              <a:t>Heads up (or stand for 4 minutes) </a:t>
            </a:r>
          </a:p>
          <a:p>
            <a:endParaRPr lang="en-US" sz="3000" dirty="0" smtClean="0">
              <a:solidFill>
                <a:srgbClr val="B32C16"/>
              </a:solidFill>
            </a:endParaRPr>
          </a:p>
        </p:txBody>
      </p:sp>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Oriel.thmx</Template>
  <TotalTime>1792</TotalTime>
  <Words>1802</Words>
  <Application>Microsoft Macintosh PowerPoint</Application>
  <PresentationFormat>On-screen Show (4:3)</PresentationFormat>
  <Paragraphs>233</Paragraphs>
  <Slides>43</Slides>
  <Notes>0</Notes>
  <HiddenSlides>0</HiddenSlides>
  <MMClips>0</MMClips>
  <ScaleCrop>false</ScaleCrop>
  <HeadingPairs>
    <vt:vector size="4" baseType="variant">
      <vt:variant>
        <vt:lpstr>Design Template</vt:lpstr>
      </vt:variant>
      <vt:variant>
        <vt:i4>1</vt:i4>
      </vt:variant>
      <vt:variant>
        <vt:lpstr>Slide Titles</vt:lpstr>
      </vt:variant>
      <vt:variant>
        <vt:i4>43</vt:i4>
      </vt:variant>
    </vt:vector>
  </HeadingPairs>
  <TitlesOfParts>
    <vt:vector size="44" baseType="lpstr">
      <vt:lpstr>Oriel</vt:lpstr>
      <vt:lpstr>Warm Up  Welcome Back!</vt:lpstr>
      <vt:lpstr>swbat analyze how air pressure affects wind patterns and cloud formation    </vt:lpstr>
      <vt:lpstr>Only 6 days until final exam</vt:lpstr>
      <vt:lpstr>Warm Up  Welcome Back!</vt:lpstr>
      <vt:lpstr>Seat Change</vt:lpstr>
      <vt:lpstr>2.5 Understand the structure of and processes within our atmosphere. </vt:lpstr>
      <vt:lpstr>2.5 Understand the structure of and processes within our atmosphere. </vt:lpstr>
      <vt:lpstr>Let’s start our Weather Tracker!!</vt:lpstr>
      <vt:lpstr>Guided Notes Expectations</vt:lpstr>
      <vt:lpstr>Cloud in a bottle video analysis</vt:lpstr>
      <vt:lpstr>Air pressure</vt:lpstr>
      <vt:lpstr>How does this relate to weather?</vt:lpstr>
      <vt:lpstr>Pressure changes because the earth is heated unequally.      </vt:lpstr>
      <vt:lpstr>Air pressure maps:-What are isobars?  -Isobars show places that have equal air  pressure’ winds generally run PARALLEL to the isobars      (Closter the isobars      the steeper the       pressure and        faster the winds)</vt:lpstr>
      <vt:lpstr>Practice Isobar Yourself!</vt:lpstr>
      <vt:lpstr>Practice Isobar Yourself!</vt:lpstr>
      <vt:lpstr>Isobar Practice</vt:lpstr>
      <vt:lpstr>Final Isobar Map </vt:lpstr>
      <vt:lpstr>Isobar Practice</vt:lpstr>
      <vt:lpstr>What is wind?</vt:lpstr>
      <vt:lpstr>There are 3 things that control wind</vt:lpstr>
      <vt:lpstr>What is humidity?</vt:lpstr>
      <vt:lpstr>What is humidity?</vt:lpstr>
      <vt:lpstr>Sometimes in the morning, you walk outside and see tiny droplets of water on everything.</vt:lpstr>
      <vt:lpstr>Dew = condensed water vapor.</vt:lpstr>
      <vt:lpstr>Clouds…</vt:lpstr>
      <vt:lpstr>3 things needed to make a cloud:</vt:lpstr>
      <vt:lpstr>3 things needed to make a cloud:</vt:lpstr>
      <vt:lpstr>Comprehension Check Video http://www.youtube.com/watch?v=I0C4QR0OEH0 </vt:lpstr>
      <vt:lpstr>Comprehension Check Video</vt:lpstr>
      <vt:lpstr>Atmosphere Vocabulary Practice</vt:lpstr>
      <vt:lpstr>Definition Billboards</vt:lpstr>
      <vt:lpstr>Slide 33</vt:lpstr>
      <vt:lpstr>Mount Everest Reading</vt:lpstr>
      <vt:lpstr>CLEAR Desk </vt:lpstr>
      <vt:lpstr>Exit Ticket</vt:lpstr>
      <vt:lpstr>You need to be familiar with this graph- Temperature !!!!</vt:lpstr>
      <vt:lpstr>Checks for Understanding</vt:lpstr>
      <vt:lpstr>Checks for Understanding</vt:lpstr>
      <vt:lpstr>Checks for Understanding</vt:lpstr>
      <vt:lpstr>Checks for Understanding</vt:lpstr>
      <vt:lpstr>But what causes this air that forms clouds to move up?</vt:lpstr>
      <vt:lpstr>Slide 43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CATALYST: What are the 3 major types of clouds? What are clouds in the highest layer usually made of? What about in the middle and lower layers? What kind of weather can happen with cumulonimbus clouds?</dc:title>
  <dc:creator>Samantha de Silva</dc:creator>
  <cp:lastModifiedBy>Jessica Northrup</cp:lastModifiedBy>
  <cp:revision>71</cp:revision>
  <cp:lastPrinted>2012-12-10T04:02:53Z</cp:lastPrinted>
  <dcterms:created xsi:type="dcterms:W3CDTF">2015-01-05T13:09:49Z</dcterms:created>
  <dcterms:modified xsi:type="dcterms:W3CDTF">2015-01-05T13:34:49Z</dcterms:modified>
</cp:coreProperties>
</file>