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  <p:sldMasterId id="2147483714" r:id="rId2"/>
    <p:sldMasterId id="2147483716" r:id="rId3"/>
    <p:sldMasterId id="2147483718" r:id="rId4"/>
  </p:sldMasterIdLst>
  <p:notesMasterIdLst>
    <p:notesMasterId r:id="rId39"/>
  </p:notesMasterIdLst>
  <p:sldIdLst>
    <p:sldId id="344" r:id="rId5"/>
    <p:sldId id="287" r:id="rId6"/>
    <p:sldId id="350" r:id="rId7"/>
    <p:sldId id="345" r:id="rId8"/>
    <p:sldId id="314" r:id="rId9"/>
    <p:sldId id="303" r:id="rId10"/>
    <p:sldId id="339" r:id="rId11"/>
    <p:sldId id="340" r:id="rId12"/>
    <p:sldId id="341" r:id="rId13"/>
    <p:sldId id="342" r:id="rId14"/>
    <p:sldId id="343" r:id="rId15"/>
    <p:sldId id="323" r:id="rId16"/>
    <p:sldId id="259" r:id="rId17"/>
    <p:sldId id="292" r:id="rId18"/>
    <p:sldId id="326" r:id="rId19"/>
    <p:sldId id="324" r:id="rId20"/>
    <p:sldId id="325" r:id="rId21"/>
    <p:sldId id="333" r:id="rId22"/>
    <p:sldId id="334" r:id="rId23"/>
    <p:sldId id="335" r:id="rId24"/>
    <p:sldId id="336" r:id="rId25"/>
    <p:sldId id="337" r:id="rId26"/>
    <p:sldId id="330" r:id="rId27"/>
    <p:sldId id="346" r:id="rId28"/>
    <p:sldId id="347" r:id="rId29"/>
    <p:sldId id="351" r:id="rId30"/>
    <p:sldId id="352" r:id="rId31"/>
    <p:sldId id="353" r:id="rId32"/>
    <p:sldId id="354" r:id="rId33"/>
    <p:sldId id="288" r:id="rId34"/>
    <p:sldId id="338" r:id="rId35"/>
    <p:sldId id="297" r:id="rId36"/>
    <p:sldId id="296" r:id="rId37"/>
    <p:sldId id="291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28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D51AD-0FD0-EE40-BC7E-1D2D3C289816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98CD9-109C-E449-93D5-FA5839231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5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 baseball bat to show center of gravity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69E69-024C-4216-9594-E4D5518BCA0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7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14108-4742-294C-9313-D2BA4B6AFF0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8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7D0C-2139-374C-8344-A89F617C1A9A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7D0C-2139-374C-8344-A89F617C1A9A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A05-D2FA-E247-9C13-EA28962E44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7D0C-2139-374C-8344-A89F617C1A9A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A05-D2FA-E247-9C13-EA28962E444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6BD37D0C-2139-374C-8344-A89F617C1A9A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A05-D2FA-E247-9C13-EA28962E444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3F8B-78B8-F14A-9DAC-7CDDDA4198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D772-9E0E-3546-B215-85AB2CA3E5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E234-269F-48EA-BFBD-532671D35F27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9/8/2014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28A8-73A1-4ECF-819C-5AAE1182AD3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3F8B-78B8-F14A-9DAC-7CDDDA4198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D772-9E0E-3546-B215-85AB2CA3E5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7D0C-2139-374C-8344-A89F617C1A9A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A05-D2FA-E247-9C13-EA28962E444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7D0C-2139-374C-8344-A89F617C1A9A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7D0C-2139-374C-8344-A89F617C1A9A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A05-D2FA-E247-9C13-EA28962E444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7D0C-2139-374C-8344-A89F617C1A9A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A05-D2FA-E247-9C13-EA28962E444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7D0C-2139-374C-8344-A89F617C1A9A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A05-D2FA-E247-9C13-EA28962E4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7D0C-2139-374C-8344-A89F617C1A9A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A05-D2FA-E247-9C13-EA28962E444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7D0C-2139-374C-8344-A89F617C1A9A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A05-D2FA-E247-9C13-EA28962E4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7D0C-2139-374C-8344-A89F617C1A9A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EA05-D2FA-E247-9C13-EA28962E4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37D0C-2139-374C-8344-A89F617C1A9A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3EA05-D2FA-E247-9C13-EA28962E4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73F8B-78B8-F14A-9DAC-7CDDDA4198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4D772-9E0E-3546-B215-85AB2CA3E5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 defTabSz="914400"/>
            <a:fld id="{9EFEE234-269F-48EA-BFBD-532671D35F27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 defTabSz="914400"/>
              <a:t>9/8/2014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F5028A8-73A1-4ECF-819C-5AAE1182AD3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73F8B-78B8-F14A-9DAC-7CDDDA4198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4D772-9E0E-3546-B215-85AB2CA3E5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iSR3Yw6FX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371" y="0"/>
            <a:ext cx="809182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prstClr val="black"/>
                </a:solidFill>
              </a:rPr>
              <a:t>Do Now MONDAY:</a:t>
            </a:r>
          </a:p>
          <a:p>
            <a:r>
              <a:rPr lang="en-US" sz="3000" dirty="0" smtClean="0">
                <a:solidFill>
                  <a:prstClr val="black"/>
                </a:solidFill>
                <a:latin typeface="Calibri (Body)"/>
                <a:cs typeface="Calibri (Body)"/>
              </a:rPr>
              <a:t>In your own words, </a:t>
            </a:r>
            <a:r>
              <a:rPr lang="en-US" sz="3000" u="sng" dirty="0" smtClean="0">
                <a:solidFill>
                  <a:prstClr val="black"/>
                </a:solidFill>
                <a:latin typeface="Calibri (Body)"/>
                <a:cs typeface="Calibri (Body)"/>
              </a:rPr>
              <a:t>define</a:t>
            </a:r>
            <a:r>
              <a:rPr lang="en-US" sz="3000" dirty="0" smtClean="0">
                <a:solidFill>
                  <a:prstClr val="black"/>
                </a:solidFill>
                <a:latin typeface="Calibri (Body)"/>
                <a:cs typeface="Calibri (Body)"/>
              </a:rPr>
              <a:t> the following terms</a:t>
            </a:r>
            <a:r>
              <a:rPr lang="en-US" sz="3500" dirty="0" smtClean="0">
                <a:solidFill>
                  <a:prstClr val="black"/>
                </a:solidFill>
                <a:latin typeface="Calibri (Body)"/>
                <a:cs typeface="Calibri (Body)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Calibri (Body)"/>
                <a:cs typeface="Calibri (Body)"/>
              </a:rPr>
              <a:t>AND </a:t>
            </a:r>
            <a:r>
              <a:rPr lang="en-US" sz="3000" u="sng" dirty="0" smtClean="0">
                <a:solidFill>
                  <a:prstClr val="black"/>
                </a:solidFill>
                <a:latin typeface="Calibri (Body)"/>
                <a:cs typeface="Calibri (Body)"/>
              </a:rPr>
              <a:t>draw</a:t>
            </a:r>
            <a:r>
              <a:rPr lang="en-US" sz="3000" dirty="0" smtClean="0">
                <a:solidFill>
                  <a:prstClr val="black"/>
                </a:solidFill>
                <a:latin typeface="Calibri (Body)"/>
                <a:cs typeface="Calibri (Body)"/>
              </a:rPr>
              <a:t> a quick picture of each</a:t>
            </a:r>
          </a:p>
          <a:p>
            <a:endParaRPr lang="en-US" sz="3500" dirty="0" smtClean="0">
              <a:solidFill>
                <a:prstClr val="black"/>
              </a:solidFill>
              <a:latin typeface="Calibri (Body)"/>
              <a:cs typeface="Calibri (Body)"/>
            </a:endParaRPr>
          </a:p>
          <a:p>
            <a:pPr marL="3086100" lvl="6" indent="-342900">
              <a:buFont typeface="+mj-lt"/>
              <a:buAutoNum type="arabicPeriod"/>
            </a:pPr>
            <a:r>
              <a:rPr lang="en-US" sz="3500" dirty="0" smtClean="0">
                <a:solidFill>
                  <a:prstClr val="black"/>
                </a:solidFill>
                <a:latin typeface="Calibri (Body)"/>
                <a:cs typeface="Calibri (Body)"/>
              </a:rPr>
              <a:t>Rotation</a:t>
            </a:r>
          </a:p>
          <a:p>
            <a:pPr marL="3086100" lvl="6" indent="-342900">
              <a:buFont typeface="+mj-lt"/>
              <a:buAutoNum type="arabicPeriod"/>
            </a:pPr>
            <a:r>
              <a:rPr lang="en-US" sz="3500" dirty="0" smtClean="0">
                <a:solidFill>
                  <a:prstClr val="black"/>
                </a:solidFill>
                <a:latin typeface="Calibri (Body)"/>
                <a:cs typeface="Calibri (Body)"/>
              </a:rPr>
              <a:t>Revolution</a:t>
            </a:r>
          </a:p>
          <a:p>
            <a:pPr marL="342900" indent="-342900"/>
            <a:endParaRPr lang="en-US" sz="3500" i="1" dirty="0" smtClean="0">
              <a:solidFill>
                <a:prstClr val="black"/>
              </a:solidFill>
              <a:latin typeface="American Typewriter"/>
              <a:cs typeface="American Typewriter"/>
            </a:endParaRPr>
          </a:p>
          <a:p>
            <a:pPr marL="342900" indent="-342900"/>
            <a:r>
              <a:rPr lang="en-US" sz="3500" i="1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1</a:t>
            </a:r>
            <a:r>
              <a:rPr lang="en-US" sz="3500" i="1" baseline="300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st</a:t>
            </a:r>
            <a:r>
              <a:rPr lang="en-US" sz="3500" i="1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 try without notes</a:t>
            </a:r>
          </a:p>
          <a:p>
            <a:pPr marL="342900" indent="-342900"/>
            <a:r>
              <a:rPr lang="en-US" sz="3500" u="sng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then</a:t>
            </a:r>
            <a:r>
              <a:rPr lang="en-US" sz="35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 use</a:t>
            </a:r>
            <a:r>
              <a:rPr lang="en-US" sz="3500" i="1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 your notes to add info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merican Typewriter"/>
                <a:cs typeface="American Typewriter"/>
              </a:rPr>
              <a:t>Ms. Northrup’s grading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" y="1892721"/>
            <a:ext cx="4434275" cy="3114688"/>
          </a:xfrm>
        </p:spPr>
        <p:txBody>
          <a:bodyPr>
            <a:normAutofit fontScale="77500" lnSpcReduction="20000"/>
          </a:bodyPr>
          <a:lstStyle/>
          <a:p>
            <a:pPr marL="750888" lvl="1" indent="-514350" algn="ctr">
              <a:buNone/>
              <a:defRPr/>
            </a:pPr>
            <a:r>
              <a:rPr lang="en-US" sz="3000" b="0" dirty="0" smtClean="0">
                <a:solidFill>
                  <a:srgbClr val="FFFF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Balloon Conclusion</a:t>
            </a:r>
          </a:p>
          <a:p>
            <a:pPr marL="407988" indent="-514350">
              <a:buNone/>
              <a:defRPr/>
            </a:pPr>
            <a:r>
              <a:rPr lang="en-US" sz="2500" b="0" dirty="0" smtClean="0">
                <a:latin typeface="Cambria"/>
                <a:ea typeface="American Typewriter" charset="0"/>
                <a:cs typeface="Cambria"/>
              </a:rPr>
              <a:t>Individual grades out of 100</a:t>
            </a:r>
          </a:p>
          <a:p>
            <a:pPr marL="407988" indent="-514350">
              <a:buNone/>
              <a:defRPr/>
            </a:pPr>
            <a:r>
              <a:rPr lang="en-US" sz="2500" b="0" dirty="0" smtClean="0">
                <a:latin typeface="Cambria"/>
                <a:ea typeface="American Typewriter" charset="0"/>
                <a:cs typeface="Cambria"/>
              </a:rPr>
              <a:t>Each part of RERUN is worth 20 points </a:t>
            </a:r>
          </a:p>
          <a:p>
            <a:pPr marL="407988" indent="-514350">
              <a:buNone/>
              <a:defRPr/>
            </a:pPr>
            <a:r>
              <a:rPr lang="en-US" sz="2500" b="0" dirty="0" smtClean="0">
                <a:latin typeface="Cambria"/>
                <a:ea typeface="American Typewriter" charset="0"/>
                <a:cs typeface="Cambria"/>
              </a:rPr>
              <a:t>Overall I was happy with the progress</a:t>
            </a:r>
          </a:p>
          <a:p>
            <a:pPr marL="407988" indent="-514350">
              <a:buNone/>
              <a:defRPr/>
            </a:pPr>
            <a:r>
              <a:rPr lang="en-US" sz="2500" b="0" dirty="0" smtClean="0">
                <a:latin typeface="Cambria"/>
                <a:ea typeface="American Typewriter" charset="0"/>
                <a:cs typeface="Cambria"/>
              </a:rPr>
              <a:t>If you wish to resubmit, need to come to tutoring</a:t>
            </a:r>
          </a:p>
          <a:p>
            <a:pPr marL="750888" lvl="1" indent="-514350">
              <a:defRPr/>
            </a:pPr>
            <a:endParaRPr lang="en-US" sz="3000" dirty="0" smtClean="0">
              <a:latin typeface="Cambria"/>
              <a:ea typeface="American Typewriter" charset="0"/>
              <a:cs typeface="Cambria"/>
            </a:endParaRP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E7CAC7-DAB1-5845-BF6A-67A4D1006EB5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7" name="Picture 6" descr="Screen Shot 2014-09-08 at 7.52.4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275" y="2839082"/>
            <a:ext cx="4538518" cy="2981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merican Typewriter"/>
                <a:cs typeface="American Typewriter"/>
              </a:rPr>
              <a:t>Ms. Northrup’s grading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490" y="1892720"/>
            <a:ext cx="8504310" cy="3486591"/>
          </a:xfrm>
        </p:spPr>
        <p:txBody>
          <a:bodyPr>
            <a:normAutofit lnSpcReduction="10000"/>
          </a:bodyPr>
          <a:lstStyle/>
          <a:p>
            <a:pPr marL="750888" lvl="1" indent="-514350" algn="ctr">
              <a:buNone/>
              <a:defRPr/>
            </a:pPr>
            <a:r>
              <a:rPr lang="en-US" sz="3000" b="0" dirty="0" smtClean="0">
                <a:solidFill>
                  <a:srgbClr val="FFFF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Class Work with the Substitute </a:t>
            </a:r>
          </a:p>
          <a:p>
            <a:pPr marL="407988" indent="-514350">
              <a:defRPr/>
            </a:pPr>
            <a:r>
              <a:rPr lang="en-US" sz="2500" b="0" dirty="0" smtClean="0">
                <a:latin typeface="Cambria"/>
                <a:ea typeface="American Typewriter" charset="0"/>
                <a:cs typeface="Cambria"/>
              </a:rPr>
              <a:t>Vocabulary will not be graded this UNIT</a:t>
            </a:r>
          </a:p>
          <a:p>
            <a:pPr marL="750888" lvl="1" indent="-514350">
              <a:defRPr/>
            </a:pPr>
            <a:r>
              <a:rPr lang="en-US" sz="2300" b="0" dirty="0" smtClean="0">
                <a:latin typeface="Cambria"/>
                <a:ea typeface="American Typewriter" charset="0"/>
                <a:cs typeface="Cambria"/>
              </a:rPr>
              <a:t>From what I saw I was very impressed</a:t>
            </a:r>
          </a:p>
          <a:p>
            <a:pPr marL="407988" indent="-514350">
              <a:defRPr/>
            </a:pPr>
            <a:r>
              <a:rPr lang="en-US" sz="2500" b="0" dirty="0" smtClean="0">
                <a:latin typeface="Cambria"/>
                <a:ea typeface="American Typewriter" charset="0"/>
                <a:cs typeface="Cambria"/>
              </a:rPr>
              <a:t>I looked @ Graphing practice</a:t>
            </a:r>
          </a:p>
          <a:p>
            <a:pPr marL="750888" lvl="1" indent="-514350">
              <a:defRPr/>
            </a:pPr>
            <a:r>
              <a:rPr lang="en-US" sz="2300" b="0" dirty="0" smtClean="0">
                <a:latin typeface="Cambria"/>
                <a:ea typeface="American Typewriter" charset="0"/>
                <a:cs typeface="Cambria"/>
              </a:rPr>
              <a:t>This will be a skill we aim to improve</a:t>
            </a:r>
          </a:p>
          <a:p>
            <a:pPr marL="407988" indent="-514350">
              <a:defRPr/>
            </a:pPr>
            <a:r>
              <a:rPr lang="en-US" sz="2500" b="0" dirty="0" smtClean="0">
                <a:latin typeface="Cambria"/>
                <a:ea typeface="American Typewriter" charset="0"/>
                <a:cs typeface="Cambria"/>
              </a:rPr>
              <a:t>Please put Vocabulary, Graphing Foldable, &amp; Graphing Practice into your binder for future reference</a:t>
            </a:r>
          </a:p>
          <a:p>
            <a:pPr marL="750888" lvl="1" indent="-514350">
              <a:defRPr/>
            </a:pPr>
            <a:endParaRPr lang="en-US" sz="3000" dirty="0" smtClean="0">
              <a:latin typeface="Cambria"/>
              <a:ea typeface="American Typewriter" charset="0"/>
              <a:cs typeface="Cambria"/>
            </a:endParaRP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E7CAC7-DAB1-5845-BF6A-67A4D1006EB5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</a:t>
            </a:r>
            <a:r>
              <a:rPr lang="en-US" dirty="0" err="1" smtClean="0"/>
              <a:t>mins</a:t>
            </a:r>
            <a:r>
              <a:rPr lang="en-US" dirty="0" smtClean="0"/>
              <a:t> for Housekeeping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1"/>
            <a:ext cx="91440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Opportunity to get graded work returned</a:t>
            </a:r>
          </a:p>
          <a:p>
            <a:r>
              <a:rPr lang="en-US" sz="3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Organize your binder</a:t>
            </a:r>
          </a:p>
          <a:p>
            <a:r>
              <a:rPr lang="en-US" sz="2800" dirty="0" smtClean="0"/>
              <a:t>Ms. Northrup will be coming through for </a:t>
            </a:r>
            <a:r>
              <a:rPr lang="en-US" sz="2800" u="sng" dirty="0" smtClean="0"/>
              <a:t>binder check</a:t>
            </a:r>
          </a:p>
          <a:p>
            <a:r>
              <a:rPr lang="en-US" sz="3000" dirty="0" smtClean="0">
                <a:solidFill>
                  <a:srgbClr val="FFFF00"/>
                </a:solidFill>
              </a:rPr>
              <a:t>Stay seated, talk quietly</a:t>
            </a:r>
          </a:p>
          <a:p>
            <a:pPr lvl="1"/>
            <a:r>
              <a:rPr lang="en-US" sz="2800" dirty="0" smtClean="0">
                <a:solidFill>
                  <a:srgbClr val="FFFF00"/>
                </a:solidFill>
              </a:rPr>
              <a:t>phones allowed but </a:t>
            </a:r>
            <a:r>
              <a:rPr lang="en-US" sz="2800" u="sng" dirty="0" smtClean="0">
                <a:solidFill>
                  <a:srgbClr val="FFFF00"/>
                </a:solidFill>
              </a:rPr>
              <a:t>no</a:t>
            </a:r>
            <a:r>
              <a:rPr lang="en-US" sz="2800" dirty="0" smtClean="0">
                <a:solidFill>
                  <a:srgbClr val="FFFF00"/>
                </a:solidFill>
              </a:rPr>
              <a:t> headphones</a:t>
            </a:r>
          </a:p>
          <a:p>
            <a:r>
              <a:rPr lang="en-US" sz="3000" dirty="0" smtClean="0"/>
              <a:t>I will take individual questions about grading </a:t>
            </a:r>
            <a:r>
              <a:rPr lang="en-US" sz="3000" i="1" dirty="0" smtClean="0"/>
              <a:t>@ the end of class &amp; @ tutoring.</a:t>
            </a:r>
          </a:p>
          <a:p>
            <a:endParaRPr lang="en-US" sz="3000" dirty="0" smtClean="0"/>
          </a:p>
          <a:p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6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5205" y="285723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Barycenter Lab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3800" i="1" dirty="0" smtClean="0">
                <a:solidFill>
                  <a:srgbClr val="FFFF00"/>
                </a:solidFill>
              </a:rPr>
              <a:t>Clear your desk</a:t>
            </a:r>
            <a:endParaRPr lang="en-US" sz="38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98949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r>
              <a:rPr lang="en-US" sz="4000" u="sng" dirty="0" smtClean="0"/>
              <a:t>Expectations:</a:t>
            </a:r>
          </a:p>
          <a:p>
            <a:pPr>
              <a:defRPr/>
            </a:pPr>
            <a:r>
              <a:rPr lang="en-US" sz="4000" dirty="0" smtClean="0"/>
              <a:t>Stay seated, heads up</a:t>
            </a:r>
          </a:p>
          <a:p>
            <a:pPr>
              <a:defRPr/>
            </a:pPr>
            <a:r>
              <a:rPr lang="en-US" sz="4000" dirty="0" smtClean="0"/>
              <a:t>No talking</a:t>
            </a:r>
          </a:p>
          <a:p>
            <a:pPr>
              <a:defRPr/>
            </a:pPr>
            <a:r>
              <a:rPr lang="en-US" sz="4000" dirty="0" smtClean="0"/>
              <a:t>Raise your hand</a:t>
            </a:r>
          </a:p>
          <a:p>
            <a:pPr>
              <a:defRPr/>
            </a:pPr>
            <a:r>
              <a:rPr lang="en-US" sz="4000" dirty="0" smtClean="0"/>
              <a:t>No bathroom passes</a:t>
            </a:r>
          </a:p>
        </p:txBody>
      </p:sp>
      <p:sp>
        <p:nvSpPr>
          <p:cNvPr id="205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BAAEAF-8953-4646-86E2-5D73FC072BBA}" type="slidenum">
              <a:rPr lang="en-US"/>
              <a:pPr/>
              <a:t>14</a:t>
            </a:fld>
            <a:endParaRPr lang="en-US"/>
          </a:p>
        </p:txBody>
      </p:sp>
      <p:pic>
        <p:nvPicPr>
          <p:cNvPr id="205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28479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85800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038600"/>
            <a:ext cx="32004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The Barycenter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345363" cy="3931920"/>
          </a:xfrm>
        </p:spPr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The Barycenter is the center of mass between two objects orbiting each other. </a:t>
            </a:r>
          </a:p>
          <a:p>
            <a:r>
              <a:rPr lang="en-US" sz="2000" dirty="0" smtClean="0">
                <a:solidFill>
                  <a:schemeClr val="bg1"/>
                </a:solidFill>
                <a:hlinkClick r:id="rId3"/>
              </a:rPr>
              <a:t>http://www.youtube.com/watch?v=1iSR3Yw6FXo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4763530" cy="292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97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Definition of Barycenter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The </a:t>
            </a:r>
            <a:r>
              <a:rPr lang="en-US" dirty="0">
                <a:solidFill>
                  <a:srgbClr val="C0504D"/>
                </a:solidFill>
              </a:rPr>
              <a:t>point between two objects where they balance each </a:t>
            </a:r>
            <a:r>
              <a:rPr lang="en-US" dirty="0" smtClean="0">
                <a:solidFill>
                  <a:srgbClr val="C0504D"/>
                </a:solidFill>
              </a:rPr>
              <a:t>other</a:t>
            </a:r>
          </a:p>
          <a:p>
            <a:r>
              <a:rPr lang="en-US" dirty="0"/>
              <a:t>When a moon orbits a planet, or a planet orbits a star, </a:t>
            </a:r>
            <a:r>
              <a:rPr lang="en-US" dirty="0">
                <a:solidFill>
                  <a:schemeClr val="accent1"/>
                </a:solidFill>
              </a:rPr>
              <a:t>both bodies are actually orbiting around a point that lies outside the center of the primary (the larger body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490"/>
            <a:ext cx="8229600" cy="1143000"/>
          </a:xfrm>
        </p:spPr>
        <p:txBody>
          <a:bodyPr/>
          <a:lstStyle/>
          <a:p>
            <a:r>
              <a:rPr lang="en-US" sz="6000" dirty="0" smtClean="0"/>
              <a:t>Example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5419"/>
            <a:ext cx="8229600" cy="45259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he </a:t>
            </a:r>
            <a:r>
              <a:rPr lang="en-US" b="1" dirty="0">
                <a:solidFill>
                  <a:srgbClr val="FF0000"/>
                </a:solidFill>
              </a:rPr>
              <a:t>moon does not orbit the exact center of the Earth, but a point on a line between the Earth and the Moon</a:t>
            </a:r>
            <a:r>
              <a:rPr lang="en-US" dirty="0"/>
              <a:t> approximately 1,710 km below the surface of the Earth, where their respective masses balance.</a:t>
            </a:r>
          </a:p>
        </p:txBody>
      </p:sp>
      <p:pic>
        <p:nvPicPr>
          <p:cNvPr id="5" name="Picture 4" descr="earth-moon barycenter 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621" y="3152775"/>
            <a:ext cx="4816686" cy="3705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Barycenter Lab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This is a hands-on activity to help you understand Barycenter</a:t>
            </a:r>
          </a:p>
          <a:p>
            <a:r>
              <a:rPr lang="en-US" dirty="0" smtClean="0"/>
              <a:t>You are working in tripod (2 other students)</a:t>
            </a:r>
          </a:p>
          <a:p>
            <a:pPr lvl="0">
              <a:buNone/>
            </a:pPr>
            <a:r>
              <a:rPr lang="en-US" sz="3000" b="1" dirty="0" smtClean="0"/>
              <a:t>SWBAT determine the barycenter between two objects</a:t>
            </a:r>
          </a:p>
          <a:p>
            <a:pPr lvl="0">
              <a:buNone/>
            </a:pPr>
            <a:r>
              <a:rPr lang="en-US" sz="3000" b="1" dirty="0" smtClean="0"/>
              <a:t>Three parts:</a:t>
            </a:r>
          </a:p>
          <a:p>
            <a:pPr marL="514350" lvl="0" indent="-514350">
              <a:buAutoNum type="arabicPeriod"/>
            </a:pPr>
            <a:r>
              <a:rPr lang="en-US" sz="3000" b="1" dirty="0" smtClean="0"/>
              <a:t>Research </a:t>
            </a:r>
          </a:p>
          <a:p>
            <a:pPr marL="514350" lvl="0" indent="-514350">
              <a:buAutoNum type="arabicPeriod"/>
            </a:pPr>
            <a:r>
              <a:rPr lang="en-US" sz="3000" b="1" dirty="0" smtClean="0"/>
              <a:t>Data collection</a:t>
            </a:r>
          </a:p>
          <a:p>
            <a:pPr marL="514350" lvl="0" indent="-514350">
              <a:buAutoNum type="arabicPeriod"/>
            </a:pPr>
            <a:r>
              <a:rPr lang="en-US" sz="3000" b="1" dirty="0" smtClean="0"/>
              <a:t>Data Interpretation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Barycenter Lab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Expectations:</a:t>
            </a:r>
          </a:p>
          <a:p>
            <a:pPr lvl="1"/>
            <a:r>
              <a:rPr lang="en-US" dirty="0" smtClean="0"/>
              <a:t>You are following the procedure exactly as it says</a:t>
            </a:r>
          </a:p>
          <a:p>
            <a:pPr lvl="2"/>
            <a:r>
              <a:rPr lang="en-US" dirty="0" smtClean="0"/>
              <a:t>This is why we studied the importance of procedures*</a:t>
            </a:r>
          </a:p>
          <a:p>
            <a:pPr lvl="1"/>
            <a:r>
              <a:rPr lang="en-US" dirty="0" smtClean="0"/>
              <a:t>Do not get up out of your seat unless authorized</a:t>
            </a:r>
          </a:p>
          <a:p>
            <a:pPr lvl="1"/>
            <a:r>
              <a:rPr lang="en-US" dirty="0" smtClean="0"/>
              <a:t>Talk quietly with </a:t>
            </a:r>
            <a:r>
              <a:rPr lang="en-US" i="1" u="sng" dirty="0" smtClean="0"/>
              <a:t>only</a:t>
            </a:r>
            <a:r>
              <a:rPr lang="en-US" dirty="0" smtClean="0"/>
              <a:t> your partners</a:t>
            </a:r>
          </a:p>
          <a:p>
            <a:pPr lvl="1"/>
            <a:r>
              <a:rPr lang="en-US" dirty="0" smtClean="0"/>
              <a:t>You have the </a:t>
            </a:r>
            <a:r>
              <a:rPr lang="en-US" b="1" dirty="0" smtClean="0"/>
              <a:t>thirty minutes </a:t>
            </a:r>
            <a:r>
              <a:rPr lang="en-US" dirty="0" smtClean="0"/>
              <a:t>to finish the lab </a:t>
            </a:r>
          </a:p>
          <a:p>
            <a:pPr lvl="2"/>
            <a:r>
              <a:rPr lang="en-US" dirty="0" smtClean="0"/>
              <a:t>Including data collection &amp; comprehension questions</a:t>
            </a:r>
          </a:p>
          <a:p>
            <a:pPr lvl="1"/>
            <a:r>
              <a:rPr lang="en-US" dirty="0" smtClean="0"/>
              <a:t>If you finish early, clean up &amp; work on CROSSWORD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Astronomy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846744"/>
            <a:ext cx="3931920" cy="744071"/>
          </a:xfrm>
        </p:spPr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8289" y="1390196"/>
            <a:ext cx="4509354" cy="284607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SWBAT determine the barycenter between two objects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212081" y="846744"/>
            <a:ext cx="3931920" cy="744071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358244" y="1743296"/>
            <a:ext cx="4572001" cy="406491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Warm Up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Objective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Course Update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Housekeeping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Friday’s Exit Ticket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Barycenter Lab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Conclusion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Exit Ticket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280161" y="3672124"/>
            <a:ext cx="3931920" cy="7440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Homework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1" y="4285311"/>
            <a:ext cx="4572000" cy="1293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2600" b="1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</a:rPr>
              <a:t>Finish Barycenter Lab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2600" b="1" u="sng" noProof="0" dirty="0" smtClean="0"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</a:rPr>
              <a:t>L</a:t>
            </a: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ate</a:t>
            </a:r>
            <a:r>
              <a:rPr kumimoji="0" lang="en-US" sz="26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work </a:t>
            </a:r>
            <a:r>
              <a:rPr kumimoji="0" lang="en-US" sz="26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ASAP</a:t>
            </a:r>
            <a:endParaRPr kumimoji="0" lang="en-US" sz="26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look @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for thirty seconds</a:t>
            </a:r>
          </a:p>
          <a:p>
            <a:r>
              <a:rPr lang="en-US" dirty="0" smtClean="0"/>
              <a:t>Turn and summarize with partner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should the classroom look like...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a lab?</a:t>
            </a:r>
          </a:p>
          <a:p>
            <a:r>
              <a:rPr lang="en-US" dirty="0" smtClean="0"/>
              <a:t>During partner work?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should the classroom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Everyone facing the board</a:t>
            </a:r>
          </a:p>
          <a:p>
            <a:r>
              <a:rPr lang="en-US" dirty="0" smtClean="0"/>
              <a:t>Only 2 students per table</a:t>
            </a:r>
          </a:p>
          <a:p>
            <a:r>
              <a:rPr lang="en-US" dirty="0" smtClean="0"/>
              <a:t>Stay seated (safety)</a:t>
            </a:r>
          </a:p>
          <a:p>
            <a:r>
              <a:rPr lang="en-US" dirty="0" smtClean="0"/>
              <a:t>Talking quietly with peers near you</a:t>
            </a:r>
          </a:p>
          <a:p>
            <a:r>
              <a:rPr lang="en-US" dirty="0" smtClean="0"/>
              <a:t>Cooperatively sharing materials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43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should the classroom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8627"/>
            <a:ext cx="9144000" cy="5769373"/>
          </a:xfrm>
        </p:spPr>
        <p:txBody>
          <a:bodyPr>
            <a:normAutofit/>
          </a:bodyPr>
          <a:lstStyle/>
          <a:p>
            <a:r>
              <a:rPr lang="en-US" dirty="0" smtClean="0"/>
              <a:t>Everyone facing the board, Stay seated (safety)</a:t>
            </a:r>
          </a:p>
          <a:p>
            <a:r>
              <a:rPr lang="en-US" dirty="0" smtClean="0"/>
              <a:t>Talking quietly with your </a:t>
            </a:r>
            <a:r>
              <a:rPr lang="en-US" b="1" dirty="0" smtClean="0"/>
              <a:t>Tripod only</a:t>
            </a:r>
          </a:p>
          <a:p>
            <a:r>
              <a:rPr lang="en-US" dirty="0" smtClean="0"/>
              <a:t>Cooperatively working together</a:t>
            </a:r>
          </a:p>
          <a:p>
            <a:r>
              <a:rPr lang="en-US" dirty="0" smtClean="0"/>
              <a:t>Forty minutes to finish lab</a:t>
            </a:r>
          </a:p>
          <a:p>
            <a:pPr lvl="1"/>
            <a:r>
              <a:rPr lang="en-US" dirty="0" smtClean="0"/>
              <a:t>Including data collection &amp; comprehension questions</a:t>
            </a:r>
          </a:p>
          <a:p>
            <a:r>
              <a:rPr lang="en-US" dirty="0" smtClean="0"/>
              <a:t>If you finish early, clean up (put materials in bag)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437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 Paragraph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8627"/>
            <a:ext cx="9144000" cy="5769373"/>
          </a:xfrm>
        </p:spPr>
        <p:txBody>
          <a:bodyPr>
            <a:normAutofit/>
          </a:bodyPr>
          <a:lstStyle/>
          <a:p>
            <a:r>
              <a:rPr lang="en-US" dirty="0" smtClean="0"/>
              <a:t>I will help you with this</a:t>
            </a:r>
          </a:p>
          <a:p>
            <a:r>
              <a:rPr lang="en-US" dirty="0" smtClean="0"/>
              <a:t>NO Talking</a:t>
            </a:r>
          </a:p>
          <a:p>
            <a:r>
              <a:rPr lang="en-US" dirty="0" smtClean="0"/>
              <a:t>Listening &amp; </a:t>
            </a:r>
            <a:r>
              <a:rPr lang="en-US" smtClean="0"/>
              <a:t>raising hands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437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8627"/>
            <a:ext cx="9144000" cy="5769373"/>
          </a:xfrm>
        </p:spPr>
        <p:txBody>
          <a:bodyPr>
            <a:normAutofit/>
          </a:bodyPr>
          <a:lstStyle/>
          <a:p>
            <a:r>
              <a:rPr lang="en-US" dirty="0" smtClean="0"/>
              <a:t>Recall what you did! </a:t>
            </a:r>
          </a:p>
          <a:p>
            <a:r>
              <a:rPr lang="en-US" dirty="0" smtClean="0"/>
              <a:t>What was your PROCEDURE?</a:t>
            </a:r>
          </a:p>
          <a:p>
            <a:r>
              <a:rPr lang="en-US" dirty="0" smtClean="0"/>
              <a:t>What physical ACTIONS did you do?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EX- Using the materials, my group and I placed two different sized spheres on the end of a dowel rod.  Using a string we tried to balance the two spheres.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437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8627"/>
            <a:ext cx="9144000" cy="5769373"/>
          </a:xfrm>
        </p:spPr>
        <p:txBody>
          <a:bodyPr>
            <a:normAutofit/>
          </a:bodyPr>
          <a:lstStyle/>
          <a:p>
            <a:r>
              <a:rPr lang="en-US" dirty="0" smtClean="0"/>
              <a:t>Explain your purpose</a:t>
            </a:r>
          </a:p>
          <a:p>
            <a:r>
              <a:rPr lang="en-US" dirty="0" smtClean="0"/>
              <a:t>Connect to OBJECTIVE + Astronomy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EX- We did this lab to better understand the center of mass between two orbiting objects. For instance, the earth and the moon have a barycenter. The barycenter is located...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437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8627"/>
            <a:ext cx="9144000" cy="5769373"/>
          </a:xfrm>
        </p:spPr>
        <p:txBody>
          <a:bodyPr>
            <a:normAutofit/>
          </a:bodyPr>
          <a:lstStyle/>
          <a:p>
            <a:r>
              <a:rPr lang="en-US" dirty="0" smtClean="0"/>
              <a:t>Results</a:t>
            </a:r>
          </a:p>
          <a:p>
            <a:r>
              <a:rPr lang="en-US" dirty="0" smtClean="0"/>
              <a:t>What was your hypothesis??</a:t>
            </a:r>
          </a:p>
          <a:p>
            <a:pPr>
              <a:buNone/>
            </a:pPr>
            <a:r>
              <a:rPr lang="en-US" dirty="0" smtClean="0"/>
              <a:t>If “sphere 1” is heavier than “sphere 2,” then I predict the barycenter will be closer to _____.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EX-  I can accept my hypothesis because the barycenter was located closer to... This connects to real life because....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437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8627"/>
            <a:ext cx="9144000" cy="5769373"/>
          </a:xfrm>
        </p:spPr>
        <p:txBody>
          <a:bodyPr>
            <a:normAutofit/>
          </a:bodyPr>
          <a:lstStyle/>
          <a:p>
            <a:r>
              <a:rPr lang="en-US" dirty="0" err="1" smtClean="0"/>
              <a:t>Uncertainity</a:t>
            </a:r>
            <a:r>
              <a:rPr lang="en-US" dirty="0" smtClean="0"/>
              <a:t> </a:t>
            </a:r>
          </a:p>
          <a:p>
            <a:r>
              <a:rPr lang="en-US" dirty="0" smtClean="0"/>
              <a:t>Error</a:t>
            </a:r>
          </a:p>
          <a:p>
            <a:r>
              <a:rPr lang="en-US" dirty="0" smtClean="0"/>
              <a:t>When did you not follow the procedure word for work?</a:t>
            </a:r>
          </a:p>
          <a:p>
            <a:pPr>
              <a:buNone/>
            </a:pPr>
            <a:r>
              <a:rPr lang="en-US" dirty="0" smtClean="0"/>
              <a:t>EX-  A potential error in my experiment could be when we...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437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8627"/>
            <a:ext cx="9144000" cy="5769373"/>
          </a:xfrm>
        </p:spPr>
        <p:txBody>
          <a:bodyPr>
            <a:normAutofit/>
          </a:bodyPr>
          <a:lstStyle/>
          <a:p>
            <a:r>
              <a:rPr lang="en-US" dirty="0" smtClean="0"/>
              <a:t>NEW</a:t>
            </a:r>
          </a:p>
          <a:p>
            <a:r>
              <a:rPr lang="en-US" dirty="0" smtClean="0"/>
              <a:t>Connect to astronomy</a:t>
            </a:r>
          </a:p>
          <a:p>
            <a:r>
              <a:rPr lang="en-US" dirty="0" smtClean="0"/>
              <a:t>What did you learn about barycenter?</a:t>
            </a:r>
          </a:p>
          <a:p>
            <a:pPr>
              <a:buNone/>
            </a:pPr>
            <a:r>
              <a:rPr lang="en-US" dirty="0" smtClean="0"/>
              <a:t>EX-  From this lab I learned....</a:t>
            </a:r>
          </a:p>
          <a:p>
            <a:pPr>
              <a:buNone/>
            </a:pPr>
            <a:r>
              <a:rPr lang="en-US" dirty="0" smtClean="0"/>
              <a:t>This lab reminds me of our astronomy objective because I learned....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9-08 at 8.24.0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987" y="0"/>
            <a:ext cx="52340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6323"/>
            <a:ext cx="9143999" cy="4607280"/>
          </a:xfrm>
        </p:spPr>
        <p:txBody>
          <a:bodyPr>
            <a:noAutofit/>
          </a:bodyPr>
          <a:lstStyle/>
          <a:p>
            <a:r>
              <a:rPr lang="en-US" sz="3000" b="0" dirty="0" smtClean="0"/>
              <a:t>1- clean up, 2- questions, 3- conclusion PARAGRAPH</a:t>
            </a:r>
          </a:p>
          <a:p>
            <a:r>
              <a:rPr lang="en-US" sz="3000" b="0" dirty="0" smtClean="0"/>
              <a:t>Talk quietly, remain seated, face forward</a:t>
            </a:r>
          </a:p>
          <a:p>
            <a:endParaRPr lang="en-US" sz="27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6323"/>
            <a:ext cx="9143999" cy="4607280"/>
          </a:xfrm>
        </p:spPr>
        <p:txBody>
          <a:bodyPr>
            <a:noAutofit/>
          </a:bodyPr>
          <a:lstStyle/>
          <a:p>
            <a:r>
              <a:rPr lang="en-US" sz="2700" b="0" dirty="0" smtClean="0"/>
              <a:t> </a:t>
            </a:r>
            <a:r>
              <a:rPr lang="en-US" sz="3000" b="0" dirty="0" smtClean="0"/>
              <a:t>CLEAR YOUR DESK</a:t>
            </a:r>
          </a:p>
          <a:p>
            <a:r>
              <a:rPr lang="en-US" sz="3000" b="0" dirty="0" smtClean="0"/>
              <a:t>Need a half sheet of paper</a:t>
            </a:r>
          </a:p>
          <a:p>
            <a:r>
              <a:rPr lang="en-US" sz="3000" b="0" dirty="0" smtClean="0">
                <a:solidFill>
                  <a:srgbClr val="FFFF00"/>
                </a:solidFill>
              </a:rPr>
              <a:t>Put in EXIT </a:t>
            </a:r>
            <a:r>
              <a:rPr lang="en-US" sz="3000" b="0" dirty="0" err="1" smtClean="0">
                <a:solidFill>
                  <a:srgbClr val="FFFF00"/>
                </a:solidFill>
              </a:rPr>
              <a:t>TICket</a:t>
            </a:r>
            <a:r>
              <a:rPr lang="en-US" sz="3000" b="0" dirty="0" smtClean="0">
                <a:solidFill>
                  <a:srgbClr val="FFFF00"/>
                </a:solidFill>
              </a:rPr>
              <a:t> box @ bell</a:t>
            </a:r>
            <a:endParaRPr lang="en-US" sz="27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quniox: solsti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53" y="518318"/>
            <a:ext cx="8454504" cy="5805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394"/>
            <a:ext cx="9144000" cy="689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 – fill in the blank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Earth ______ around the sun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_______ turns solar radiation into chemical energy.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Earth orbits the sun in an ________ shape.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The earth’s ______ causes seasons.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smtClean="0"/>
              <a:t>The maximum </a:t>
            </a:r>
            <a:r>
              <a:rPr lang="en-US" sz="3000" dirty="0" smtClean="0"/>
              <a:t>_______ to the sun causes the summer and winter solstice.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371" y="0"/>
            <a:ext cx="809182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prstClr val="black"/>
                </a:solidFill>
              </a:rPr>
              <a:t>Do Now MONDAY:</a:t>
            </a:r>
          </a:p>
          <a:p>
            <a:r>
              <a:rPr lang="en-US" sz="3000" dirty="0" smtClean="0">
                <a:solidFill>
                  <a:prstClr val="black"/>
                </a:solidFill>
                <a:latin typeface="Calibri (Body)"/>
                <a:cs typeface="Calibri (Body)"/>
              </a:rPr>
              <a:t>In your own words, </a:t>
            </a:r>
            <a:r>
              <a:rPr lang="en-US" sz="3000" u="sng" dirty="0" smtClean="0">
                <a:solidFill>
                  <a:prstClr val="black"/>
                </a:solidFill>
                <a:latin typeface="Calibri (Body)"/>
                <a:cs typeface="Calibri (Body)"/>
              </a:rPr>
              <a:t>define</a:t>
            </a:r>
            <a:r>
              <a:rPr lang="en-US" sz="3000" dirty="0" smtClean="0">
                <a:solidFill>
                  <a:prstClr val="black"/>
                </a:solidFill>
                <a:latin typeface="Calibri (Body)"/>
                <a:cs typeface="Calibri (Body)"/>
              </a:rPr>
              <a:t> the following terms</a:t>
            </a:r>
            <a:r>
              <a:rPr lang="en-US" sz="3500" dirty="0" smtClean="0">
                <a:solidFill>
                  <a:prstClr val="black"/>
                </a:solidFill>
                <a:latin typeface="Calibri (Body)"/>
                <a:cs typeface="Calibri (Body)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Calibri (Body)"/>
                <a:cs typeface="Calibri (Body)"/>
              </a:rPr>
              <a:t>AND </a:t>
            </a:r>
            <a:r>
              <a:rPr lang="en-US" sz="3000" u="sng" dirty="0" smtClean="0">
                <a:solidFill>
                  <a:prstClr val="black"/>
                </a:solidFill>
                <a:latin typeface="Calibri (Body)"/>
                <a:cs typeface="Calibri (Body)"/>
              </a:rPr>
              <a:t>draw</a:t>
            </a:r>
            <a:r>
              <a:rPr lang="en-US" sz="3000" dirty="0" smtClean="0">
                <a:solidFill>
                  <a:prstClr val="black"/>
                </a:solidFill>
                <a:latin typeface="Calibri (Body)"/>
                <a:cs typeface="Calibri (Body)"/>
              </a:rPr>
              <a:t> a quick picture of each</a:t>
            </a:r>
          </a:p>
          <a:p>
            <a:endParaRPr lang="en-US" sz="3500" dirty="0" smtClean="0">
              <a:solidFill>
                <a:prstClr val="black"/>
              </a:solidFill>
              <a:latin typeface="Calibri (Body)"/>
              <a:cs typeface="Calibri (Body)"/>
            </a:endParaRPr>
          </a:p>
          <a:p>
            <a:pPr marL="3086100" lvl="6" indent="-342900">
              <a:buFont typeface="+mj-lt"/>
              <a:buAutoNum type="arabicPeriod"/>
            </a:pPr>
            <a:r>
              <a:rPr lang="en-US" sz="3500" dirty="0" smtClean="0">
                <a:solidFill>
                  <a:prstClr val="black"/>
                </a:solidFill>
                <a:latin typeface="Calibri (Body)"/>
                <a:cs typeface="Calibri (Body)"/>
              </a:rPr>
              <a:t>Rotation</a:t>
            </a:r>
          </a:p>
          <a:p>
            <a:pPr marL="3086100" lvl="6" indent="-342900">
              <a:buFont typeface="+mj-lt"/>
              <a:buAutoNum type="arabicPeriod"/>
            </a:pPr>
            <a:r>
              <a:rPr lang="en-US" sz="3500" dirty="0" smtClean="0">
                <a:solidFill>
                  <a:prstClr val="black"/>
                </a:solidFill>
                <a:latin typeface="Calibri (Body)"/>
                <a:cs typeface="Calibri (Body)"/>
              </a:rPr>
              <a:t>Revolution</a:t>
            </a:r>
          </a:p>
          <a:p>
            <a:pPr marL="342900" indent="-342900"/>
            <a:endParaRPr lang="en-US" sz="3500" i="1" dirty="0" smtClean="0">
              <a:solidFill>
                <a:prstClr val="black"/>
              </a:solidFill>
              <a:latin typeface="American Typewriter"/>
              <a:cs typeface="American Typewriter"/>
            </a:endParaRPr>
          </a:p>
          <a:p>
            <a:pPr marL="342900" indent="-342900"/>
            <a:r>
              <a:rPr lang="en-US" sz="3500" i="1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1</a:t>
            </a:r>
            <a:r>
              <a:rPr lang="en-US" sz="3500" i="1" baseline="300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st</a:t>
            </a:r>
            <a:r>
              <a:rPr lang="en-US" sz="3500" i="1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 try without notes</a:t>
            </a:r>
          </a:p>
          <a:p>
            <a:pPr marL="342900" indent="-342900"/>
            <a:r>
              <a:rPr lang="en-US" sz="3500" u="sng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then</a:t>
            </a:r>
            <a:r>
              <a:rPr lang="en-US" sz="3500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 use</a:t>
            </a:r>
            <a:r>
              <a:rPr lang="en-US" sz="3500" i="1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 your notes to add info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500" b="0" dirty="0" smtClean="0">
                <a:latin typeface="American Typewriter"/>
                <a:cs typeface="American Typewriter"/>
              </a:rPr>
              <a:t>Homework- Due Tuesday 9/9</a:t>
            </a:r>
            <a:endParaRPr lang="en-US" sz="4500" b="0" dirty="0">
              <a:latin typeface="American Typewriter"/>
              <a:cs typeface="American Typewri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525963"/>
          </a:xfrm>
        </p:spPr>
        <p:txBody>
          <a:bodyPr>
            <a:normAutofit/>
          </a:bodyPr>
          <a:lstStyle/>
          <a:p>
            <a:pPr marL="750888" lvl="1" indent="-514350" algn="ctr">
              <a:buNone/>
              <a:defRPr/>
            </a:pPr>
            <a:r>
              <a:rPr lang="en-US" sz="4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/>
                <a:ea typeface="American Typewriter" charset="0"/>
                <a:cs typeface="Cambria"/>
              </a:rPr>
              <a:t>Finish Barycenter Lab</a:t>
            </a:r>
            <a:endParaRPr lang="en-US" sz="3600" b="0" dirty="0" smtClean="0">
              <a:solidFill>
                <a:schemeClr val="accent3">
                  <a:lumMod val="40000"/>
                  <a:lumOff val="60000"/>
                </a:schemeClr>
              </a:solidFill>
              <a:latin typeface="Cambria"/>
              <a:ea typeface="American Typewriter" charset="0"/>
              <a:cs typeface="Cambria"/>
            </a:endParaRPr>
          </a:p>
          <a:p>
            <a:pPr marL="750888" lvl="1" indent="-514350" algn="ctr">
              <a:buNone/>
              <a:defRPr/>
            </a:pPr>
            <a:r>
              <a:rPr lang="en-US" sz="4200" dirty="0" smtClean="0">
                <a:solidFill>
                  <a:srgbClr val="FFFF00"/>
                </a:solidFill>
                <a:latin typeface="Cambria"/>
                <a:ea typeface="American Typewriter" charset="0"/>
                <a:cs typeface="Cambria"/>
              </a:rPr>
              <a:t>- </a:t>
            </a:r>
            <a:r>
              <a:rPr lang="en-US" sz="3000" b="0" dirty="0" smtClean="0">
                <a:solidFill>
                  <a:srgbClr val="FFFF00"/>
                </a:solidFill>
                <a:latin typeface="Cambria"/>
                <a:ea typeface="American Typewriter" charset="0"/>
                <a:cs typeface="Cambria"/>
              </a:rPr>
              <a:t>If we are on task today, you should have a good amount of time to get this completed</a:t>
            </a:r>
          </a:p>
          <a:p>
            <a:pPr marL="750888" lvl="1" indent="-514350" algn="ctr">
              <a:buNone/>
              <a:defRPr/>
            </a:pPr>
            <a:endParaRPr lang="en-US" sz="3600" dirty="0" smtClean="0">
              <a:latin typeface="Cambria"/>
              <a:ea typeface="American Typewriter" charset="0"/>
              <a:cs typeface="Cambria"/>
            </a:endParaRPr>
          </a:p>
          <a:p>
            <a:pPr marL="750888" lvl="1" indent="-514350" algn="ctr">
              <a:buNone/>
              <a:defRPr/>
            </a:pPr>
            <a:endParaRPr lang="en-US" sz="3600" dirty="0" smtClean="0">
              <a:latin typeface="Cambria"/>
              <a:ea typeface="American Typewriter" charset="0"/>
              <a:cs typeface="Cambria"/>
            </a:endParaRPr>
          </a:p>
          <a:p>
            <a:pPr marL="750888" lvl="1" indent="-514350" algn="ctr">
              <a:buNone/>
              <a:defRPr/>
            </a:pPr>
            <a:endParaRPr lang="en-US" sz="36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750888" lvl="1" indent="-514350">
              <a:defRPr/>
            </a:pPr>
            <a:endParaRPr lang="en-US" sz="2800" dirty="0" smtClean="0">
              <a:latin typeface="Cambria"/>
              <a:ea typeface="American Typewriter" charset="0"/>
              <a:cs typeface="Cambria"/>
            </a:endParaRPr>
          </a:p>
          <a:p>
            <a:pPr marL="750888" lvl="1" indent="-514350">
              <a:defRPr/>
            </a:pPr>
            <a:endParaRPr lang="en-US" sz="3000" dirty="0" smtClean="0">
              <a:latin typeface="Cambria"/>
              <a:ea typeface="American Typewriter" charset="0"/>
              <a:cs typeface="Cambria"/>
            </a:endParaRP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E7CAC7-DAB1-5845-BF6A-67A4D1006EB5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5</a:t>
            </a:fld>
            <a:endParaRPr lang="en-US" smtClean="0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merican Typewriter"/>
                <a:cs typeface="American Typewriter"/>
              </a:rPr>
              <a:t>Announcements 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4525963"/>
          </a:xfrm>
        </p:spPr>
        <p:txBody>
          <a:bodyPr>
            <a:normAutofit/>
          </a:bodyPr>
          <a:lstStyle/>
          <a:p>
            <a:pPr marL="750888" lvl="1" indent="-514350" algn="ctr">
              <a:buNone/>
              <a:defRPr/>
            </a:pPr>
            <a:r>
              <a:rPr lang="en-US" sz="4000" dirty="0" smtClean="0">
                <a:solidFill>
                  <a:schemeClr val="accent2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Tutoring </a:t>
            </a:r>
            <a:r>
              <a:rPr lang="en-US" sz="4000" b="0" u="sng" dirty="0" smtClean="0">
                <a:solidFill>
                  <a:schemeClr val="accent2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Tuesday</a:t>
            </a:r>
            <a:r>
              <a:rPr lang="en-US" sz="4000" dirty="0" smtClean="0">
                <a:solidFill>
                  <a:schemeClr val="accent2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 230-330pm</a:t>
            </a:r>
            <a:endParaRPr lang="en-US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pPr marL="750888" lvl="1" indent="-514350">
              <a:defRPr/>
            </a:pPr>
            <a:r>
              <a:rPr lang="en-US" sz="3000" b="0" dirty="0" smtClean="0">
                <a:latin typeface="Cambria"/>
                <a:ea typeface="American Typewriter" charset="0"/>
                <a:cs typeface="Cambria"/>
              </a:rPr>
              <a:t>Please be on time</a:t>
            </a:r>
          </a:p>
          <a:p>
            <a:pPr marL="750888" lvl="1" indent="-514350">
              <a:defRPr/>
            </a:pPr>
            <a:r>
              <a:rPr lang="en-US" sz="3000" b="0" dirty="0" smtClean="0">
                <a:latin typeface="Cambria"/>
                <a:ea typeface="American Typewriter" charset="0"/>
                <a:cs typeface="Cambria"/>
              </a:rPr>
              <a:t>Come prepared with a plan for what you need accomplished</a:t>
            </a:r>
          </a:p>
          <a:p>
            <a:pPr marL="750888" lvl="1" indent="-514350">
              <a:defRPr/>
            </a:pPr>
            <a:r>
              <a:rPr lang="en-US" sz="3000" b="0" dirty="0" smtClean="0">
                <a:latin typeface="Cambria"/>
                <a:ea typeface="American Typewriter" charset="0"/>
                <a:cs typeface="Cambria"/>
              </a:rPr>
              <a:t>Opportunity to discuss your personal growth &amp; concerns (grades)</a:t>
            </a:r>
            <a:endParaRPr lang="en-US" sz="2800" dirty="0" smtClean="0">
              <a:latin typeface="Cambria"/>
              <a:ea typeface="American Typewriter" charset="0"/>
              <a:cs typeface="Cambria"/>
            </a:endParaRPr>
          </a:p>
          <a:p>
            <a:pPr marL="750888" lvl="1" indent="-514350">
              <a:defRPr/>
            </a:pPr>
            <a:endParaRPr lang="en-US" sz="3000" dirty="0" smtClean="0">
              <a:latin typeface="Cambria"/>
              <a:ea typeface="American Typewriter" charset="0"/>
              <a:cs typeface="Cambria"/>
            </a:endParaRP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E7CAC7-DAB1-5845-BF6A-67A4D1006EB5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merican Typewriter"/>
                <a:cs typeface="American Typewriter"/>
              </a:rPr>
              <a:t>Ms. Northrup’s grading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828800"/>
            <a:ext cx="8991600" cy="4525963"/>
          </a:xfrm>
        </p:spPr>
        <p:txBody>
          <a:bodyPr>
            <a:normAutofit lnSpcReduction="10000"/>
          </a:bodyPr>
          <a:lstStyle/>
          <a:p>
            <a:pPr marL="750888" lvl="1" indent="-514350" algn="ctr">
              <a:buNone/>
              <a:defRPr/>
            </a:pPr>
            <a:r>
              <a:rPr lang="en-US" sz="3000" b="0" dirty="0" smtClean="0">
                <a:solidFill>
                  <a:srgbClr val="FFFF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Weekend is when I focus on grading</a:t>
            </a:r>
          </a:p>
          <a:p>
            <a:pPr marL="407988" indent="-514350">
              <a:defRPr/>
            </a:pPr>
            <a:r>
              <a:rPr lang="en-US" sz="3000" b="0" dirty="0" smtClean="0">
                <a:latin typeface="Cambria"/>
                <a:ea typeface="American Typewriter" charset="0"/>
                <a:cs typeface="Cambria"/>
              </a:rPr>
              <a:t>During the week, my focus is on teaching and learning. Do not be offended if I ask to discuss your grade at another time. I have +100 students</a:t>
            </a:r>
          </a:p>
          <a:p>
            <a:pPr marL="407988" indent="-514350">
              <a:defRPr/>
            </a:pPr>
            <a:r>
              <a:rPr lang="en-US" sz="3000" b="0" dirty="0" smtClean="0">
                <a:latin typeface="Cambria"/>
                <a:ea typeface="American Typewriter" charset="0"/>
                <a:cs typeface="Cambria"/>
              </a:rPr>
              <a:t>Overall I was impressed by the level of work I saw</a:t>
            </a:r>
          </a:p>
          <a:p>
            <a:pPr marL="407988" lvl="0" indent="-514350">
              <a:buClr>
                <a:srgbClr val="FFB91D"/>
              </a:buClr>
              <a:defRPr/>
            </a:pPr>
            <a:r>
              <a:rPr lang="en-US" sz="3000" b="0" dirty="0" smtClean="0">
                <a:solidFill>
                  <a:prstClr val="white"/>
                </a:solidFill>
                <a:effectLst>
                  <a:outerShdw blurRad="50800" dist="50800" dir="2700000" algn="tl" rotWithShape="0">
                    <a:prstClr val="black">
                      <a:alpha val="30000"/>
                    </a:prstClr>
                  </a:outerShdw>
                </a:effectLst>
                <a:latin typeface="Cambria"/>
                <a:ea typeface="American Typewriter" charset="0"/>
                <a:cs typeface="Cambria"/>
              </a:rPr>
              <a:t>I have </a:t>
            </a:r>
            <a:r>
              <a:rPr lang="en-US" sz="3000" b="0" u="sng" dirty="0" smtClean="0">
                <a:solidFill>
                  <a:prstClr val="white"/>
                </a:solidFill>
                <a:effectLst>
                  <a:outerShdw blurRad="50800" dist="50800" dir="2700000" algn="tl" rotWithShape="0">
                    <a:prstClr val="black">
                      <a:alpha val="30000"/>
                    </a:prstClr>
                  </a:outerShdw>
                </a:effectLst>
                <a:latin typeface="Cambria"/>
                <a:ea typeface="American Typewriter" charset="0"/>
                <a:cs typeface="Cambria"/>
              </a:rPr>
              <a:t>not</a:t>
            </a:r>
            <a:r>
              <a:rPr lang="en-US" sz="3000" b="0" dirty="0" smtClean="0">
                <a:solidFill>
                  <a:prstClr val="white"/>
                </a:solidFill>
                <a:effectLst>
                  <a:outerShdw blurRad="50800" dist="50800" dir="2700000" algn="tl" rotWithShape="0">
                    <a:prstClr val="black">
                      <a:alpha val="30000"/>
                    </a:prstClr>
                  </a:outerShdw>
                </a:effectLst>
                <a:latin typeface="Cambria"/>
                <a:ea typeface="American Typewriter" charset="0"/>
                <a:cs typeface="Cambria"/>
              </a:rPr>
              <a:t> yet put them into power school</a:t>
            </a:r>
          </a:p>
          <a:p>
            <a:pPr marL="750888" lvl="1" indent="-514350">
              <a:buClr>
                <a:srgbClr val="FFB91D"/>
              </a:buClr>
              <a:defRPr/>
            </a:pPr>
            <a:r>
              <a:rPr lang="en-US" sz="2800" b="0" dirty="0" smtClean="0">
                <a:solidFill>
                  <a:prstClr val="white"/>
                </a:solidFill>
                <a:effectLst>
                  <a:outerShdw blurRad="50800" dist="50800" dir="2700000" algn="tl" rotWithShape="0">
                    <a:prstClr val="black">
                      <a:alpha val="30000"/>
                    </a:prstClr>
                  </a:outerShdw>
                </a:effectLst>
                <a:latin typeface="Cambria"/>
                <a:ea typeface="American Typewriter" charset="0"/>
                <a:cs typeface="Cambria"/>
              </a:rPr>
              <a:t>I will do that today so tomorrow will be an opportunity to see your average</a:t>
            </a:r>
          </a:p>
          <a:p>
            <a:pPr marL="750888" lvl="1" indent="-514350">
              <a:defRPr/>
            </a:pPr>
            <a:endParaRPr lang="en-US" sz="3000" dirty="0" smtClean="0">
              <a:latin typeface="Cambria"/>
              <a:ea typeface="American Typewriter" charset="0"/>
              <a:cs typeface="Cambria"/>
            </a:endParaRP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E7CAC7-DAB1-5845-BF6A-67A4D1006EB5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merican Typewriter"/>
                <a:cs typeface="American Typewriter"/>
              </a:rPr>
              <a:t>Ms. Northrup’s grading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4525963"/>
          </a:xfrm>
        </p:spPr>
        <p:txBody>
          <a:bodyPr>
            <a:normAutofit/>
          </a:bodyPr>
          <a:lstStyle/>
          <a:p>
            <a:pPr marL="750888" lvl="1" indent="-514350" algn="ctr">
              <a:buNone/>
              <a:defRPr/>
            </a:pPr>
            <a:r>
              <a:rPr lang="en-US" sz="3000" b="0" dirty="0" smtClean="0">
                <a:solidFill>
                  <a:srgbClr val="FFFF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Week Sheet</a:t>
            </a:r>
          </a:p>
          <a:p>
            <a:pPr marL="750888" lvl="1" indent="-514350">
              <a:defRPr/>
            </a:pPr>
            <a:r>
              <a:rPr lang="en-US" sz="3000" dirty="0" smtClean="0">
                <a:latin typeface="Cambria"/>
                <a:ea typeface="American Typewriter" charset="0"/>
                <a:cs typeface="Cambria"/>
              </a:rPr>
              <a:t>1 point for objective, 1 point for stamp</a:t>
            </a:r>
          </a:p>
          <a:p>
            <a:pPr marL="750888" lvl="1" indent="-514350">
              <a:defRPr/>
            </a:pPr>
            <a:r>
              <a:rPr lang="en-US" sz="3000" dirty="0" smtClean="0">
                <a:latin typeface="Cambria"/>
                <a:ea typeface="American Typewriter" charset="0"/>
                <a:cs typeface="Cambria"/>
              </a:rPr>
              <a:t>3 points for completion of warm up</a:t>
            </a:r>
          </a:p>
          <a:p>
            <a:pPr marL="750888" lvl="1" indent="-514350">
              <a:defRPr/>
            </a:pPr>
            <a:r>
              <a:rPr lang="en-US" sz="3000" dirty="0" smtClean="0">
                <a:latin typeface="Cambria"/>
                <a:ea typeface="American Typewriter" charset="0"/>
                <a:cs typeface="Cambria"/>
              </a:rPr>
              <a:t>3 points for reflection</a:t>
            </a:r>
          </a:p>
          <a:p>
            <a:pPr marL="750888" lvl="1" indent="-514350">
              <a:defRPr/>
            </a:pPr>
            <a:r>
              <a:rPr lang="en-US" sz="3000" dirty="0" smtClean="0">
                <a:latin typeface="Cambria"/>
                <a:ea typeface="American Typewriter" charset="0"/>
                <a:cs typeface="Cambria"/>
              </a:rPr>
              <a:t>If you were absent, write it, no points off </a:t>
            </a: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E7CAC7-DAB1-5845-BF6A-67A4D1006EB5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5" name="Picture 4" descr="Screen Shot 2014-09-08 at 7.45.3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90975"/>
            <a:ext cx="7467600" cy="273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220576"/>
            <a:ext cx="8991600" cy="3114688"/>
          </a:xfrm>
        </p:spPr>
        <p:txBody>
          <a:bodyPr>
            <a:normAutofit/>
          </a:bodyPr>
          <a:lstStyle/>
          <a:p>
            <a:pPr marL="750888" lvl="1" indent="-514350" algn="ctr">
              <a:buNone/>
              <a:defRPr/>
            </a:pPr>
            <a:r>
              <a:rPr lang="en-US" sz="3000" b="0" dirty="0" smtClean="0">
                <a:solidFill>
                  <a:srgbClr val="FFFF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Balloon Lab</a:t>
            </a:r>
          </a:p>
          <a:p>
            <a:pPr marL="407988" indent="-514350">
              <a:defRPr/>
            </a:pPr>
            <a:r>
              <a:rPr lang="en-US" sz="3000" b="0" dirty="0" smtClean="0">
                <a:latin typeface="Cambria"/>
                <a:ea typeface="American Typewriter" charset="0"/>
                <a:cs typeface="Cambria"/>
              </a:rPr>
              <a:t>First paper of the pair = grade for both </a:t>
            </a:r>
          </a:p>
          <a:p>
            <a:pPr marL="407988" indent="-514350">
              <a:defRPr/>
            </a:pPr>
            <a:r>
              <a:rPr lang="en-US" sz="2500" dirty="0" smtClean="0">
                <a:latin typeface="Cambria"/>
                <a:ea typeface="American Typewriter" charset="0"/>
                <a:cs typeface="Cambria"/>
              </a:rPr>
              <a:t>Two parts were graded, Introduction (10 pts), Analysis questions (10 pts)</a:t>
            </a:r>
          </a:p>
          <a:p>
            <a:pPr marL="407988" indent="-514350">
              <a:defRPr/>
            </a:pPr>
            <a:r>
              <a:rPr lang="en-US" sz="2500" dirty="0" smtClean="0">
                <a:latin typeface="Cambria"/>
                <a:ea typeface="American Typewriter" charset="0"/>
                <a:cs typeface="Cambria"/>
              </a:rPr>
              <a:t>If you have a red mark then yours was graded</a:t>
            </a:r>
          </a:p>
          <a:p>
            <a:pPr marL="750888" lvl="1" indent="-514350">
              <a:defRPr/>
            </a:pPr>
            <a:endParaRPr lang="en-US" sz="3000" dirty="0" smtClean="0">
              <a:latin typeface="Cambria"/>
              <a:ea typeface="American Typewriter" charset="0"/>
              <a:cs typeface="Cambria"/>
            </a:endParaRP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E7CAC7-DAB1-5845-BF6A-67A4D1006EB5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5" name="Picture 4" descr="Screen Shot 2014-09-08 at 7.48.1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824" y="3335264"/>
            <a:ext cx="4503776" cy="3078646"/>
          </a:xfrm>
          <a:prstGeom prst="rect">
            <a:avLst/>
          </a:prstGeom>
        </p:spPr>
      </p:pic>
      <p:pic>
        <p:nvPicPr>
          <p:cNvPr id="6" name="Picture 5" descr="Screen Shot 2014-09-08 at 7.51.0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11730"/>
            <a:ext cx="60198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2009</TotalTime>
  <Words>1102</Words>
  <Application>Microsoft Office PowerPoint</Application>
  <PresentationFormat>On-screen Show (4:3)</PresentationFormat>
  <Paragraphs>188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American Typewriter</vt:lpstr>
      <vt:lpstr>Arial</vt:lpstr>
      <vt:lpstr>Brush Script MT</vt:lpstr>
      <vt:lpstr>Calibri</vt:lpstr>
      <vt:lpstr>Calibri (Body)</vt:lpstr>
      <vt:lpstr>Calisto MT</vt:lpstr>
      <vt:lpstr>Cambria</vt:lpstr>
      <vt:lpstr>Corbel</vt:lpstr>
      <vt:lpstr>Wingdings</vt:lpstr>
      <vt:lpstr>Focus</vt:lpstr>
      <vt:lpstr>Office Theme</vt:lpstr>
      <vt:lpstr>Capital</vt:lpstr>
      <vt:lpstr>1_Office Theme</vt:lpstr>
      <vt:lpstr>PowerPoint Presentation</vt:lpstr>
      <vt:lpstr>Astronomy</vt:lpstr>
      <vt:lpstr>PowerPoint Presentation</vt:lpstr>
      <vt:lpstr>PowerPoint Presentation</vt:lpstr>
      <vt:lpstr>Homework- Due Tuesday 9/9</vt:lpstr>
      <vt:lpstr>Announcements </vt:lpstr>
      <vt:lpstr>Ms. Northrup’s grading</vt:lpstr>
      <vt:lpstr>Ms. Northrup’s grading</vt:lpstr>
      <vt:lpstr>PowerPoint Presentation</vt:lpstr>
      <vt:lpstr>Ms. Northrup’s grading</vt:lpstr>
      <vt:lpstr>Ms. Northrup’s grading</vt:lpstr>
      <vt:lpstr>10 mins for Housekeeping</vt:lpstr>
      <vt:lpstr>Barycenter Lab Clear your desk</vt:lpstr>
      <vt:lpstr>PowerPoint Presentation</vt:lpstr>
      <vt:lpstr>The Barycenter</vt:lpstr>
      <vt:lpstr>Definition of Barycenter</vt:lpstr>
      <vt:lpstr>Example</vt:lpstr>
      <vt:lpstr>Barycenter Lab</vt:lpstr>
      <vt:lpstr>Barycenter Lab</vt:lpstr>
      <vt:lpstr>Lets look @ procedure</vt:lpstr>
      <vt:lpstr>What should the classroom look like...</vt:lpstr>
      <vt:lpstr>What should the classroom look like?</vt:lpstr>
      <vt:lpstr>What should the classroom look like?</vt:lpstr>
      <vt:lpstr>Conclusion Paragraph </vt:lpstr>
      <vt:lpstr>RERUN</vt:lpstr>
      <vt:lpstr>RERUN</vt:lpstr>
      <vt:lpstr>RERUN</vt:lpstr>
      <vt:lpstr>RERUN</vt:lpstr>
      <vt:lpstr>RERUN</vt:lpstr>
      <vt:lpstr>After the LAB</vt:lpstr>
      <vt:lpstr>Exit Ticket</vt:lpstr>
      <vt:lpstr>PowerPoint Presentation</vt:lpstr>
      <vt:lpstr>PowerPoint Presentation</vt:lpstr>
      <vt:lpstr>Exit Ticket – fill in the blank</vt:lpstr>
    </vt:vector>
  </TitlesOfParts>
  <Company>Auburn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FRIDAY!</dc:title>
  <dc:creator>Ashlyn Yuratich</dc:creator>
  <cp:lastModifiedBy>Northrup, Jessica G.</cp:lastModifiedBy>
  <cp:revision>72</cp:revision>
  <dcterms:created xsi:type="dcterms:W3CDTF">2014-09-08T11:32:20Z</dcterms:created>
  <dcterms:modified xsi:type="dcterms:W3CDTF">2014-09-08T15:02:00Z</dcterms:modified>
</cp:coreProperties>
</file>