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86" r:id="rId2"/>
    <p:sldId id="275" r:id="rId3"/>
    <p:sldId id="295" r:id="rId4"/>
    <p:sldId id="258" r:id="rId5"/>
    <p:sldId id="274" r:id="rId6"/>
    <p:sldId id="287" r:id="rId7"/>
    <p:sldId id="303" r:id="rId8"/>
    <p:sldId id="304" r:id="rId9"/>
    <p:sldId id="276" r:id="rId10"/>
    <p:sldId id="259" r:id="rId11"/>
    <p:sldId id="292" r:id="rId12"/>
    <p:sldId id="291" r:id="rId13"/>
    <p:sldId id="288" r:id="rId14"/>
    <p:sldId id="289" r:id="rId15"/>
    <p:sldId id="290" r:id="rId16"/>
    <p:sldId id="278" r:id="rId17"/>
    <p:sldId id="279" r:id="rId18"/>
    <p:sldId id="280" r:id="rId19"/>
    <p:sldId id="281" r:id="rId20"/>
    <p:sldId id="285" r:id="rId21"/>
    <p:sldId id="293" r:id="rId22"/>
    <p:sldId id="294" r:id="rId23"/>
    <p:sldId id="267" r:id="rId24"/>
    <p:sldId id="282" r:id="rId25"/>
    <p:sldId id="283" r:id="rId26"/>
    <p:sldId id="26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8E333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5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8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698CD-9A91-2846-910C-639EA69BFB5D}" type="datetimeFigureOut">
              <a:rPr lang="en-US" smtClean="0"/>
              <a:pPr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CE6F-A5A8-4542-A143-E28736A3A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WpTgvgcmi9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1351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Warm Up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1649"/>
            <a:ext cx="9144000" cy="591635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D0EE63"/>
                </a:solidFill>
              </a:rPr>
              <a:t>Name 1 characteristic &amp; formation for these rocks</a:t>
            </a:r>
            <a:r>
              <a:rPr lang="en-US" dirty="0" smtClean="0">
                <a:solidFill>
                  <a:srgbClr val="D8E333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Metamorphic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Chemical Sedimentary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Clastic Sedimentary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Intrusive Igneous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Extrusive Igneous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D8E333"/>
              </a:solidFill>
            </a:endParaRPr>
          </a:p>
          <a:p>
            <a:pPr marL="514350" indent="-514350">
              <a:buNone/>
            </a:pPr>
            <a:r>
              <a:rPr lang="en-US" sz="4324" dirty="0" smtClean="0">
                <a:solidFill>
                  <a:schemeClr val="bg2"/>
                </a:solidFill>
              </a:rPr>
              <a:t>If you get stuck, get out your graphic organizer from yesterday’s lesson</a:t>
            </a:r>
            <a:endParaRPr lang="en-US" sz="4324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QUESTION: 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How does one type of rock become another? </a:t>
            </a:r>
            <a:endParaRPr lang="en-US" sz="1100">
              <a:ea typeface="Times New Roman" charset="0"/>
              <a:cs typeface="Century Gothic" charset="0"/>
            </a:endParaRPr>
          </a:p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HYPOTHESIS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: ________________________________________________________________________________________________</a:t>
            </a:r>
            <a:endParaRPr lang="en-US" sz="1100"/>
          </a:p>
          <a:p>
            <a:pPr eaLnBrk="0" hangingPunct="0"/>
            <a:r>
              <a:rPr lang="en-US" sz="1000">
                <a:latin typeface="Tw Cen MT" charset="0"/>
                <a:ea typeface="Times New Roman" charset="0"/>
                <a:cs typeface="Times New Roman" charset="0"/>
              </a:rPr>
              <a:t>____________________________________________________________________________________________________________</a:t>
            </a:r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0"/>
            <a:ext cx="80772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500" b="1" dirty="0" smtClean="0">
                <a:solidFill>
                  <a:schemeClr val="bg1"/>
                </a:solidFill>
                <a:latin typeface="Tw Cen MT" charset="0"/>
              </a:rPr>
              <a:t>HYPOTHESIS</a:t>
            </a:r>
            <a:r>
              <a:rPr lang="en-US" sz="3500" dirty="0" smtClean="0">
                <a:solidFill>
                  <a:schemeClr val="bg1"/>
                </a:solidFill>
                <a:latin typeface="Tw Cen MT" charset="0"/>
              </a:rPr>
              <a:t>: </a:t>
            </a: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With your neighbor &amp; this image:</a:t>
            </a:r>
          </a:p>
          <a:p>
            <a:r>
              <a:rPr lang="en-US" sz="3500" dirty="0" smtClean="0">
                <a:solidFill>
                  <a:schemeClr val="accent6"/>
                </a:solidFill>
                <a:latin typeface="Tw Cen MT" charset="0"/>
              </a:rPr>
              <a:t>Complete your hypothesis at this time.</a:t>
            </a:r>
          </a:p>
          <a:p>
            <a:endParaRPr lang="en-US" sz="3500" dirty="0" smtClean="0">
              <a:solidFill>
                <a:schemeClr val="accent6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					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endParaRPr lang="en-US" sz="3500" dirty="0">
              <a:solidFill>
                <a:schemeClr val="bg1"/>
              </a:solidFill>
              <a:latin typeface="Tw Cen MT" charset="0"/>
            </a:endParaRPr>
          </a:p>
        </p:txBody>
      </p:sp>
      <p:pic>
        <p:nvPicPr>
          <p:cNvPr id="5" name="Picture 3" descr="rock_cy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7920" y="1751792"/>
            <a:ext cx="5733286" cy="510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QUESTION: 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How does one type of rock become another? </a:t>
            </a:r>
            <a:endParaRPr lang="en-US" sz="1100">
              <a:ea typeface="Times New Roman" charset="0"/>
              <a:cs typeface="Century Gothic" charset="0"/>
            </a:endParaRPr>
          </a:p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HYPOTHESIS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: ________________________________________________________________________________________________</a:t>
            </a:r>
            <a:endParaRPr lang="en-US" sz="1100"/>
          </a:p>
          <a:p>
            <a:pPr eaLnBrk="0" hangingPunct="0"/>
            <a:r>
              <a:rPr lang="en-US" sz="1000">
                <a:latin typeface="Tw Cen MT" charset="0"/>
                <a:ea typeface="Times New Roman" charset="0"/>
                <a:cs typeface="Times New Roman" charset="0"/>
              </a:rPr>
              <a:t>____________________________________________________________________________________________________________</a:t>
            </a:r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0"/>
            <a:ext cx="80772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500" b="1" dirty="0" smtClean="0">
                <a:solidFill>
                  <a:schemeClr val="bg1"/>
                </a:solidFill>
                <a:latin typeface="Tw Cen MT" charset="0"/>
              </a:rPr>
              <a:t>HYPOTHESIS</a:t>
            </a:r>
            <a:r>
              <a:rPr lang="en-US" sz="3500" dirty="0" smtClean="0">
                <a:solidFill>
                  <a:schemeClr val="bg1"/>
                </a:solidFill>
                <a:latin typeface="Tw Cen MT" charset="0"/>
              </a:rPr>
              <a:t>: </a:t>
            </a:r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Word Bank</a:t>
            </a:r>
          </a:p>
          <a:p>
            <a:r>
              <a:rPr lang="en-US" sz="3500" dirty="0" smtClean="0">
                <a:solidFill>
                  <a:srgbClr val="FFFF00"/>
                </a:solidFill>
                <a:latin typeface="Tw Cen MT" charset="0"/>
              </a:rPr>
              <a:t>“put heat &amp; pressure” 		“igneous”</a:t>
            </a:r>
          </a:p>
          <a:p>
            <a:r>
              <a:rPr lang="en-US" sz="3500" dirty="0" smtClean="0">
                <a:solidFill>
                  <a:srgbClr val="FFFF00"/>
                </a:solidFill>
                <a:latin typeface="Tw Cen MT" charset="0"/>
              </a:rPr>
              <a:t>	“melt”	“molten/magma”	     “weather”</a:t>
            </a:r>
          </a:p>
          <a:p>
            <a:r>
              <a:rPr lang="en-US" sz="3500" dirty="0" smtClean="0">
                <a:solidFill>
                  <a:srgbClr val="FFFF00"/>
                </a:solidFill>
                <a:latin typeface="Tw Cen MT" charset="0"/>
              </a:rPr>
              <a:t> “metamorphic”</a:t>
            </a: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					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endParaRPr lang="en-US" sz="3500" dirty="0">
              <a:solidFill>
                <a:schemeClr val="bg1"/>
              </a:solidFill>
              <a:latin typeface="Tw Cen MT" charset="0"/>
            </a:endParaRPr>
          </a:p>
        </p:txBody>
      </p:sp>
      <p:pic>
        <p:nvPicPr>
          <p:cNvPr id="5" name="Picture 3" descr="rock_cy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6881" y="1934216"/>
            <a:ext cx="5414531" cy="482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In an experiment- 1</a:t>
            </a:r>
            <a:r>
              <a:rPr lang="en-US" baseline="30000" dirty="0" smtClean="0">
                <a:solidFill>
                  <a:srgbClr val="6699FF"/>
                </a:solidFill>
                <a:latin typeface="Tw Cen MT" pitchFamily="34" charset="0"/>
              </a:rPr>
              <a:t>st</a:t>
            </a: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 step: Hypothesis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QUESTION: 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How does one type of rock become another? </a:t>
            </a:r>
            <a:endParaRPr lang="en-US" sz="1100">
              <a:ea typeface="Times New Roman" charset="0"/>
              <a:cs typeface="Century Gothic" charset="0"/>
            </a:endParaRPr>
          </a:p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HYPOTHESIS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: ________________________________________________________________________________________________</a:t>
            </a:r>
            <a:endParaRPr lang="en-US" sz="1100"/>
          </a:p>
          <a:p>
            <a:pPr eaLnBrk="0" hangingPunct="0"/>
            <a:r>
              <a:rPr lang="en-US" sz="1000">
                <a:latin typeface="Tw Cen MT" charset="0"/>
                <a:ea typeface="Times New Roman" charset="0"/>
                <a:cs typeface="Times New Roman" charset="0"/>
              </a:rPr>
              <a:t>____________________________________________________________________________________________________________</a:t>
            </a:r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077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500" b="1" dirty="0" smtClean="0">
                <a:solidFill>
                  <a:schemeClr val="bg1"/>
                </a:solidFill>
                <a:latin typeface="Tw Cen MT" charset="0"/>
              </a:rPr>
              <a:t>HYPOTHESIS</a:t>
            </a:r>
            <a:r>
              <a:rPr lang="en-US" sz="3500" dirty="0" smtClean="0">
                <a:solidFill>
                  <a:schemeClr val="bg1"/>
                </a:solidFill>
                <a:latin typeface="Tw Cen MT" charset="0"/>
              </a:rPr>
              <a:t>: 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If I ______ a sedimentary rock Then it will become a _______ rock. </a:t>
            </a:r>
          </a:p>
          <a:p>
            <a:endParaRPr lang="en-US" sz="3500" dirty="0" smtClean="0">
              <a:solidFill>
                <a:srgbClr val="9BBB59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chemeClr val="accent6"/>
                </a:solidFill>
                <a:latin typeface="Tw Cen MT" charset="0"/>
              </a:rPr>
              <a:t>Complete your hypothesis at this time.</a:t>
            </a:r>
          </a:p>
          <a:p>
            <a:endParaRPr lang="en-US" sz="3500" dirty="0" smtClean="0">
              <a:solidFill>
                <a:schemeClr val="accent6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					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endParaRPr lang="en-US" sz="3500" dirty="0">
              <a:solidFill>
                <a:schemeClr val="bg1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In an experiment- 1</a:t>
            </a:r>
            <a:r>
              <a:rPr lang="en-US" baseline="30000" dirty="0" smtClean="0">
                <a:solidFill>
                  <a:srgbClr val="6699FF"/>
                </a:solidFill>
                <a:latin typeface="Tw Cen MT" pitchFamily="34" charset="0"/>
              </a:rPr>
              <a:t>st</a:t>
            </a: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 step: Hypothesis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QUESTION: 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How does one type of rock become another? </a:t>
            </a:r>
            <a:endParaRPr lang="en-US" sz="1100">
              <a:ea typeface="Times New Roman" charset="0"/>
              <a:cs typeface="Century Gothic" charset="0"/>
            </a:endParaRPr>
          </a:p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HYPOTHESIS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: ________________________________________________________________________________________________</a:t>
            </a:r>
            <a:endParaRPr lang="en-US" sz="1100"/>
          </a:p>
          <a:p>
            <a:pPr eaLnBrk="0" hangingPunct="0"/>
            <a:r>
              <a:rPr lang="en-US" sz="1000">
                <a:latin typeface="Tw Cen MT" charset="0"/>
                <a:ea typeface="Times New Roman" charset="0"/>
                <a:cs typeface="Times New Roman" charset="0"/>
              </a:rPr>
              <a:t>____________________________________________________________________________________________________________</a:t>
            </a:r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077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500" b="1" dirty="0" smtClean="0">
                <a:solidFill>
                  <a:schemeClr val="bg1"/>
                </a:solidFill>
                <a:latin typeface="Tw Cen MT" charset="0"/>
              </a:rPr>
              <a:t>HYPOTHESIS</a:t>
            </a:r>
            <a:r>
              <a:rPr lang="en-US" sz="3500" dirty="0" smtClean="0">
                <a:solidFill>
                  <a:schemeClr val="bg1"/>
                </a:solidFill>
                <a:latin typeface="Tw Cen MT" charset="0"/>
              </a:rPr>
              <a:t>: 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If I ______ a metamorphic rock Then it will become a _______ rock. </a:t>
            </a:r>
          </a:p>
          <a:p>
            <a:endParaRPr lang="en-US" sz="3500" dirty="0" smtClean="0">
              <a:solidFill>
                <a:srgbClr val="9BBB59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chemeClr val="accent6"/>
                </a:solidFill>
                <a:latin typeface="Tw Cen MT" charset="0"/>
              </a:rPr>
              <a:t>Complete your hypothesis at this time.</a:t>
            </a:r>
          </a:p>
          <a:p>
            <a:endParaRPr lang="en-US" sz="3500" dirty="0" smtClean="0">
              <a:solidFill>
                <a:schemeClr val="accent6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					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endParaRPr lang="en-US" sz="3500" dirty="0">
              <a:solidFill>
                <a:schemeClr val="bg1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In an experiment- 1</a:t>
            </a:r>
            <a:r>
              <a:rPr lang="en-US" baseline="30000" dirty="0" smtClean="0">
                <a:solidFill>
                  <a:srgbClr val="6699FF"/>
                </a:solidFill>
                <a:latin typeface="Tw Cen MT" pitchFamily="34" charset="0"/>
              </a:rPr>
              <a:t>st</a:t>
            </a: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 step: Hypothesis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QUESTION: 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How does one type of rock become another? </a:t>
            </a:r>
            <a:endParaRPr lang="en-US" sz="1100">
              <a:ea typeface="Times New Roman" charset="0"/>
              <a:cs typeface="Century Gothic" charset="0"/>
            </a:endParaRPr>
          </a:p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HYPOTHESIS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: ________________________________________________________________________________________________</a:t>
            </a:r>
            <a:endParaRPr lang="en-US" sz="1100"/>
          </a:p>
          <a:p>
            <a:pPr eaLnBrk="0" hangingPunct="0"/>
            <a:r>
              <a:rPr lang="en-US" sz="1000">
                <a:latin typeface="Tw Cen MT" charset="0"/>
                <a:ea typeface="Times New Roman" charset="0"/>
                <a:cs typeface="Times New Roman" charset="0"/>
              </a:rPr>
              <a:t>____________________________________________________________________________________________________________</a:t>
            </a:r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077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500" b="1" dirty="0" smtClean="0">
                <a:solidFill>
                  <a:schemeClr val="bg1"/>
                </a:solidFill>
                <a:latin typeface="Tw Cen MT" charset="0"/>
              </a:rPr>
              <a:t>HYPOTHESIS</a:t>
            </a:r>
            <a:r>
              <a:rPr lang="en-US" sz="3500" dirty="0" smtClean="0">
                <a:solidFill>
                  <a:schemeClr val="bg1"/>
                </a:solidFill>
                <a:latin typeface="Tw Cen MT" charset="0"/>
              </a:rPr>
              <a:t>: 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If I allow lava to cool Then it will become a _______ rock. </a:t>
            </a:r>
          </a:p>
          <a:p>
            <a:endParaRPr lang="en-US" sz="3500" dirty="0" smtClean="0">
              <a:solidFill>
                <a:srgbClr val="9BBB59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chemeClr val="accent6"/>
                </a:solidFill>
                <a:latin typeface="Tw Cen MT" charset="0"/>
              </a:rPr>
              <a:t>Complete your hypothesis at this time.</a:t>
            </a:r>
          </a:p>
          <a:p>
            <a:endParaRPr lang="en-US" sz="3500" dirty="0" smtClean="0">
              <a:solidFill>
                <a:schemeClr val="accent6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					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endParaRPr lang="en-US" sz="3500" dirty="0">
              <a:solidFill>
                <a:schemeClr val="bg1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In an experiment- 1</a:t>
            </a:r>
            <a:r>
              <a:rPr lang="en-US" baseline="30000" dirty="0" smtClean="0">
                <a:solidFill>
                  <a:srgbClr val="6699FF"/>
                </a:solidFill>
                <a:latin typeface="Tw Cen MT" pitchFamily="34" charset="0"/>
              </a:rPr>
              <a:t>st</a:t>
            </a: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 step: Hypothesis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QUESTION: 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How does one type of rock become another? </a:t>
            </a:r>
            <a:endParaRPr lang="en-US" sz="1100">
              <a:ea typeface="Times New Roman" charset="0"/>
              <a:cs typeface="Century Gothic" charset="0"/>
            </a:endParaRPr>
          </a:p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HYPOTHESIS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: ________________________________________________________________________________________________</a:t>
            </a:r>
            <a:endParaRPr lang="en-US" sz="1100"/>
          </a:p>
          <a:p>
            <a:pPr eaLnBrk="0" hangingPunct="0"/>
            <a:r>
              <a:rPr lang="en-US" sz="1000">
                <a:latin typeface="Tw Cen MT" charset="0"/>
                <a:ea typeface="Times New Roman" charset="0"/>
                <a:cs typeface="Times New Roman" charset="0"/>
              </a:rPr>
              <a:t>____________________________________________________________________________________________________________</a:t>
            </a:r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077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500" b="1" dirty="0" smtClean="0">
                <a:solidFill>
                  <a:schemeClr val="bg1"/>
                </a:solidFill>
                <a:latin typeface="Tw Cen MT" charset="0"/>
              </a:rPr>
              <a:t>HYPOTHESIS</a:t>
            </a:r>
            <a:r>
              <a:rPr lang="en-US" sz="3500" dirty="0" smtClean="0">
                <a:solidFill>
                  <a:schemeClr val="bg1"/>
                </a:solidFill>
                <a:latin typeface="Tw Cen MT" charset="0"/>
              </a:rPr>
              <a:t>: 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If I _______ a sedimentary rock Then it will become sediments. </a:t>
            </a:r>
          </a:p>
          <a:p>
            <a:endParaRPr lang="en-US" sz="3500" dirty="0" smtClean="0">
              <a:solidFill>
                <a:srgbClr val="9BBB59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chemeClr val="accent6"/>
                </a:solidFill>
                <a:latin typeface="Tw Cen MT" charset="0"/>
              </a:rPr>
              <a:t>Complete your hypothesis at this time.</a:t>
            </a:r>
          </a:p>
          <a:p>
            <a:endParaRPr lang="en-US" sz="3500" dirty="0" smtClean="0">
              <a:solidFill>
                <a:schemeClr val="accent6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					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endParaRPr lang="en-US" sz="3500" dirty="0">
              <a:solidFill>
                <a:schemeClr val="bg1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WEATHERING = 4 minutes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40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w Cen MT" charset="0"/>
              </a:rPr>
              <a:t> </a:t>
            </a:r>
            <a:r>
              <a:rPr lang="en-US" sz="3000" b="1" dirty="0" smtClean="0">
                <a:solidFill>
                  <a:srgbClr val="FFFF00"/>
                </a:solidFill>
                <a:latin typeface="Tw Cen MT" charset="0"/>
              </a:rPr>
              <a:t>In </a:t>
            </a:r>
            <a:r>
              <a:rPr lang="en-US" sz="3000" b="1" dirty="0">
                <a:solidFill>
                  <a:srgbClr val="FFFF00"/>
                </a:solidFill>
                <a:latin typeface="Tw Cen MT" charset="0"/>
              </a:rPr>
              <a:t>other words, use a coin to shave your crayons into small pieces.</a:t>
            </a:r>
            <a:r>
              <a:rPr lang="en-US" sz="2200" b="1" dirty="0">
                <a:solidFill>
                  <a:srgbClr val="FFFF00"/>
                </a:solidFill>
                <a:latin typeface="Tw Cen MT" charset="0"/>
              </a:rPr>
              <a:t> Collect the shavings</a:t>
            </a:r>
            <a:r>
              <a:rPr lang="en-US" sz="2200" b="1" dirty="0" smtClean="0">
                <a:solidFill>
                  <a:srgbClr val="FFFF00"/>
                </a:solidFill>
                <a:latin typeface="Tw Cen MT" charset="0"/>
              </a:rPr>
              <a:t> on your paper. </a:t>
            </a:r>
            <a:endParaRPr lang="en-US" sz="2200" dirty="0" smtClean="0">
              <a:solidFill>
                <a:schemeClr val="bg1"/>
              </a:solidFill>
              <a:latin typeface="Tw Cen MT" charset="0"/>
            </a:endParaRPr>
          </a:p>
          <a:p>
            <a:pPr lvl="1"/>
            <a:r>
              <a:rPr lang="en-US" sz="2200" dirty="0">
                <a:solidFill>
                  <a:schemeClr val="bg1"/>
                </a:solidFill>
                <a:latin typeface="Tw Cen MT" charset="0"/>
              </a:rPr>
              <a:t>a. What do the different colored crayons represent?</a:t>
            </a:r>
          </a:p>
          <a:p>
            <a:pPr lvl="1"/>
            <a:r>
              <a:rPr lang="en-US" sz="2200" dirty="0">
                <a:solidFill>
                  <a:schemeClr val="bg1"/>
                </a:solidFill>
                <a:latin typeface="Tw Cen MT" charset="0"/>
              </a:rPr>
              <a:t> </a:t>
            </a:r>
          </a:p>
          <a:p>
            <a:pPr lvl="1"/>
            <a:r>
              <a:rPr lang="en-US" sz="2200" dirty="0" err="1">
                <a:solidFill>
                  <a:schemeClr val="bg1"/>
                </a:solidFill>
                <a:latin typeface="Tw Cen MT" charset="0"/>
              </a:rPr>
              <a:t>b</a:t>
            </a:r>
            <a:r>
              <a:rPr lang="en-US" sz="2200" dirty="0">
                <a:solidFill>
                  <a:schemeClr val="bg1"/>
                </a:solidFill>
                <a:latin typeface="Tw Cen MT" charset="0"/>
              </a:rPr>
              <a:t>. Are the fragments all the same size or shape? Describe.</a:t>
            </a:r>
          </a:p>
          <a:p>
            <a:pPr lvl="1"/>
            <a:r>
              <a:rPr lang="en-US" sz="2200" dirty="0">
                <a:solidFill>
                  <a:schemeClr val="bg1"/>
                </a:solidFill>
                <a:latin typeface="Tw Cen MT" charset="0"/>
              </a:rPr>
              <a:t> </a:t>
            </a:r>
          </a:p>
          <a:p>
            <a:pPr lvl="1"/>
            <a:r>
              <a:rPr lang="en-US" sz="2200" dirty="0" err="1">
                <a:solidFill>
                  <a:schemeClr val="bg1"/>
                </a:solidFill>
                <a:latin typeface="Tw Cen MT" charset="0"/>
              </a:rPr>
              <a:t>c</a:t>
            </a:r>
            <a:r>
              <a:rPr lang="en-US" sz="2200" dirty="0">
                <a:solidFill>
                  <a:schemeClr val="bg1"/>
                </a:solidFill>
                <a:latin typeface="Tw Cen MT" charset="0"/>
              </a:rPr>
              <a:t>. Would this be true of rock fragments in nature?</a:t>
            </a:r>
          </a:p>
          <a:p>
            <a:pPr lvl="1"/>
            <a:r>
              <a:rPr lang="en-US" sz="2200" dirty="0">
                <a:solidFill>
                  <a:schemeClr val="bg1"/>
                </a:solidFill>
                <a:latin typeface="Tw Cen MT" charset="0"/>
              </a:rPr>
              <a:t> </a:t>
            </a:r>
          </a:p>
          <a:p>
            <a:pPr lvl="1"/>
            <a:r>
              <a:rPr lang="en-US" sz="2200" dirty="0" err="1">
                <a:solidFill>
                  <a:schemeClr val="bg1"/>
                </a:solidFill>
                <a:latin typeface="Tw Cen MT" charset="0"/>
              </a:rPr>
              <a:t>c</a:t>
            </a:r>
            <a:r>
              <a:rPr lang="en-US" sz="2200" dirty="0">
                <a:solidFill>
                  <a:schemeClr val="bg1"/>
                </a:solidFill>
                <a:latin typeface="Tw Cen MT" charset="0"/>
              </a:rPr>
              <a:t>. What are some of nature’s tools to erode rocks?</a:t>
            </a:r>
          </a:p>
          <a:p>
            <a:pPr lvl="1"/>
            <a:r>
              <a:rPr lang="en-US" sz="2200" dirty="0">
                <a:solidFill>
                  <a:schemeClr val="bg1"/>
                </a:solidFill>
                <a:latin typeface="Tw Cen MT" charset="0"/>
              </a:rPr>
              <a:t> </a:t>
            </a:r>
          </a:p>
          <a:p>
            <a:pPr lvl="1"/>
            <a:r>
              <a:rPr lang="en-US" sz="2200" dirty="0" err="1">
                <a:solidFill>
                  <a:schemeClr val="bg1"/>
                </a:solidFill>
                <a:latin typeface="Tw Cen MT" charset="0"/>
              </a:rPr>
              <a:t>d</a:t>
            </a:r>
            <a:r>
              <a:rPr lang="en-US" sz="2200" dirty="0">
                <a:solidFill>
                  <a:schemeClr val="bg1"/>
                </a:solidFill>
                <a:latin typeface="Tw Cen MT" charset="0"/>
              </a:rPr>
              <a:t>. What do we call these small fragments of rock?</a:t>
            </a:r>
          </a:p>
        </p:txBody>
      </p:sp>
      <p:pic>
        <p:nvPicPr>
          <p:cNvPr id="9220" name="Picture 6" descr="http://www-pub.naz.edu:9000/~tjgrzybe/images/penn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68386">
            <a:off x="6605588" y="4284663"/>
            <a:ext cx="2357437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EROSION &amp; DEPOSITION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400" dirty="0" smtClean="0">
              <a:solidFill>
                <a:schemeClr val="bg1"/>
              </a:solidFill>
              <a:latin typeface="Tw Cen MT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Tw Cen MT" charset="0"/>
              </a:rPr>
              <a:t>In your square of aluminum foil, each lab partner, in turn, should pile their rock fragments in a neat pile in the center of the foil. You will move and lay down (DEPOSIT) the rock fragments.</a:t>
            </a:r>
            <a:endParaRPr lang="en-US" sz="2400" dirty="0">
              <a:solidFill>
                <a:srgbClr val="FFFF00"/>
              </a:solidFill>
              <a:latin typeface="Tw Cen MT" charset="0"/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a. Describe the shape and size of spaces between your rock (crayon) pieces. Are they large or small and irregular or regular shaped?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 </a:t>
            </a:r>
          </a:p>
          <a:p>
            <a:pPr lvl="1"/>
            <a:r>
              <a:rPr lang="en-US" sz="2400" dirty="0" err="1">
                <a:solidFill>
                  <a:schemeClr val="bg1"/>
                </a:solidFill>
                <a:latin typeface="Tw Cen MT" charset="0"/>
              </a:rPr>
              <a:t>b</a:t>
            </a:r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. How does nature move and lay down (DEPOSIT) rock?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 COMPACTION &amp; CEMENTATION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228600" y="838200"/>
            <a:ext cx="8915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w Cen MT" charset="0"/>
              </a:rPr>
              <a:t>Carefully </a:t>
            </a:r>
            <a:r>
              <a:rPr lang="en-US" sz="2400" b="1" dirty="0">
                <a:solidFill>
                  <a:srgbClr val="FFFF00"/>
                </a:solidFill>
                <a:latin typeface="Tw Cen MT" charset="0"/>
              </a:rPr>
              <a:t>fold the loose layers of crayon shavings inside the aluminum </a:t>
            </a:r>
            <a:r>
              <a:rPr lang="en-US" sz="2400" b="1" dirty="0" smtClean="0">
                <a:solidFill>
                  <a:srgbClr val="FFFF00"/>
                </a:solidFill>
                <a:latin typeface="Tw Cen MT" charset="0"/>
              </a:rPr>
              <a:t>foil. Compact </a:t>
            </a:r>
            <a:r>
              <a:rPr lang="en-US" sz="2400" b="1" dirty="0">
                <a:solidFill>
                  <a:srgbClr val="FFFF00"/>
                </a:solidFill>
                <a:latin typeface="Tw Cen MT" charset="0"/>
              </a:rPr>
              <a:t>your eroded rocks (crayon shavings</a:t>
            </a:r>
            <a:r>
              <a:rPr lang="en-US" sz="2400" b="1" dirty="0" smtClean="0">
                <a:solidFill>
                  <a:srgbClr val="FFFF00"/>
                </a:solidFill>
                <a:latin typeface="Tw Cen MT" charset="0"/>
              </a:rPr>
              <a:t>) by pressing down hard on your packet.</a:t>
            </a:r>
            <a:endParaRPr lang="en-US" sz="2400" dirty="0">
              <a:solidFill>
                <a:srgbClr val="FFFF00"/>
              </a:solidFill>
              <a:latin typeface="Tw Cen MT" charset="0"/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a. Do you see any layers? Are they thin or thick?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 </a:t>
            </a:r>
          </a:p>
          <a:p>
            <a:pPr lvl="1"/>
            <a:r>
              <a:rPr lang="en-US" sz="2400" dirty="0" err="1">
                <a:solidFill>
                  <a:schemeClr val="bg1"/>
                </a:solidFill>
                <a:latin typeface="Tw Cen MT" charset="0"/>
              </a:rPr>
              <a:t>b</a:t>
            </a:r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. Describe the compaction. Are they tightly or loosely compacted?</a:t>
            </a:r>
          </a:p>
          <a:p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HEAT &amp; PRESSURE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28600" y="457200"/>
            <a:ext cx="8915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w Cen MT" charset="0"/>
              </a:rPr>
              <a:t> </a:t>
            </a:r>
            <a:endParaRPr lang="en-US" sz="2400" dirty="0">
              <a:solidFill>
                <a:schemeClr val="bg1"/>
              </a:solidFill>
              <a:latin typeface="Tw Cen MT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Tw Cen MT" charset="0"/>
              </a:rPr>
              <a:t>Rewrap the loosely compacted, sedimentary rock-type crayons shavings in the aluminum </a:t>
            </a:r>
            <a:r>
              <a:rPr lang="en-US" sz="2400" b="1" dirty="0" smtClean="0">
                <a:solidFill>
                  <a:srgbClr val="FFFF00"/>
                </a:solidFill>
                <a:latin typeface="Tw Cen MT" charset="0"/>
              </a:rPr>
              <a:t>foil. STOMP on your tin foil to apply HEAT and PRESSURE to your sedimentary rock.</a:t>
            </a:r>
          </a:p>
          <a:p>
            <a:endParaRPr lang="en-US" sz="2400" dirty="0" smtClean="0">
              <a:solidFill>
                <a:srgbClr val="FFFF00"/>
              </a:solidFill>
              <a:latin typeface="Tw Cen MT" charset="0"/>
            </a:endParaRPr>
          </a:p>
          <a:p>
            <a:pPr marL="457200" indent="-457200">
              <a:buAutoNum type="alphaLcPeriod"/>
            </a:pPr>
            <a:r>
              <a:rPr lang="en-US" sz="2400" dirty="0" smtClean="0">
                <a:solidFill>
                  <a:schemeClr val="bg1"/>
                </a:solidFill>
                <a:latin typeface="Tw Cen MT" charset="0"/>
              </a:rPr>
              <a:t>Do </a:t>
            </a:r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you see any layers? Are they thin or thick</a:t>
            </a:r>
            <a:r>
              <a:rPr lang="en-US" sz="2400" dirty="0" smtClean="0">
                <a:solidFill>
                  <a:schemeClr val="bg1"/>
                </a:solidFill>
                <a:latin typeface="Tw Cen MT" charset="0"/>
              </a:rPr>
              <a:t>?</a:t>
            </a:r>
          </a:p>
          <a:p>
            <a:pPr marL="457200" indent="-457200"/>
            <a:endParaRPr lang="en-US" sz="2400" dirty="0" smtClean="0">
              <a:solidFill>
                <a:schemeClr val="bg1"/>
              </a:solidFill>
              <a:latin typeface="Tw Cen MT" charset="0"/>
            </a:endParaRPr>
          </a:p>
          <a:p>
            <a:pPr marL="457200" indent="-457200"/>
            <a:r>
              <a:rPr lang="en-US" sz="2400" dirty="0" err="1" smtClean="0">
                <a:solidFill>
                  <a:schemeClr val="bg1"/>
                </a:solidFill>
                <a:latin typeface="Tw Cen MT" charset="0"/>
              </a:rPr>
              <a:t>b</a:t>
            </a:r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. Describe the compaction. Are they tightly or loosely compacted?</a:t>
            </a:r>
          </a:p>
          <a:p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2"/>
                </a:solidFill>
              </a:rPr>
              <a:t>Objective</a:t>
            </a:r>
            <a:r>
              <a:rPr lang="en-US" dirty="0" smtClean="0">
                <a:solidFill>
                  <a:schemeClr val="bg2"/>
                </a:solidFill>
              </a:rPr>
              <a:t>				</a:t>
            </a:r>
            <a:r>
              <a:rPr lang="en-US" dirty="0" smtClean="0">
                <a:solidFill>
                  <a:schemeClr val="bg2"/>
                </a:solidFill>
              </a:rPr>
              <a:t>	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890" y="1200281"/>
            <a:ext cx="8868110" cy="51893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D8E333"/>
                </a:solidFill>
              </a:rPr>
              <a:t>SWBAT outline the steps of the rock cycle.</a:t>
            </a:r>
            <a:endParaRPr lang="en-US" dirty="0" smtClean="0">
              <a:solidFill>
                <a:srgbClr val="EEECE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EEECE1"/>
                </a:solidFill>
              </a:rPr>
              <a:t>SWBAT explain the formation of each rock.</a:t>
            </a:r>
          </a:p>
          <a:p>
            <a:pPr>
              <a:buNone/>
            </a:pPr>
            <a:r>
              <a:rPr lang="en-US" sz="4400" dirty="0" smtClean="0">
                <a:solidFill>
                  <a:srgbClr val="EEECE1"/>
                </a:solidFill>
              </a:rPr>
              <a:t>		</a:t>
            </a:r>
            <a:r>
              <a:rPr lang="en-US" sz="4400" dirty="0" smtClean="0">
                <a:solidFill>
                  <a:srgbClr val="EEECE1"/>
                </a:solidFill>
              </a:rPr>
              <a:t>	</a:t>
            </a:r>
            <a:endParaRPr lang="en-US" sz="4400" dirty="0">
              <a:solidFill>
                <a:srgbClr val="EEECE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BBB59"/>
                </a:solidFill>
              </a:rPr>
              <a:t>Clean Up Procedure</a:t>
            </a:r>
            <a:endParaRPr lang="en-US" dirty="0">
              <a:solidFill>
                <a:srgbClr val="9BBB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686"/>
            <a:ext cx="8229600" cy="502925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All crayons &amp; pennies need to go back in bag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Use paper towel to clean up area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Put lab report in binder for safe keeping</a:t>
            </a:r>
          </a:p>
          <a:p>
            <a:pPr lvl="1"/>
            <a:r>
              <a:rPr lang="en-US" u="sng" dirty="0" smtClean="0">
                <a:solidFill>
                  <a:srgbClr val="FFFF00"/>
                </a:solidFill>
              </a:rPr>
              <a:t>Due Tomorrow complete with conclusion paragraph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Put everything away except for a half sheet of loose leaf paper you shared with your neighbor for our exit ticket.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We are not leaving this room without the room returning to what it looked like before we entered</a:t>
            </a:r>
          </a:p>
          <a:p>
            <a:pPr lvl="1"/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30250"/>
            <a:ext cx="96012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>
                <a:solidFill>
                  <a:srgbClr val="6699FF"/>
                </a:solidFill>
                <a:latin typeface="Cambria" charset="0"/>
              </a:rPr>
              <a:t>STEP 6 | REACH A CONCLUSION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>
                <a:solidFill>
                  <a:srgbClr val="FF3399"/>
                </a:solidFill>
                <a:latin typeface="Cambria" charset="0"/>
              </a:rPr>
              <a:t>Just remember...</a:t>
            </a:r>
            <a:endParaRPr lang="en-US" sz="2600" i="1">
              <a:solidFill>
                <a:srgbClr val="FF3399"/>
              </a:solidFill>
              <a:latin typeface="Tw Cen MT" charset="0"/>
            </a:endParaRPr>
          </a:p>
        </p:txBody>
      </p:sp>
      <p:pic>
        <p:nvPicPr>
          <p:cNvPr id="26627" name="Picture 2" descr="Screen shot 2014-01-28 at 1.19.28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4150" y="2400300"/>
            <a:ext cx="6235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ChangeArrowheads="1"/>
          </p:cNvSpPr>
          <p:nvPr/>
        </p:nvSpPr>
        <p:spPr bwMode="auto">
          <a:xfrm>
            <a:off x="0" y="0"/>
            <a:ext cx="96012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prstTxWarp prst="textNoShape">
              <a:avLst/>
            </a:prstTxWarp>
            <a:spAutoFit/>
          </a:bodyPr>
          <a:lstStyle/>
          <a:p>
            <a:pPr marL="857250" indent="-857250" algn="ctr" eaLnBrk="1" hangingPunct="1">
              <a:tabLst>
                <a:tab pos="1143000" algn="l"/>
              </a:tabLst>
            </a:pPr>
            <a:r>
              <a:rPr lang="en-US" sz="4000" dirty="0">
                <a:solidFill>
                  <a:srgbClr val="6699FF"/>
                </a:solidFill>
                <a:latin typeface="Cambria" charset="0"/>
              </a:rPr>
              <a:t>STEP 6 | REACH A CONCLUSION</a:t>
            </a:r>
          </a:p>
          <a:p>
            <a:pPr marL="857250" indent="-857250" algn="ctr" eaLnBrk="1" hangingPunct="1">
              <a:tabLst>
                <a:tab pos="1143000" algn="l"/>
              </a:tabLst>
            </a:pPr>
            <a:endParaRPr lang="en-US" sz="2600" i="1" dirty="0">
              <a:solidFill>
                <a:srgbClr val="FFFF00"/>
              </a:solidFill>
              <a:latin typeface="Tw Cen MT" charset="0"/>
            </a:endParaRP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2600" dirty="0">
                <a:solidFill>
                  <a:srgbClr val="FF6600"/>
                </a:solidFill>
                <a:latin typeface="Cambria" charset="0"/>
              </a:rPr>
              <a:t>R = Recall: Describe what you did briefly.</a:t>
            </a: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2600" dirty="0">
                <a:solidFill>
                  <a:srgbClr val="6699FF"/>
                </a:solidFill>
                <a:latin typeface="Cambria" charset="0"/>
              </a:rPr>
              <a:t>E = Explain: Explain the purpose of the study.</a:t>
            </a: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2600" dirty="0">
                <a:solidFill>
                  <a:srgbClr val="30FF61"/>
                </a:solidFill>
                <a:latin typeface="Cambria" charset="0"/>
              </a:rPr>
              <a:t>R = Results: State the results, including which hypothesis was supported by the study.</a:t>
            </a: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2600" dirty="0">
                <a:solidFill>
                  <a:srgbClr val="4FBDE3"/>
                </a:solidFill>
                <a:latin typeface="Cambria" charset="0"/>
              </a:rPr>
              <a:t>U = Uncertainty: Describe uncertainties that exist, if any.</a:t>
            </a:r>
          </a:p>
          <a:p>
            <a:pPr lvl="1" indent="457200" eaLnBrk="1" hangingPunct="1">
              <a:lnSpc>
                <a:spcPct val="150000"/>
              </a:lnSpc>
              <a:buFont typeface="Arial" charset="0"/>
              <a:buChar char="•"/>
              <a:tabLst>
                <a:tab pos="1143000" algn="l"/>
              </a:tabLst>
            </a:pPr>
            <a:r>
              <a:rPr lang="en-US" sz="2600" dirty="0">
                <a:solidFill>
                  <a:srgbClr val="FFFF00"/>
                </a:solidFill>
                <a:latin typeface="Cambria" charset="0"/>
              </a:rPr>
              <a:t>N = New: Write two new things you learned.</a:t>
            </a:r>
            <a:r>
              <a:rPr lang="en-US" sz="3000" i="1" dirty="0">
                <a:solidFill>
                  <a:srgbClr val="FFFF00"/>
                </a:solidFill>
                <a:latin typeface="Tw Cen MT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Exit Ticket: ROCK CYCLE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1676400" y="1371600"/>
            <a:ext cx="56308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500" u="sng">
                <a:solidFill>
                  <a:schemeClr val="bg1"/>
                </a:solidFill>
                <a:latin typeface="Tw Cen MT" charset="0"/>
                <a:ea typeface="Times New Roman" charset="0"/>
                <a:cs typeface="Century Gothic" charset="0"/>
              </a:rPr>
              <a:t>SEDIMENTARY</a:t>
            </a:r>
            <a:r>
              <a:rPr lang="en-US" sz="3500" b="1">
                <a:solidFill>
                  <a:schemeClr val="bg1"/>
                </a:solidFill>
                <a:latin typeface="Tw Cen MT" charset="0"/>
                <a:ea typeface="Times New Roman" charset="0"/>
                <a:cs typeface="Century Gothic" charset="0"/>
              </a:rPr>
              <a:t>:</a:t>
            </a:r>
            <a:endParaRPr lang="en-US" sz="3500">
              <a:solidFill>
                <a:schemeClr val="bg1"/>
              </a:solidFill>
              <a:latin typeface="Tw Cen MT" charset="0"/>
              <a:ea typeface="Times New Roman" charset="0"/>
              <a:cs typeface="Century Gothic" charset="0"/>
            </a:endParaRPr>
          </a:p>
          <a:p>
            <a:pPr eaLnBrk="0" hangingPunct="0"/>
            <a:r>
              <a:rPr lang="en-US" sz="3500" b="1">
                <a:solidFill>
                  <a:schemeClr val="bg1"/>
                </a:solidFill>
                <a:latin typeface="Tw Cen MT" charset="0"/>
                <a:ea typeface="Times New Roman" charset="0"/>
                <a:cs typeface="Century Gothic" charset="0"/>
              </a:rPr>
              <a:t>How are these rocks formed?</a:t>
            </a:r>
          </a:p>
          <a:p>
            <a:pPr eaLnBrk="0" hangingPunct="0"/>
            <a:endParaRPr lang="en-US" sz="3500">
              <a:solidFill>
                <a:schemeClr val="bg1"/>
              </a:solidFill>
              <a:latin typeface="Tw Cen MT" charset="0"/>
            </a:endParaRPr>
          </a:p>
          <a:p>
            <a:pPr eaLnBrk="0" hangingPunct="0"/>
            <a:r>
              <a:rPr lang="en-US" sz="3500" u="sng">
                <a:solidFill>
                  <a:schemeClr val="bg1"/>
                </a:solidFill>
                <a:latin typeface="Tw Cen MT" charset="0"/>
                <a:ea typeface="Times New Roman" charset="0"/>
                <a:cs typeface="Times New Roman" charset="0"/>
              </a:rPr>
              <a:t>METAMORPHIC</a:t>
            </a:r>
            <a:r>
              <a:rPr lang="en-US" sz="3500" b="1">
                <a:solidFill>
                  <a:schemeClr val="bg1"/>
                </a:solidFill>
                <a:latin typeface="Tw Cen MT" charset="0"/>
                <a:ea typeface="Times New Roman" charset="0"/>
                <a:cs typeface="Times New Roman" charset="0"/>
              </a:rPr>
              <a:t>:</a:t>
            </a:r>
            <a:endParaRPr lang="en-US" sz="3500">
              <a:solidFill>
                <a:schemeClr val="bg1"/>
              </a:solidFill>
              <a:latin typeface="Tw Cen MT" charset="0"/>
            </a:endParaRPr>
          </a:p>
          <a:p>
            <a:pPr eaLnBrk="0" hangingPunct="0"/>
            <a:r>
              <a:rPr lang="en-US" sz="3500" b="1">
                <a:solidFill>
                  <a:schemeClr val="bg1"/>
                </a:solidFill>
                <a:latin typeface="Tw Cen MT" charset="0"/>
                <a:ea typeface="Times New Roman" charset="0"/>
                <a:cs typeface="Times New Roman" charset="0"/>
              </a:rPr>
              <a:t>How are these rocks formed?</a:t>
            </a:r>
          </a:p>
          <a:p>
            <a:pPr eaLnBrk="0" hangingPunct="0"/>
            <a:endParaRPr lang="en-US" sz="3500">
              <a:solidFill>
                <a:schemeClr val="bg1"/>
              </a:solidFill>
              <a:latin typeface="Tw Cen MT" charset="0"/>
            </a:endParaRPr>
          </a:p>
          <a:p>
            <a:pPr eaLnBrk="0" hangingPunct="0"/>
            <a:r>
              <a:rPr lang="en-US" sz="3500" u="sng">
                <a:solidFill>
                  <a:schemeClr val="bg1"/>
                </a:solidFill>
                <a:latin typeface="Tw Cen MT" charset="0"/>
                <a:ea typeface="Times New Roman" charset="0"/>
                <a:cs typeface="Times New Roman" charset="0"/>
              </a:rPr>
              <a:t>IGNEOUS</a:t>
            </a:r>
            <a:r>
              <a:rPr lang="en-US" sz="3500" b="1">
                <a:solidFill>
                  <a:schemeClr val="bg1"/>
                </a:solidFill>
                <a:latin typeface="Tw Cen MT" charset="0"/>
                <a:ea typeface="Times New Roman" charset="0"/>
                <a:cs typeface="Times New Roman" charset="0"/>
              </a:rPr>
              <a:t>:</a:t>
            </a:r>
            <a:endParaRPr lang="en-US" sz="3500">
              <a:solidFill>
                <a:schemeClr val="bg1"/>
              </a:solidFill>
              <a:latin typeface="Tw Cen MT" charset="0"/>
            </a:endParaRPr>
          </a:p>
          <a:p>
            <a:pPr eaLnBrk="0" hangingPunct="0"/>
            <a:r>
              <a:rPr lang="en-US" sz="3500" b="1">
                <a:solidFill>
                  <a:schemeClr val="bg1"/>
                </a:solidFill>
                <a:latin typeface="Tw Cen MT" charset="0"/>
                <a:ea typeface="Times New Roman" charset="0"/>
                <a:cs typeface="Times New Roman" charset="0"/>
              </a:rPr>
              <a:t>How are these rocks formed?</a:t>
            </a:r>
            <a:endParaRPr lang="en-US" sz="3500">
              <a:solidFill>
                <a:schemeClr val="bg1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MELTING &amp; COOLING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0" y="45720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w Cen MT" charset="0"/>
              </a:rPr>
              <a:t> </a:t>
            </a:r>
            <a:r>
              <a:rPr lang="en-US" sz="2400" b="1" dirty="0" smtClean="0">
                <a:solidFill>
                  <a:srgbClr val="FFFF00"/>
                </a:solidFill>
                <a:latin typeface="Tw Cen MT" charset="0"/>
              </a:rPr>
              <a:t>Raise your hand and MS. Northrup will apply heat to your crayon shavings or pieces of sedimentary and metamorphic rocks.</a:t>
            </a:r>
          </a:p>
          <a:p>
            <a:endParaRPr lang="en-US" sz="2400" dirty="0" smtClean="0">
              <a:solidFill>
                <a:srgbClr val="FFFF00"/>
              </a:solidFill>
              <a:latin typeface="Tw Cen MT" charset="0"/>
            </a:endParaRPr>
          </a:p>
          <a:p>
            <a:pPr marL="914400" lvl="1" indent="-457200">
              <a:buAutoNum type="alphaLcPeriod"/>
            </a:pPr>
            <a:r>
              <a:rPr lang="en-US" sz="2400" dirty="0" smtClean="0">
                <a:solidFill>
                  <a:schemeClr val="bg1"/>
                </a:solidFill>
                <a:latin typeface="Tw Cen MT" charset="0"/>
              </a:rPr>
              <a:t>Describe </a:t>
            </a:r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what the melted “rock” (magma) looked </a:t>
            </a:r>
            <a:r>
              <a:rPr lang="en-US" sz="2400" dirty="0" smtClean="0">
                <a:solidFill>
                  <a:schemeClr val="bg1"/>
                </a:solidFill>
                <a:latin typeface="Tw Cen MT" charset="0"/>
              </a:rPr>
              <a:t>like.</a:t>
            </a:r>
            <a:endParaRPr lang="en-US" sz="2400" smtClean="0">
              <a:solidFill>
                <a:schemeClr val="bg1"/>
              </a:solidFill>
              <a:latin typeface="Tw Cen MT" charset="0"/>
            </a:endParaRPr>
          </a:p>
          <a:p>
            <a:pPr marL="914400" lvl="1" indent="-457200"/>
            <a:endParaRPr lang="en-US" sz="2400" smtClean="0">
              <a:solidFill>
                <a:schemeClr val="bg1"/>
              </a:solidFill>
              <a:latin typeface="Tw Cen MT" charset="0"/>
            </a:endParaRPr>
          </a:p>
          <a:p>
            <a:pPr marL="914400" lvl="1" indent="-457200">
              <a:buAutoNum type="alphaLcPeriod"/>
            </a:pPr>
            <a:r>
              <a:rPr lang="en-US" sz="2400" dirty="0" smtClean="0">
                <a:solidFill>
                  <a:schemeClr val="bg1"/>
                </a:solidFill>
                <a:latin typeface="Tw Cen MT" charset="0"/>
              </a:rPr>
              <a:t>Describe </a:t>
            </a:r>
            <a:r>
              <a:rPr lang="en-US" sz="2400" dirty="0">
                <a:solidFill>
                  <a:schemeClr val="bg1"/>
                </a:solidFill>
                <a:latin typeface="Tw Cen MT" charset="0"/>
              </a:rPr>
              <a:t>the cooling process and the final appearance of the “igneous” rock.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699FF"/>
                </a:solidFill>
                <a:latin typeface="Tw Cen MT" pitchFamily="34" charset="0"/>
              </a:rPr>
              <a:t>ROCK CYCLE</a:t>
            </a:r>
          </a:p>
        </p:txBody>
      </p:sp>
      <p:pic>
        <p:nvPicPr>
          <p:cNvPr id="15363" name="Picture 3" descr="rock_cy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0"/>
            <a:ext cx="54864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 idx="4294967295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ROCK CYCLE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0"/>
          <a:ext cx="8610600" cy="5890259"/>
        </p:xfrm>
        <a:graphic>
          <a:graphicData uri="http://schemas.openxmlformats.org/drawingml/2006/table">
            <a:tbl>
              <a:tblPr/>
              <a:tblGrid>
                <a:gridCol w="1619250"/>
                <a:gridCol w="5391150"/>
                <a:gridCol w="1600200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charset="0"/>
                          <a:ea typeface="Times New Roman" charset="0"/>
                          <a:cs typeface="Century Gothic" charset="0"/>
                        </a:rPr>
                        <a:t>Term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charset="0"/>
                        <a:ea typeface="Times New Roman" charset="0"/>
                        <a:cs typeface="Century Gothic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charset="0"/>
                          <a:ea typeface="Times New Roman" charset="0"/>
                          <a:cs typeface="Century Gothic" charset="0"/>
                        </a:rPr>
                        <a:t>Definition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charset="0"/>
                        <a:ea typeface="Times New Roman" charset="0"/>
                        <a:cs typeface="Century Gothic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charset="0"/>
                          <a:ea typeface="Times New Roman" charset="0"/>
                          <a:cs typeface="Century Gothic" charset="0"/>
                        </a:rPr>
                        <a:t>Drawing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charset="0"/>
                        <a:ea typeface="Times New Roman" charset="0"/>
                        <a:cs typeface="Century Gothic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Weathering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Weathering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 is the breakdown of rocks and minerals at and just below the Earth's surface; can be physical or chemical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Sediment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 Sediment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 is soil, sand, and minerals that are transported and deposited by wind and water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Erosion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Erosion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 is the movement of soil and rock material by agents such as water and wind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Deposition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Deposition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 is also known as sedimentation, is the geological process by which wind, water, or ice create a sediment deposit by laying down of material that has been eroded and transported from another location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Compaction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Times New Roman" charset="0"/>
                        </a:rPr>
                        <a:t>Process by which sediments are squeezed together by the weight of overlying materials driving out water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Lava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Lava is rock in its hot liquid form.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Cooling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Times New Roman" charset="0"/>
                        </a:rPr>
                        <a:t>When lava cools and hardens into igneous rock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Warm Up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D8E333"/>
                </a:solidFill>
              </a:rPr>
              <a:t>Name 1 characteristic for the following types of rocks: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D8E333"/>
                </a:solidFill>
              </a:rPr>
              <a:t>Metamorphic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D8E333"/>
                </a:solidFill>
              </a:rPr>
              <a:t>Chemical Sedimentary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D8E333"/>
                </a:solidFill>
              </a:rPr>
              <a:t>Clastic Sedimentary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D8E333"/>
                </a:solidFill>
              </a:rPr>
              <a:t>Intrusive Igneous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D8E333"/>
                </a:solidFill>
              </a:rPr>
              <a:t>Extrusive Igneous</a:t>
            </a:r>
            <a:endParaRPr lang="en-US" dirty="0">
              <a:solidFill>
                <a:srgbClr val="D8E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ROCK CYCLE: Crayon Lab</a:t>
            </a:r>
          </a:p>
        </p:txBody>
      </p:sp>
      <p:pic>
        <p:nvPicPr>
          <p:cNvPr id="5123" name="Picture 4" descr="rock_cy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5014" y="2744215"/>
            <a:ext cx="4618986" cy="411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1417638"/>
            <a:ext cx="4280001" cy="2874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Today you will be completing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a lab to demonstrate the </a:t>
            </a:r>
            <a:r>
              <a:rPr lang="en-US" sz="4400" dirty="0" smtClean="0">
                <a:solidFill>
                  <a:srgbClr val="6699FF"/>
                </a:solidFill>
                <a:latin typeface="Tw Cen MT" pitchFamily="34" charset="0"/>
                <a:ea typeface="+mj-ea"/>
                <a:cs typeface="+mj-cs"/>
              </a:rPr>
              <a:t>steps of the rock cycle.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6699FF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Crayon Lab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http://www.youtube.com/watch?v=WpTgvgcmi90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In an experiment- 1</a:t>
            </a:r>
            <a:r>
              <a:rPr lang="en-US" baseline="30000" dirty="0" smtClean="0">
                <a:solidFill>
                  <a:srgbClr val="6699FF"/>
                </a:solidFill>
                <a:latin typeface="Tw Cen MT" pitchFamily="34" charset="0"/>
              </a:rPr>
              <a:t>st</a:t>
            </a: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 step: Hypothesis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QUESTION: 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How does one type of rock become another? </a:t>
            </a:r>
            <a:endParaRPr lang="en-US" sz="1100">
              <a:ea typeface="Times New Roman" charset="0"/>
              <a:cs typeface="Century Gothic" charset="0"/>
            </a:endParaRPr>
          </a:p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HYPOTHESIS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: ________________________________________________________________________________________________</a:t>
            </a:r>
            <a:endParaRPr lang="en-US" sz="1100"/>
          </a:p>
          <a:p>
            <a:pPr eaLnBrk="0" hangingPunct="0"/>
            <a:r>
              <a:rPr lang="en-US" sz="1000">
                <a:latin typeface="Tw Cen MT" charset="0"/>
                <a:ea typeface="Times New Roman" charset="0"/>
                <a:cs typeface="Times New Roman" charset="0"/>
              </a:rPr>
              <a:t>____________________________________________________________________________________________________________</a:t>
            </a:r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6868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500" b="1" dirty="0">
                <a:solidFill>
                  <a:schemeClr val="bg1"/>
                </a:solidFill>
                <a:latin typeface="Tw Cen MT" charset="0"/>
              </a:rPr>
              <a:t>QUESTION:</a:t>
            </a:r>
            <a:r>
              <a:rPr lang="en-US" sz="3500" b="1" dirty="0" smtClean="0">
                <a:solidFill>
                  <a:schemeClr val="bg1"/>
                </a:solidFill>
                <a:latin typeface="Tw Cen MT" charset="0"/>
              </a:rPr>
              <a:t> </a:t>
            </a:r>
          </a:p>
          <a:p>
            <a:r>
              <a:rPr lang="en-US" sz="3500" dirty="0" smtClean="0">
                <a:solidFill>
                  <a:schemeClr val="bg1"/>
                </a:solidFill>
                <a:latin typeface="Tw Cen MT" charset="0"/>
              </a:rPr>
              <a:t>How </a:t>
            </a:r>
            <a:r>
              <a:rPr lang="en-US" sz="3500" dirty="0">
                <a:solidFill>
                  <a:schemeClr val="bg1"/>
                </a:solidFill>
                <a:latin typeface="Tw Cen MT" charset="0"/>
              </a:rPr>
              <a:t>does one type of rock become another?</a:t>
            </a:r>
            <a:r>
              <a:rPr lang="en-US" sz="3500" dirty="0" smtClean="0">
                <a:solidFill>
                  <a:schemeClr val="bg1"/>
                </a:solidFill>
                <a:latin typeface="Tw Cen MT" charset="0"/>
              </a:rPr>
              <a:t> 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endParaRPr lang="en-US" sz="3500" dirty="0">
              <a:solidFill>
                <a:schemeClr val="bg1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-1143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In an experiment- 2</a:t>
            </a:r>
            <a:r>
              <a:rPr lang="en-US" baseline="30000" dirty="0" smtClean="0">
                <a:solidFill>
                  <a:srgbClr val="6699FF"/>
                </a:solidFill>
                <a:latin typeface="Tw Cen MT" pitchFamily="34" charset="0"/>
              </a:rPr>
              <a:t>nd</a:t>
            </a: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 step: Research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QUESTION: 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How does one type of rock become another? </a:t>
            </a:r>
            <a:endParaRPr lang="en-US" sz="1100">
              <a:ea typeface="Times New Roman" charset="0"/>
              <a:cs typeface="Century Gothic" charset="0"/>
            </a:endParaRPr>
          </a:p>
          <a:p>
            <a:pPr eaLnBrk="0" hangingPunct="0"/>
            <a:r>
              <a:rPr lang="en-US" sz="1000" b="1">
                <a:latin typeface="Tw Cen MT" charset="0"/>
                <a:ea typeface="Times New Roman" charset="0"/>
                <a:cs typeface="Century Gothic" charset="0"/>
              </a:rPr>
              <a:t>HYPOTHESIS</a:t>
            </a:r>
            <a:r>
              <a:rPr lang="en-US" sz="1000">
                <a:latin typeface="Tw Cen MT" charset="0"/>
                <a:ea typeface="Times New Roman" charset="0"/>
                <a:cs typeface="Century Gothic" charset="0"/>
              </a:rPr>
              <a:t>: ________________________________________________________________________________________________</a:t>
            </a:r>
            <a:endParaRPr lang="en-US" sz="1100"/>
          </a:p>
          <a:p>
            <a:pPr eaLnBrk="0" hangingPunct="0"/>
            <a:r>
              <a:rPr lang="en-US" sz="1000">
                <a:latin typeface="Tw Cen MT" charset="0"/>
                <a:ea typeface="Times New Roman" charset="0"/>
                <a:cs typeface="Times New Roman" charset="0"/>
              </a:rPr>
              <a:t>____________________________________________________________________________________________________________</a:t>
            </a:r>
            <a:endParaRPr lang="en-US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57200" y="823448"/>
            <a:ext cx="8077200" cy="704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w Cen MT" charset="0"/>
              </a:rPr>
              <a:t>Using your vocabulary sheet for Unit 3.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w Cen MT" charset="0"/>
              </a:rPr>
              <a:t>Phones may be used for LEARNING only.</a:t>
            </a:r>
            <a:endParaRPr lang="en-US" sz="3500" dirty="0" smtClean="0">
              <a:solidFill>
                <a:srgbClr val="FFFF00"/>
              </a:solidFill>
              <a:latin typeface="Tw Cen MT" charset="0"/>
            </a:endParaRPr>
          </a:p>
          <a:p>
            <a:pPr algn="ctr"/>
            <a:r>
              <a:rPr lang="en-US" sz="3000" dirty="0" smtClean="0">
                <a:solidFill>
                  <a:schemeClr val="accent3"/>
                </a:solidFill>
                <a:latin typeface="Tw Cen MT" charset="0"/>
              </a:rPr>
              <a:t>Weathering</a:t>
            </a:r>
          </a:p>
          <a:p>
            <a:pPr algn="ctr"/>
            <a:r>
              <a:rPr lang="en-US" sz="3000" dirty="0" smtClean="0">
                <a:solidFill>
                  <a:schemeClr val="accent3"/>
                </a:solidFill>
                <a:latin typeface="Tw Cen MT" charset="0"/>
              </a:rPr>
              <a:t>Sediment</a:t>
            </a:r>
          </a:p>
          <a:p>
            <a:pPr algn="ctr"/>
            <a:r>
              <a:rPr lang="en-US" sz="3000" dirty="0" smtClean="0">
                <a:solidFill>
                  <a:schemeClr val="accent3"/>
                </a:solidFill>
                <a:latin typeface="Tw Cen MT" charset="0"/>
              </a:rPr>
              <a:t>Erosion</a:t>
            </a:r>
          </a:p>
          <a:p>
            <a:pPr algn="ctr"/>
            <a:r>
              <a:rPr lang="en-US" sz="3000" dirty="0" smtClean="0">
                <a:solidFill>
                  <a:schemeClr val="accent3"/>
                </a:solidFill>
                <a:latin typeface="Tw Cen MT" charset="0"/>
              </a:rPr>
              <a:t>Deposition</a:t>
            </a:r>
          </a:p>
          <a:p>
            <a:pPr algn="ctr"/>
            <a:r>
              <a:rPr lang="en-US" sz="3000" dirty="0" smtClean="0">
                <a:solidFill>
                  <a:schemeClr val="accent3"/>
                </a:solidFill>
                <a:latin typeface="Tw Cen MT" charset="0"/>
              </a:rPr>
              <a:t>Compaction</a:t>
            </a:r>
          </a:p>
          <a:p>
            <a:pPr algn="ctr"/>
            <a:r>
              <a:rPr lang="en-US" sz="3000" dirty="0" smtClean="0">
                <a:solidFill>
                  <a:schemeClr val="accent3"/>
                </a:solidFill>
                <a:latin typeface="Tw Cen MT" charset="0"/>
              </a:rPr>
              <a:t>Cementation</a:t>
            </a:r>
          </a:p>
          <a:p>
            <a:pPr algn="ctr"/>
            <a:r>
              <a:rPr lang="en-US" sz="3000" dirty="0" smtClean="0">
                <a:solidFill>
                  <a:schemeClr val="accent3"/>
                </a:solidFill>
                <a:latin typeface="Tw Cen MT" charset="0"/>
              </a:rPr>
              <a:t>Lava</a:t>
            </a:r>
            <a:endParaRPr lang="en-US" sz="3500" dirty="0" smtClean="0">
              <a:solidFill>
                <a:schemeClr val="accent3"/>
              </a:solidFill>
              <a:latin typeface="Tw Cen MT" charset="0"/>
            </a:endParaRPr>
          </a:p>
          <a:p>
            <a:r>
              <a:rPr lang="en-US" sz="3500" dirty="0" smtClean="0">
                <a:solidFill>
                  <a:schemeClr val="accent6"/>
                </a:solidFill>
                <a:latin typeface="Tw Cen MT" charset="0"/>
              </a:rPr>
              <a:t>		Complete your research at this time.</a:t>
            </a:r>
          </a:p>
          <a:p>
            <a:r>
              <a:rPr lang="en-US" sz="3500" i="1" dirty="0" smtClean="0">
                <a:solidFill>
                  <a:schemeClr val="accent6"/>
                </a:solidFill>
                <a:latin typeface="Tw Cen MT" charset="0"/>
              </a:rPr>
              <a:t>If you finish early, begin reading procedure.</a:t>
            </a:r>
          </a:p>
          <a:p>
            <a:r>
              <a:rPr lang="en-US" sz="3500" dirty="0" smtClean="0">
                <a:solidFill>
                  <a:srgbClr val="9BBB59"/>
                </a:solidFill>
                <a:latin typeface="Tw Cen MT" charset="0"/>
              </a:rPr>
              <a:t>					</a:t>
            </a:r>
          </a:p>
          <a:p>
            <a:endParaRPr lang="en-US" sz="3500" dirty="0" smtClean="0">
              <a:solidFill>
                <a:schemeClr val="bg1"/>
              </a:solidFill>
              <a:latin typeface="Tw Cen MT" charset="0"/>
            </a:endParaRPr>
          </a:p>
          <a:p>
            <a:endParaRPr lang="en-US" sz="3500" dirty="0">
              <a:solidFill>
                <a:schemeClr val="bg1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 idx="4294967295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99FF"/>
                </a:solidFill>
                <a:latin typeface="Tw Cen MT" pitchFamily="34" charset="0"/>
              </a:rPr>
              <a:t>ROCK CYCLE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0"/>
          <a:ext cx="8610600" cy="5890259"/>
        </p:xfrm>
        <a:graphic>
          <a:graphicData uri="http://schemas.openxmlformats.org/drawingml/2006/table">
            <a:tbl>
              <a:tblPr/>
              <a:tblGrid>
                <a:gridCol w="1619250"/>
                <a:gridCol w="5391150"/>
                <a:gridCol w="1600200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charset="0"/>
                          <a:ea typeface="Times New Roman" charset="0"/>
                          <a:cs typeface="Century Gothic" charset="0"/>
                        </a:rPr>
                        <a:t>Term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charset="0"/>
                        <a:ea typeface="Times New Roman" charset="0"/>
                        <a:cs typeface="Century Gothic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charset="0"/>
                          <a:ea typeface="Times New Roman" charset="0"/>
                          <a:cs typeface="Century Gothic" charset="0"/>
                        </a:rPr>
                        <a:t>Definition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charset="0"/>
                        <a:ea typeface="Times New Roman" charset="0"/>
                        <a:cs typeface="Century Gothic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charset="0"/>
                          <a:ea typeface="Times New Roman" charset="0"/>
                          <a:cs typeface="Century Gothic" charset="0"/>
                        </a:rPr>
                        <a:t>Drawing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charset="0"/>
                        <a:ea typeface="Times New Roman" charset="0"/>
                        <a:cs typeface="Century Gothic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Weathering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Weathering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 is the breakdown of rocks and minerals at and just below the Earth's surface; can be physical or chemical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Sediment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 Sediment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 is soil, sand, and minerals that are transported and deposited by wind and water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Erosion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Erosion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 is the movement of soil and rock material by agents such as water and wind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Deposition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Deposition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 is also known as sedimentation, is the geological process by which wind, water, or ice create a sediment deposit by laying down of material that has been eroded and transported from another location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Compaction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Times New Roman" charset="0"/>
                        </a:rPr>
                        <a:t>Process by which sediments are squeezed together by the weight of overlying materials driving out water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Lava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</a:rPr>
                        <a:t>Lava is rock in its hot liquid form.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Century Gothic" charset="0"/>
                        </a:rPr>
                        <a:t>Cooling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Times New Roman" charset="0"/>
                          <a:cs typeface="Times New Roman" charset="0"/>
                        </a:rPr>
                        <a:t>When lava cools and hardens into igneous rock</a:t>
                      </a: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0395" marR="603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19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EEECE1"/>
                </a:solidFill>
              </a:rPr>
              <a:t>Lab Expectations</a:t>
            </a: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194"/>
            <a:ext cx="8686800" cy="515004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EEECE1"/>
                </a:solidFill>
              </a:rPr>
              <a:t>Working with partner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EEECE1"/>
                </a:solidFill>
              </a:rPr>
              <a:t>Do not get up out of seat unless approved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EEECE1"/>
                </a:solidFill>
              </a:rPr>
              <a:t>Complete all steps of lab in COMPLETE SENTENCES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EEECE1"/>
                </a:solidFill>
              </a:rPr>
              <a:t>Low speaking voices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EEECE1"/>
                </a:solidFill>
              </a:rPr>
              <a:t>You must turn in your OWN Lab report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We are not leaving this room without the room returning to what it looked like before we entered= self manage 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9BBB59"/>
                </a:solidFill>
              </a:rPr>
              <a:t>What should this look like?? Let’s describe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I will help keep you on track in the first couple steps then time management is on you!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1406</Words>
  <Application>Microsoft Macintosh PowerPoint</Application>
  <PresentationFormat>On-screen Show (4:3)</PresentationFormat>
  <Paragraphs>215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Warm Up</vt:lpstr>
      <vt:lpstr>Objective     </vt:lpstr>
      <vt:lpstr>Warm Up</vt:lpstr>
      <vt:lpstr>ROCK CYCLE: Crayon Lab</vt:lpstr>
      <vt:lpstr>Crayon Lab</vt:lpstr>
      <vt:lpstr>In an experiment- 1st step: Hypothesis</vt:lpstr>
      <vt:lpstr>In an experiment- 2nd step: Research</vt:lpstr>
      <vt:lpstr>ROCK CYCLE</vt:lpstr>
      <vt:lpstr>Lab Expectations</vt:lpstr>
      <vt:lpstr>Slide 10</vt:lpstr>
      <vt:lpstr>Slide 11</vt:lpstr>
      <vt:lpstr>In an experiment- 1st step: Hypothesis</vt:lpstr>
      <vt:lpstr>In an experiment- 1st step: Hypothesis</vt:lpstr>
      <vt:lpstr>In an experiment- 1st step: Hypothesis</vt:lpstr>
      <vt:lpstr>In an experiment- 1st step: Hypothesis</vt:lpstr>
      <vt:lpstr>WEATHERING = 4 minutes</vt:lpstr>
      <vt:lpstr>EROSION &amp; DEPOSITION</vt:lpstr>
      <vt:lpstr> COMPACTION &amp; CEMENTATION</vt:lpstr>
      <vt:lpstr>HEAT &amp; PRESSURE</vt:lpstr>
      <vt:lpstr>Clean Up Procedure</vt:lpstr>
      <vt:lpstr>Slide 21</vt:lpstr>
      <vt:lpstr>Slide 22</vt:lpstr>
      <vt:lpstr>Exit Ticket: ROCK CYCLE</vt:lpstr>
      <vt:lpstr>MELTING &amp; COOLING</vt:lpstr>
      <vt:lpstr>ROCK CYCLE</vt:lpstr>
      <vt:lpstr>ROCK CYCLE</vt:lpstr>
    </vt:vector>
  </TitlesOfParts>
  <Company>Teach for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RCR           Think, Pair, Share</dc:title>
  <dc:creator>Andrea Hendee</dc:creator>
  <cp:lastModifiedBy>Jessica Northrup</cp:lastModifiedBy>
  <cp:revision>26</cp:revision>
  <dcterms:created xsi:type="dcterms:W3CDTF">2014-09-24T11:43:09Z</dcterms:created>
  <dcterms:modified xsi:type="dcterms:W3CDTF">2014-09-24T11:44:25Z</dcterms:modified>
</cp:coreProperties>
</file>