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Masters/slideMaster3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  <p:sldMasterId id="2147483675" r:id="rId2"/>
    <p:sldMasterId id="2147483677" r:id="rId3"/>
  </p:sldMasterIdLst>
  <p:notesMasterIdLst>
    <p:notesMasterId r:id="rId17"/>
  </p:notesMasterIdLst>
  <p:sldIdLst>
    <p:sldId id="316" r:id="rId4"/>
    <p:sldId id="315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6" r:id="rId14"/>
    <p:sldId id="325" r:id="rId15"/>
    <p:sldId id="33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9900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84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3DC12-05B1-4E0A-BE54-9657D3D184DB}" type="datetimeFigureOut">
              <a:rPr lang="en-US" smtClean="0"/>
              <a:pPr/>
              <a:t>9/4/14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69E69-024C-4216-9594-E4D5518BCA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54775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9EFEE234-269F-48EA-BFBD-532671D35F27}" type="datetimeFigureOut">
              <a:rPr lang="en-US" smtClean="0"/>
              <a:pPr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9F5028A8-73A1-4ECF-819C-5AAE1182A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E234-269F-48EA-BFBD-532671D35F27}" type="datetimeFigureOut">
              <a:rPr lang="en-US" smtClean="0"/>
              <a:pPr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28A8-73A1-4ECF-819C-5AAE1182AD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E234-269F-48EA-BFBD-532671D35F27}" type="datetimeFigureOut">
              <a:rPr lang="en-US" smtClean="0"/>
              <a:pPr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28A8-73A1-4ECF-819C-5AAE1182A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E234-269F-48EA-BFBD-532671D35F27}" type="datetimeFigureOut">
              <a:rPr lang="en-US" smtClean="0"/>
              <a:pPr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28A8-73A1-4ECF-819C-5AAE1182AD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E234-269F-48EA-BFBD-532671D35F27}" type="datetimeFigureOut">
              <a:rPr lang="en-US" smtClean="0"/>
              <a:pPr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28A8-73A1-4ECF-819C-5AAE1182A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E234-269F-48EA-BFBD-532671D35F27}" type="datetimeFigureOut">
              <a:rPr lang="en-US" smtClean="0"/>
              <a:pPr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28A8-73A1-4ECF-819C-5AAE1182AD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3B2452-12D1-9C48-B326-D3495058130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E234-269F-48EA-BFBD-532671D35F27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9/4/14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28A8-73A1-4ECF-819C-5AAE1182AD3A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E234-269F-48EA-BFBD-532671D35F27}" type="datetimeFigureOut">
              <a:rPr lang="en-US" smtClean="0"/>
              <a:pPr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28A8-73A1-4ECF-819C-5AAE1182A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9EFEE234-269F-48EA-BFBD-532671D35F27}" type="datetimeFigureOut">
              <a:rPr lang="en-US" smtClean="0"/>
              <a:pPr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E234-269F-48EA-BFBD-532671D35F27}" type="datetimeFigureOut">
              <a:rPr lang="en-US" smtClean="0"/>
              <a:pPr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28A8-73A1-4ECF-819C-5AAE1182A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E234-269F-48EA-BFBD-532671D35F27}" type="datetimeFigureOut">
              <a:rPr lang="en-US" smtClean="0"/>
              <a:pPr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28A8-73A1-4ECF-819C-5AAE1182A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E234-269F-48EA-BFBD-532671D35F27}" type="datetimeFigureOut">
              <a:rPr lang="en-US" smtClean="0"/>
              <a:pPr/>
              <a:t>9/4/14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28A8-73A1-4ECF-819C-5AAE1182AD3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E234-269F-48EA-BFBD-532671D35F27}" type="datetimeFigureOut">
              <a:rPr lang="en-US" smtClean="0"/>
              <a:pPr/>
              <a:t>9/4/14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28A8-73A1-4ECF-819C-5AAE1182A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E234-269F-48EA-BFBD-532671D35F27}" type="datetimeFigureOut">
              <a:rPr lang="en-US" smtClean="0"/>
              <a:pPr/>
              <a:t>9/4/14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28A8-73A1-4ECF-819C-5AAE1182A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E234-269F-48EA-BFBD-532671D35F27}" type="datetimeFigureOut">
              <a:rPr lang="en-US" smtClean="0"/>
              <a:pPr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28A8-73A1-4ECF-819C-5AAE1182A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9EFEE234-269F-48EA-BFBD-532671D35F27}" type="datetimeFigureOut">
              <a:rPr lang="en-US" smtClean="0"/>
              <a:pPr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9F5028A8-73A1-4ECF-819C-5AAE1182A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tx1">
                <a:alpha val="74997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tx1">
                <a:alpha val="74997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91666CE-320D-FA4A-AC97-782459FBBD06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9EFEE234-269F-48EA-BFBD-532671D35F27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9/4/14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9F5028A8-73A1-4ECF-819C-5AAE1182AD3A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latin typeface="American Typewriter"/>
                <a:cs typeface="American Typewriter"/>
              </a:rPr>
              <a:t>Homework- Due Thurs 2/20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752600"/>
            <a:ext cx="8763000" cy="4525963"/>
          </a:xfrm>
        </p:spPr>
        <p:txBody>
          <a:bodyPr>
            <a:normAutofit/>
          </a:bodyPr>
          <a:lstStyle/>
          <a:p>
            <a:pPr marL="750888" lvl="1" indent="-514350" algn="ctr">
              <a:buNone/>
              <a:defRPr/>
            </a:pPr>
            <a:r>
              <a:rPr lang="en-US" sz="4200" b="1" dirty="0" smtClean="0">
                <a:solidFill>
                  <a:schemeClr val="accent2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Balloon Lab – </a:t>
            </a:r>
          </a:p>
          <a:p>
            <a:pPr marL="750888" lvl="1" indent="-514350" algn="ctr">
              <a:buNone/>
              <a:defRPr/>
            </a:pPr>
            <a:r>
              <a:rPr lang="en-US" sz="3600" dirty="0" smtClean="0">
                <a:solidFill>
                  <a:schemeClr val="accent2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Conclusion Paragraph </a:t>
            </a:r>
            <a:endParaRPr lang="en-US" sz="2800" dirty="0" smtClean="0">
              <a:latin typeface="Cambria"/>
              <a:ea typeface="American Typewriter" charset="0"/>
              <a:cs typeface="Cambria"/>
            </a:endParaRPr>
          </a:p>
          <a:p>
            <a:pPr marL="750888" lvl="1" indent="-514350">
              <a:defRPr/>
            </a:pPr>
            <a:endParaRPr lang="en-US" sz="3000" dirty="0" smtClean="0">
              <a:latin typeface="Cambria"/>
              <a:ea typeface="American Typewriter" charset="0"/>
              <a:cs typeface="Cambria"/>
            </a:endParaRPr>
          </a:p>
        </p:txBody>
      </p:sp>
      <p:sp>
        <p:nvSpPr>
          <p:cNvPr id="184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E7CAC7-DAB1-5845-BF6A-67A4D1006EB5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8"/>
          <p:cNvSpPr>
            <a:spLocks noChangeArrowheads="1"/>
          </p:cNvSpPr>
          <p:nvPr/>
        </p:nvSpPr>
        <p:spPr bwMode="auto">
          <a:xfrm>
            <a:off x="0" y="685800"/>
            <a:ext cx="8915400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ctr">
            <a:prstTxWarp prst="textNoShape">
              <a:avLst/>
            </a:prstTxWarp>
            <a:spAutoFit/>
          </a:bodyPr>
          <a:lstStyle/>
          <a:p>
            <a:pPr marL="857250" indent="-857250" algn="ctr" eaLnBrk="1" hangingPunct="1">
              <a:tabLst>
                <a:tab pos="1143000" algn="l"/>
              </a:tabLst>
            </a:pPr>
            <a:r>
              <a:rPr lang="en-US" sz="4000" dirty="0">
                <a:solidFill>
                  <a:srgbClr val="6699FF"/>
                </a:solidFill>
                <a:latin typeface="Cambria" charset="0"/>
              </a:rPr>
              <a:t>STEP 6 | REACH A CONCLUSION</a:t>
            </a:r>
          </a:p>
          <a:p>
            <a:pPr marL="857250" indent="-857250" algn="ctr" eaLnBrk="1" hangingPunct="1">
              <a:tabLst>
                <a:tab pos="1143000" algn="l"/>
              </a:tabLst>
            </a:pPr>
            <a:r>
              <a:rPr lang="en-US" sz="3800" dirty="0">
                <a:solidFill>
                  <a:srgbClr val="4FBDE3"/>
                </a:solidFill>
                <a:latin typeface="Cambria" charset="0"/>
              </a:rPr>
              <a:t>U = </a:t>
            </a:r>
            <a:r>
              <a:rPr lang="en-US" sz="3800" u="sng" dirty="0">
                <a:solidFill>
                  <a:srgbClr val="4FBDE3"/>
                </a:solidFill>
                <a:latin typeface="Cambria" charset="0"/>
              </a:rPr>
              <a:t>Uncertainty</a:t>
            </a:r>
            <a:r>
              <a:rPr lang="en-US" sz="3800" dirty="0">
                <a:solidFill>
                  <a:srgbClr val="4FBDE3"/>
                </a:solidFill>
                <a:latin typeface="Cambria" charset="0"/>
              </a:rPr>
              <a:t>: Describe uncertainties that exist, if any</a:t>
            </a:r>
            <a:r>
              <a:rPr lang="en-US" sz="3800" dirty="0" smtClean="0">
                <a:solidFill>
                  <a:srgbClr val="4FBDE3"/>
                </a:solidFill>
                <a:latin typeface="Cambria" charset="0"/>
              </a:rPr>
              <a:t>.</a:t>
            </a:r>
          </a:p>
          <a:p>
            <a:pPr marL="857250" indent="-857250" algn="ctr" eaLnBrk="1" hangingPunct="1">
              <a:tabLst>
                <a:tab pos="1143000" algn="l"/>
              </a:tabLst>
            </a:pPr>
            <a:endParaRPr lang="en-US" sz="3800" dirty="0" smtClean="0">
              <a:solidFill>
                <a:srgbClr val="4FBDE3"/>
              </a:solidFill>
              <a:latin typeface="Cambria" charset="0"/>
            </a:endParaRPr>
          </a:p>
          <a:p>
            <a:pPr marL="857250" indent="-857250" algn="ctr" eaLnBrk="1" hangingPunct="1">
              <a:tabLst>
                <a:tab pos="1143000" algn="l"/>
              </a:tabLst>
            </a:pPr>
            <a:r>
              <a:rPr lang="en-US" sz="3800" dirty="0" smtClean="0">
                <a:solidFill>
                  <a:srgbClr val="4FBDE3"/>
                </a:solidFill>
                <a:latin typeface="Cambria" charset="0"/>
              </a:rPr>
              <a:t>Raise your hand if you suck @ </a:t>
            </a:r>
            <a:r>
              <a:rPr lang="en-US" sz="3800" dirty="0" smtClean="0">
                <a:solidFill>
                  <a:srgbClr val="BBE0E3"/>
                </a:solidFill>
                <a:latin typeface="Cambria" charset="0"/>
              </a:rPr>
              <a:t>measuring your distance?</a:t>
            </a:r>
          </a:p>
          <a:p>
            <a:pPr lvl="1" indent="457200" eaLnBrk="1" hangingPunct="1">
              <a:lnSpc>
                <a:spcPct val="150000"/>
              </a:lnSpc>
              <a:tabLst>
                <a:tab pos="1143000" algn="l"/>
              </a:tabLst>
            </a:pPr>
            <a:endParaRPr lang="en-US" sz="3000" i="1" dirty="0">
              <a:solidFill>
                <a:srgbClr val="FFFF00"/>
              </a:solidFill>
              <a:latin typeface="Tw Cen 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8"/>
          <p:cNvSpPr>
            <a:spLocks noChangeArrowheads="1"/>
          </p:cNvSpPr>
          <p:nvPr/>
        </p:nvSpPr>
        <p:spPr bwMode="auto">
          <a:xfrm>
            <a:off x="228600" y="381000"/>
            <a:ext cx="8915400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ctr">
            <a:prstTxWarp prst="textNoShape">
              <a:avLst/>
            </a:prstTxWarp>
            <a:spAutoFit/>
          </a:bodyPr>
          <a:lstStyle/>
          <a:p>
            <a:pPr marL="857250" indent="-857250" algn="ctr" eaLnBrk="1" hangingPunct="1">
              <a:tabLst>
                <a:tab pos="1143000" algn="l"/>
              </a:tabLst>
            </a:pPr>
            <a:r>
              <a:rPr lang="en-US" sz="4000" dirty="0">
                <a:solidFill>
                  <a:srgbClr val="6699FF"/>
                </a:solidFill>
                <a:latin typeface="Cambria" charset="0"/>
              </a:rPr>
              <a:t>STEP 6 | REACH A CONCLUSION</a:t>
            </a:r>
          </a:p>
          <a:p>
            <a:pPr marL="857250" indent="-857250" algn="ctr" eaLnBrk="1" hangingPunct="1">
              <a:tabLst>
                <a:tab pos="1143000" algn="l"/>
              </a:tabLst>
            </a:pPr>
            <a:r>
              <a:rPr lang="en-US" sz="3800" dirty="0">
                <a:solidFill>
                  <a:srgbClr val="4FBDE3"/>
                </a:solidFill>
                <a:latin typeface="Cambria" charset="0"/>
              </a:rPr>
              <a:t>U = </a:t>
            </a:r>
            <a:r>
              <a:rPr lang="en-US" sz="3800" u="sng" dirty="0">
                <a:solidFill>
                  <a:srgbClr val="4FBDE3"/>
                </a:solidFill>
                <a:latin typeface="Cambria" charset="0"/>
              </a:rPr>
              <a:t>Uncertainty</a:t>
            </a:r>
            <a:r>
              <a:rPr lang="en-US" sz="3800" dirty="0">
                <a:solidFill>
                  <a:srgbClr val="4FBDE3"/>
                </a:solidFill>
                <a:latin typeface="Cambria" charset="0"/>
              </a:rPr>
              <a:t>: Describe uncertainties that exist, if any</a:t>
            </a:r>
            <a:r>
              <a:rPr lang="en-US" sz="3800" dirty="0" smtClean="0">
                <a:solidFill>
                  <a:srgbClr val="4FBDE3"/>
                </a:solidFill>
                <a:latin typeface="Cambria" charset="0"/>
              </a:rPr>
              <a:t>.</a:t>
            </a:r>
          </a:p>
          <a:p>
            <a:pPr marL="857250" indent="-857250" algn="ctr" eaLnBrk="1" hangingPunct="1">
              <a:tabLst>
                <a:tab pos="1143000" algn="l"/>
              </a:tabLst>
            </a:pPr>
            <a:endParaRPr lang="en-US" sz="3800" dirty="0" smtClean="0">
              <a:solidFill>
                <a:srgbClr val="4FBDE3"/>
              </a:solidFill>
              <a:latin typeface="Cambria" charset="0"/>
            </a:endParaRPr>
          </a:p>
          <a:p>
            <a:pPr marL="857250" indent="-857250" algn="ctr" eaLnBrk="1" hangingPunct="1">
              <a:tabLst>
                <a:tab pos="1143000" algn="l"/>
              </a:tabLst>
            </a:pPr>
            <a:r>
              <a:rPr lang="en-US" sz="3800" dirty="0" smtClean="0">
                <a:solidFill>
                  <a:srgbClr val="4FBDE3"/>
                </a:solidFill>
                <a:latin typeface="Cambria" charset="0"/>
              </a:rPr>
              <a:t>Raise your hand if you suck @ </a:t>
            </a:r>
            <a:r>
              <a:rPr lang="en-US" sz="3800" dirty="0" smtClean="0">
                <a:solidFill>
                  <a:schemeClr val="accent1"/>
                </a:solidFill>
                <a:latin typeface="Cambria" charset="0"/>
              </a:rPr>
              <a:t>inflating your balloon exactly 5cm each trial?</a:t>
            </a:r>
          </a:p>
          <a:p>
            <a:pPr lvl="1" indent="457200" eaLnBrk="1" hangingPunct="1">
              <a:lnSpc>
                <a:spcPct val="150000"/>
              </a:lnSpc>
              <a:tabLst>
                <a:tab pos="1143000" algn="l"/>
              </a:tabLst>
            </a:pPr>
            <a:endParaRPr lang="en-US" sz="3000" i="1" dirty="0">
              <a:solidFill>
                <a:srgbClr val="FFFF00"/>
              </a:solidFill>
              <a:latin typeface="Tw Cen 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/>
          <p:cNvSpPr>
            <a:spLocks noChangeArrowheads="1"/>
          </p:cNvSpPr>
          <p:nvPr/>
        </p:nvSpPr>
        <p:spPr bwMode="auto">
          <a:xfrm>
            <a:off x="0" y="228600"/>
            <a:ext cx="9144000" cy="6063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 anchor="ctr">
            <a:prstTxWarp prst="textNoShape">
              <a:avLst/>
            </a:prstTxWarp>
            <a:spAutoFit/>
          </a:bodyPr>
          <a:lstStyle/>
          <a:p>
            <a:pPr marL="857250" indent="-857250" algn="ctr" eaLnBrk="1" hangingPunct="1">
              <a:tabLst>
                <a:tab pos="1143000" algn="l"/>
              </a:tabLst>
            </a:pPr>
            <a:r>
              <a:rPr lang="en-US" sz="4000" dirty="0">
                <a:solidFill>
                  <a:srgbClr val="6699FF"/>
                </a:solidFill>
                <a:latin typeface="Cambria" charset="0"/>
              </a:rPr>
              <a:t>STEP 6 | REACH A CONCLUSION</a:t>
            </a:r>
          </a:p>
          <a:p>
            <a:pPr marL="857250" indent="-857250" algn="ctr" eaLnBrk="1" hangingPunct="1">
              <a:tabLst>
                <a:tab pos="1143000" algn="l"/>
              </a:tabLst>
            </a:pPr>
            <a:r>
              <a:rPr lang="en-US" sz="3600" dirty="0">
                <a:solidFill>
                  <a:srgbClr val="FFFF00"/>
                </a:solidFill>
                <a:latin typeface="Cambria" charset="0"/>
              </a:rPr>
              <a:t>N = </a:t>
            </a:r>
            <a:r>
              <a:rPr lang="en-US" sz="3600" u="sng" dirty="0">
                <a:solidFill>
                  <a:srgbClr val="FFFF00"/>
                </a:solidFill>
                <a:latin typeface="Cambria" charset="0"/>
              </a:rPr>
              <a:t>New</a:t>
            </a:r>
            <a:r>
              <a:rPr lang="en-US" sz="3600" dirty="0">
                <a:solidFill>
                  <a:srgbClr val="FFFF00"/>
                </a:solidFill>
                <a:latin typeface="Cambria" charset="0"/>
              </a:rPr>
              <a:t>: Write two new things you learned</a:t>
            </a:r>
            <a:r>
              <a:rPr lang="en-US" sz="3600" dirty="0" smtClean="0">
                <a:solidFill>
                  <a:srgbClr val="FFFF00"/>
                </a:solidFill>
                <a:latin typeface="Cambria" charset="0"/>
              </a:rPr>
              <a:t>.</a:t>
            </a:r>
          </a:p>
          <a:p>
            <a:pPr marL="857250" indent="-857250" algn="ctr" eaLnBrk="1" hangingPunct="1">
              <a:tabLst>
                <a:tab pos="1143000" algn="l"/>
              </a:tabLst>
            </a:pPr>
            <a:endParaRPr lang="en-US" sz="3600" dirty="0" smtClean="0">
              <a:solidFill>
                <a:srgbClr val="FFFF00"/>
              </a:solidFill>
              <a:latin typeface="Cambria"/>
              <a:cs typeface="Cambria"/>
            </a:endParaRPr>
          </a:p>
          <a:p>
            <a:pPr marL="857250" indent="-857250" algn="ctr" eaLnBrk="1" hangingPunct="1">
              <a:tabLst>
                <a:tab pos="1143000" algn="l"/>
              </a:tabLst>
            </a:pPr>
            <a:r>
              <a:rPr lang="en-US" sz="3600" b="1" dirty="0" smtClean="0">
                <a:solidFill>
                  <a:srgbClr val="FFFF00"/>
                </a:solidFill>
                <a:latin typeface="Cambria"/>
                <a:cs typeface="Cambria"/>
              </a:rPr>
              <a:t>Tie it back to our objective</a:t>
            </a:r>
          </a:p>
          <a:p>
            <a:pPr marL="857250" indent="-857250" algn="ctr" eaLnBrk="1" hangingPunct="1">
              <a:tabLst>
                <a:tab pos="1143000" algn="l"/>
              </a:tabLst>
            </a:pPr>
            <a:endParaRPr lang="en-US" sz="3600" b="1" dirty="0" smtClean="0">
              <a:solidFill>
                <a:srgbClr val="FFFF00"/>
              </a:solidFill>
              <a:latin typeface="Cambria"/>
              <a:cs typeface="Cambria"/>
            </a:endParaRPr>
          </a:p>
          <a:p>
            <a:pPr marL="857250" indent="-857250" algn="ctr" eaLnBrk="1" hangingPunct="1">
              <a:tabLst>
                <a:tab pos="1143000" algn="l"/>
              </a:tabLst>
            </a:pPr>
            <a:r>
              <a:rPr lang="en-US" sz="3600" dirty="0" smtClean="0">
                <a:solidFill>
                  <a:srgbClr val="FFFF00"/>
                </a:solidFill>
                <a:latin typeface="Cambria"/>
                <a:cs typeface="Cambria"/>
              </a:rPr>
              <a:t>What did you learn about:</a:t>
            </a:r>
          </a:p>
          <a:p>
            <a:pPr marL="857250" indent="-857250" algn="ctr" eaLnBrk="1" hangingPunct="1">
              <a:tabLst>
                <a:tab pos="1143000" algn="l"/>
              </a:tabLst>
            </a:pPr>
            <a:r>
              <a:rPr lang="en-US" sz="3600" dirty="0" smtClean="0">
                <a:solidFill>
                  <a:srgbClr val="FFFF00"/>
                </a:solidFill>
                <a:latin typeface="Cambria"/>
                <a:cs typeface="Cambria"/>
              </a:rPr>
              <a:t> The big bang theory?</a:t>
            </a:r>
          </a:p>
          <a:p>
            <a:pPr marL="857250" indent="-857250" algn="ctr" eaLnBrk="1" hangingPunct="1">
              <a:tabLst>
                <a:tab pos="1143000" algn="l"/>
              </a:tabLst>
            </a:pPr>
            <a:r>
              <a:rPr lang="en-US" sz="3600" dirty="0" smtClean="0">
                <a:solidFill>
                  <a:srgbClr val="FFFF00"/>
                </a:solidFill>
                <a:latin typeface="Cambria"/>
                <a:cs typeface="Cambria"/>
              </a:rPr>
              <a:t>The expanding universe?</a:t>
            </a:r>
          </a:p>
          <a:p>
            <a:pPr marL="857250" indent="-857250" algn="ctr" eaLnBrk="1" hangingPunct="1">
              <a:tabLst>
                <a:tab pos="1143000" algn="l"/>
              </a:tabLst>
            </a:pPr>
            <a:r>
              <a:rPr lang="en-US" sz="3600" dirty="0" smtClean="0">
                <a:solidFill>
                  <a:srgbClr val="FFFF00"/>
                </a:solidFill>
                <a:latin typeface="Cambria"/>
                <a:cs typeface="Cambria"/>
              </a:rPr>
              <a:t>Astronomical hierarchy?</a:t>
            </a:r>
          </a:p>
          <a:p>
            <a:pPr marL="857250" indent="-857250" algn="ctr" eaLnBrk="1" hangingPunct="1">
              <a:tabLst>
                <a:tab pos="1143000" algn="l"/>
              </a:tabLst>
            </a:pPr>
            <a:endParaRPr lang="en-US" sz="3600" dirty="0" smtClean="0">
              <a:solidFill>
                <a:srgbClr val="FFFF00"/>
              </a:solidFill>
              <a:latin typeface="Cambria"/>
              <a:cs typeface="Cambria"/>
            </a:endParaRPr>
          </a:p>
          <a:p>
            <a:pPr marL="857250" indent="-857250" algn="ctr" eaLnBrk="1" hangingPunct="1">
              <a:tabLst>
                <a:tab pos="1143000" algn="l"/>
              </a:tabLst>
            </a:pPr>
            <a:r>
              <a:rPr lang="en-US" sz="3000" i="1" dirty="0" smtClean="0">
                <a:solidFill>
                  <a:srgbClr val="FF9900"/>
                </a:solidFill>
                <a:latin typeface="Cambria"/>
                <a:cs typeface="Cambria"/>
              </a:rPr>
              <a:t>As your teacher- Ms. Northrup lives to read this answer. </a:t>
            </a:r>
            <a:r>
              <a:rPr lang="en-US" sz="3000" i="1" dirty="0" smtClean="0">
                <a:solidFill>
                  <a:srgbClr val="FF9900"/>
                </a:solidFill>
                <a:latin typeface="Tw Cen MT" charset="0"/>
              </a:rPr>
              <a:t> </a:t>
            </a:r>
            <a:endParaRPr lang="en-US" sz="3000" i="1" dirty="0">
              <a:solidFill>
                <a:srgbClr val="FF9900"/>
              </a:solidFill>
              <a:latin typeface="Tw Cen 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latin typeface="American Typewriter"/>
                <a:cs typeface="American Typewriter"/>
              </a:rPr>
              <a:t>Homework- Due Thurs 2/20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752600"/>
            <a:ext cx="8763000" cy="4525963"/>
          </a:xfrm>
        </p:spPr>
        <p:txBody>
          <a:bodyPr>
            <a:normAutofit/>
          </a:bodyPr>
          <a:lstStyle/>
          <a:p>
            <a:pPr marL="750888" lvl="1" indent="-514350" algn="ctr">
              <a:buNone/>
              <a:defRPr/>
            </a:pPr>
            <a:r>
              <a:rPr lang="en-US" sz="4200" dirty="0" smtClean="0">
                <a:solidFill>
                  <a:schemeClr val="accent2"/>
                </a:solidFill>
                <a:latin typeface="Cambria"/>
                <a:ea typeface="American Typewriter" charset="0"/>
                <a:cs typeface="Cambria"/>
              </a:rPr>
              <a:t>Balloon Lab – </a:t>
            </a:r>
          </a:p>
          <a:p>
            <a:pPr marL="750888" lvl="1" indent="-514350" algn="ctr">
              <a:buNone/>
              <a:defRPr/>
            </a:pP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Cambria"/>
                <a:ea typeface="American Typewriter" charset="0"/>
                <a:cs typeface="Cambria"/>
              </a:rPr>
              <a:t>Conclusion Paragraph </a:t>
            </a:r>
          </a:p>
          <a:p>
            <a:pPr marL="750888" lvl="1" indent="-514350" algn="ctr">
              <a:buNone/>
              <a:defRPr/>
            </a:pPr>
            <a:r>
              <a:rPr lang="en-US" sz="3600" dirty="0" smtClean="0">
                <a:solidFill>
                  <a:srgbClr val="000090"/>
                </a:solidFill>
                <a:latin typeface="Cambria"/>
                <a:ea typeface="American Typewriter" charset="0"/>
                <a:cs typeface="Cambria"/>
              </a:rPr>
              <a:t>On a separate paper</a:t>
            </a:r>
          </a:p>
          <a:p>
            <a:pPr marL="750888" lvl="1" indent="-514350" algn="ctr">
              <a:buNone/>
              <a:defRPr/>
            </a:pPr>
            <a:r>
              <a:rPr lang="en-US" sz="3600" dirty="0" smtClean="0">
                <a:latin typeface="Cambria"/>
                <a:ea typeface="American Typewriter" charset="0"/>
                <a:cs typeface="Cambria"/>
              </a:rPr>
              <a:t>Come see me after school for help</a:t>
            </a:r>
          </a:p>
          <a:p>
            <a:pPr marL="750888" lvl="1" indent="-514350" algn="ctr">
              <a:buNone/>
              <a:defRPr/>
            </a:pPr>
            <a:r>
              <a:rPr lang="en-US" sz="3600" b="1" dirty="0" smtClean="0">
                <a:latin typeface="Cambria"/>
                <a:ea typeface="American Typewriter" charset="0"/>
                <a:cs typeface="Cambria"/>
              </a:rPr>
              <a:t>NOW please </a:t>
            </a:r>
            <a:r>
              <a:rPr lang="en-US" sz="3600" b="1" u="sng" dirty="0" smtClean="0">
                <a:latin typeface="Cambria"/>
                <a:ea typeface="American Typewriter" charset="0"/>
                <a:cs typeface="Cambria"/>
              </a:rPr>
              <a:t>Clear Your Desk</a:t>
            </a:r>
          </a:p>
          <a:p>
            <a:pPr marL="750888" lvl="1" indent="-514350" algn="ctr">
              <a:buNone/>
              <a:defRPr/>
            </a:pPr>
            <a:endParaRPr lang="en-US" sz="3600" dirty="0" smtClean="0">
              <a:latin typeface="Cambria"/>
              <a:ea typeface="American Typewriter" charset="0"/>
              <a:cs typeface="Cambria"/>
            </a:endParaRPr>
          </a:p>
          <a:p>
            <a:pPr marL="750888" lvl="1" indent="-514350" algn="ctr">
              <a:buNone/>
              <a:defRPr/>
            </a:pPr>
            <a:endParaRPr lang="en-US" sz="3600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pPr marL="750888" lvl="1" indent="-514350">
              <a:defRPr/>
            </a:pPr>
            <a:endParaRPr lang="en-US" sz="2800" dirty="0" smtClean="0">
              <a:latin typeface="Cambria"/>
              <a:ea typeface="American Typewriter" charset="0"/>
              <a:cs typeface="Cambria"/>
            </a:endParaRPr>
          </a:p>
          <a:p>
            <a:pPr marL="750888" lvl="1" indent="-514350">
              <a:defRPr/>
            </a:pPr>
            <a:endParaRPr lang="en-US" sz="3000" dirty="0" smtClean="0">
              <a:latin typeface="Cambria"/>
              <a:ea typeface="American Typewriter" charset="0"/>
              <a:cs typeface="Cambria"/>
            </a:endParaRPr>
          </a:p>
        </p:txBody>
      </p:sp>
      <p:sp>
        <p:nvSpPr>
          <p:cNvPr id="184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E7CAC7-DAB1-5845-BF6A-67A4D1006EB5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13</a:t>
            </a:fld>
            <a:endParaRPr lang="en-US" smtClean="0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latin typeface="American Typewriter"/>
                <a:cs typeface="American Typewriter"/>
              </a:rPr>
              <a:t>Homework- Due Thurs 2/20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828800"/>
            <a:ext cx="8763000" cy="4525963"/>
          </a:xfrm>
        </p:spPr>
        <p:txBody>
          <a:bodyPr>
            <a:normAutofit/>
          </a:bodyPr>
          <a:lstStyle/>
          <a:p>
            <a:pPr marL="750888" lvl="1" indent="-514350" algn="ctr">
              <a:buNone/>
              <a:defRPr/>
            </a:pPr>
            <a:r>
              <a:rPr lang="en-US" sz="4200" b="1" dirty="0" smtClean="0">
                <a:solidFill>
                  <a:schemeClr val="bg2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4 Volunteers Pass Out Labs</a:t>
            </a:r>
          </a:p>
          <a:p>
            <a:pPr marL="750888" lvl="1" indent="-514350" algn="ctr">
              <a:buNone/>
              <a:defRPr/>
            </a:pPr>
            <a:r>
              <a:rPr lang="en-US" sz="4200" dirty="0" smtClean="0">
                <a:solidFill>
                  <a:schemeClr val="accent2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Balloon Lab  </a:t>
            </a:r>
          </a:p>
          <a:p>
            <a:pPr marL="750888" lvl="1" indent="-514350" algn="ctr">
              <a:buNone/>
              <a:defRPr/>
            </a:pPr>
            <a:r>
              <a:rPr lang="en-US" sz="3600" dirty="0" smtClean="0">
                <a:solidFill>
                  <a:schemeClr val="accent2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Conclusion Paragraph</a:t>
            </a:r>
          </a:p>
          <a:p>
            <a:pPr marL="750888" lvl="1" indent="-514350">
              <a:buNone/>
              <a:defRPr/>
            </a:pPr>
            <a:r>
              <a:rPr lang="en-US" sz="3000" b="0" dirty="0" smtClean="0">
                <a:latin typeface="Cambria"/>
                <a:ea typeface="American Typewriter" charset="0"/>
                <a:cs typeface="Cambria"/>
              </a:rPr>
              <a:t>1. Use </a:t>
            </a:r>
            <a:r>
              <a:rPr lang="en-US" sz="3000" dirty="0" smtClean="0">
                <a:latin typeface="Cambria"/>
                <a:ea typeface="American Typewriter" charset="0"/>
                <a:cs typeface="Cambria"/>
              </a:rPr>
              <a:t>RERUN – </a:t>
            </a:r>
            <a:r>
              <a:rPr lang="en-US" sz="3000" i="1" dirty="0" smtClean="0">
                <a:latin typeface="Cambria"/>
                <a:ea typeface="American Typewriter" charset="0"/>
                <a:cs typeface="Cambria"/>
              </a:rPr>
              <a:t>we will talk about my expectations</a:t>
            </a:r>
            <a:endParaRPr lang="en-US" sz="3000" b="0" i="1" dirty="0" smtClean="0">
              <a:latin typeface="Cambria"/>
              <a:ea typeface="American Typewriter" charset="0"/>
              <a:cs typeface="Cambria"/>
            </a:endParaRPr>
          </a:p>
          <a:p>
            <a:pPr marL="750888" lvl="1" indent="-514350">
              <a:buNone/>
              <a:defRPr/>
            </a:pPr>
            <a:r>
              <a:rPr lang="en-US" sz="3000" dirty="0" smtClean="0">
                <a:latin typeface="Cambria"/>
                <a:ea typeface="American Typewriter" charset="0"/>
                <a:cs typeface="Cambria"/>
              </a:rPr>
              <a:t>2. Re-Write your observations using complete sentences</a:t>
            </a:r>
          </a:p>
          <a:p>
            <a:pPr marL="750888" lvl="1" indent="-514350">
              <a:defRPr/>
            </a:pPr>
            <a:endParaRPr lang="en-US" sz="2800" dirty="0" smtClean="0">
              <a:latin typeface="Cambria"/>
              <a:ea typeface="American Typewriter" charset="0"/>
              <a:cs typeface="Cambria"/>
            </a:endParaRPr>
          </a:p>
          <a:p>
            <a:pPr marL="750888" lvl="1" indent="-514350">
              <a:defRPr/>
            </a:pPr>
            <a:endParaRPr lang="en-US" sz="3000" dirty="0" smtClean="0">
              <a:latin typeface="Cambria"/>
              <a:ea typeface="American Typewriter" charset="0"/>
              <a:cs typeface="Cambria"/>
            </a:endParaRPr>
          </a:p>
        </p:txBody>
      </p:sp>
      <p:sp>
        <p:nvSpPr>
          <p:cNvPr id="184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E7CAC7-DAB1-5845-BF6A-67A4D1006EB5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ChangeArrowheads="1"/>
          </p:cNvSpPr>
          <p:nvPr/>
        </p:nvSpPr>
        <p:spPr bwMode="auto">
          <a:xfrm>
            <a:off x="304800" y="533400"/>
            <a:ext cx="807720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ctr">
            <a:prstTxWarp prst="textNoShape">
              <a:avLst/>
            </a:prstTxWarp>
            <a:spAutoFit/>
          </a:bodyPr>
          <a:lstStyle/>
          <a:p>
            <a:pPr marL="857250" indent="-857250" algn="ctr" fontAlgn="base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</a:pPr>
            <a:endParaRPr lang="en-US" sz="2200" i="1" dirty="0">
              <a:solidFill>
                <a:srgbClr val="FFFFFF"/>
              </a:solidFill>
              <a:latin typeface="Tw Cen MT" charset="0"/>
              <a:ea typeface="ＭＳ Ｐゴシック" charset="-128"/>
              <a:cs typeface="ＭＳ Ｐゴシック" charset="-128"/>
            </a:endParaRPr>
          </a:p>
          <a:p>
            <a:pPr marL="857250" indent="-857250" algn="ctr" fontAlgn="base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</a:pPr>
            <a:r>
              <a:rPr lang="en-US" sz="4000" i="1" dirty="0">
                <a:solidFill>
                  <a:srgbClr val="FFFFFF"/>
                </a:solidFill>
                <a:latin typeface="Tw Cen MT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4000" i="1" dirty="0">
                <a:solidFill>
                  <a:srgbClr val="FFFFFF"/>
                </a:solidFill>
                <a:latin typeface="Cambria" charset="0"/>
                <a:ea typeface="ＭＳ Ｐゴシック" charset="-128"/>
                <a:cs typeface="ＭＳ Ｐゴシック" charset="-128"/>
              </a:rPr>
              <a:t>scientists follow these six steps:</a:t>
            </a:r>
          </a:p>
          <a:p>
            <a:pPr marL="857250" indent="-85725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1143000" algn="l"/>
              </a:tabLst>
            </a:pPr>
            <a:r>
              <a:rPr lang="en-US" sz="3000" i="1" dirty="0">
                <a:solidFill>
                  <a:srgbClr val="FFFF00"/>
                </a:solidFill>
                <a:latin typeface="Cambria" charset="0"/>
                <a:ea typeface="ＭＳ Ｐゴシック" charset="-128"/>
                <a:cs typeface="ＭＳ Ｐゴシック" charset="-128"/>
              </a:rPr>
              <a:t>Ask a question!</a:t>
            </a:r>
          </a:p>
          <a:p>
            <a:pPr marL="857250" indent="-85725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1143000" algn="l"/>
              </a:tabLst>
            </a:pPr>
            <a:r>
              <a:rPr lang="en-US" sz="3000" i="1" dirty="0">
                <a:solidFill>
                  <a:srgbClr val="FFFF00"/>
                </a:solidFill>
                <a:latin typeface="Cambria" charset="0"/>
                <a:ea typeface="ＭＳ Ｐゴシック" charset="-128"/>
                <a:cs typeface="ＭＳ Ｐゴシック" charset="-128"/>
              </a:rPr>
              <a:t>Make a hypothesis.</a:t>
            </a:r>
          </a:p>
          <a:p>
            <a:pPr marL="857250" indent="-85725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1143000" algn="l"/>
              </a:tabLst>
            </a:pPr>
            <a:r>
              <a:rPr lang="en-US" sz="3000" i="1" dirty="0">
                <a:solidFill>
                  <a:srgbClr val="FFFF00"/>
                </a:solidFill>
                <a:latin typeface="Cambria" charset="0"/>
                <a:ea typeface="ＭＳ Ｐゴシック" charset="-128"/>
                <a:cs typeface="ＭＳ Ｐゴシック" charset="-128"/>
              </a:rPr>
              <a:t>Research your hypothesis.</a:t>
            </a:r>
          </a:p>
          <a:p>
            <a:pPr marL="857250" indent="-85725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1143000" algn="l"/>
              </a:tabLst>
            </a:pPr>
            <a:r>
              <a:rPr lang="en-US" sz="3000" i="1" dirty="0">
                <a:solidFill>
                  <a:srgbClr val="FFFF00"/>
                </a:solidFill>
                <a:latin typeface="Cambria" charset="0"/>
                <a:ea typeface="ＭＳ Ｐゴシック" charset="-128"/>
                <a:cs typeface="ＭＳ Ｐゴシック" charset="-128"/>
              </a:rPr>
              <a:t>Design an experiment.</a:t>
            </a:r>
          </a:p>
          <a:p>
            <a:pPr marL="857250" indent="-85725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1143000" algn="l"/>
              </a:tabLst>
            </a:pPr>
            <a:r>
              <a:rPr lang="en-US" sz="3000" i="1" dirty="0">
                <a:solidFill>
                  <a:srgbClr val="FFFF00"/>
                </a:solidFill>
                <a:latin typeface="Cambria" charset="0"/>
                <a:ea typeface="ＭＳ Ｐゴシック" charset="-128"/>
                <a:cs typeface="ＭＳ Ｐゴシック" charset="-128"/>
              </a:rPr>
              <a:t>Analyze your experiment.</a:t>
            </a:r>
          </a:p>
          <a:p>
            <a:pPr marL="857250" indent="-85725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1143000" algn="l"/>
              </a:tabLst>
            </a:pPr>
            <a:r>
              <a:rPr lang="en-US" sz="3000" i="1" dirty="0">
                <a:solidFill>
                  <a:srgbClr val="FFFF00"/>
                </a:solidFill>
                <a:latin typeface="Cambria" charset="0"/>
                <a:ea typeface="ＭＳ Ｐゴシック" charset="-128"/>
                <a:cs typeface="ＭＳ Ｐゴシック" charset="-128"/>
              </a:rPr>
              <a:t>Reach a conclusion.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ChangeArrowheads="1"/>
          </p:cNvSpPr>
          <p:nvPr/>
        </p:nvSpPr>
        <p:spPr bwMode="auto">
          <a:xfrm>
            <a:off x="685800" y="734121"/>
            <a:ext cx="76962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ctr">
            <a:prstTxWarp prst="textNoShape">
              <a:avLst/>
            </a:prstTxWarp>
            <a:spAutoFit/>
          </a:bodyPr>
          <a:lstStyle/>
          <a:p>
            <a:pPr marL="857250" indent="-857250" algn="ctr" eaLnBrk="1" hangingPunct="1">
              <a:tabLst>
                <a:tab pos="1143000" algn="l"/>
              </a:tabLst>
            </a:pPr>
            <a:r>
              <a:rPr lang="en-US" sz="5000" i="1" dirty="0">
                <a:solidFill>
                  <a:srgbClr val="6699FF"/>
                </a:solidFill>
                <a:latin typeface="Cambria" charset="0"/>
              </a:rPr>
              <a:t>STEP 1 | ASK A </a:t>
            </a:r>
            <a:r>
              <a:rPr lang="en-US" sz="5000" i="1" dirty="0">
                <a:solidFill>
                  <a:srgbClr val="FFFF00"/>
                </a:solidFill>
                <a:latin typeface="Cambria" charset="0"/>
              </a:rPr>
              <a:t>QUSTION</a:t>
            </a:r>
          </a:p>
          <a:p>
            <a:pPr marL="857250" indent="-857250" algn="ctr" eaLnBrk="1" hangingPunct="1">
              <a:tabLst>
                <a:tab pos="1143000" algn="l"/>
              </a:tabLst>
            </a:pPr>
            <a:endParaRPr lang="en-US" sz="5000" i="1" dirty="0" smtClean="0">
              <a:solidFill>
                <a:srgbClr val="6699FF"/>
              </a:solidFill>
              <a:latin typeface="Cambria" charset="0"/>
            </a:endParaRPr>
          </a:p>
          <a:p>
            <a:pPr marL="857250" indent="-857250" algn="ctr" eaLnBrk="1" hangingPunct="1">
              <a:tabLst>
                <a:tab pos="1143000" algn="l"/>
              </a:tabLst>
            </a:pPr>
            <a:r>
              <a:rPr lang="en-US" sz="5000" i="1" dirty="0" smtClean="0">
                <a:solidFill>
                  <a:schemeClr val="bg1"/>
                </a:solidFill>
                <a:latin typeface="Cambria" charset="0"/>
              </a:rPr>
              <a:t>What will happen to the </a:t>
            </a:r>
            <a:r>
              <a:rPr lang="en-US" sz="5000" i="1" u="sng" dirty="0" smtClean="0">
                <a:solidFill>
                  <a:schemeClr val="bg1"/>
                </a:solidFill>
                <a:latin typeface="Cambria" charset="0"/>
              </a:rPr>
              <a:t>distance</a:t>
            </a:r>
            <a:r>
              <a:rPr lang="en-US" sz="5000" dirty="0" smtClean="0">
                <a:solidFill>
                  <a:schemeClr val="bg1"/>
                </a:solidFill>
                <a:latin typeface="Cambria" charset="0"/>
              </a:rPr>
              <a:t> </a:t>
            </a:r>
            <a:r>
              <a:rPr lang="en-US" sz="5000" i="1" dirty="0" smtClean="0">
                <a:solidFill>
                  <a:schemeClr val="bg1"/>
                </a:solidFill>
                <a:latin typeface="Cambria" charset="0"/>
              </a:rPr>
              <a:t>between the “Home” dot &amp; other dots as the balloon increases?</a:t>
            </a:r>
            <a:endParaRPr lang="en-US" sz="5000" i="1" dirty="0">
              <a:solidFill>
                <a:schemeClr val="bg1"/>
              </a:solidFill>
              <a:latin typeface="Cambri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ChangeArrowheads="1"/>
          </p:cNvSpPr>
          <p:nvPr/>
        </p:nvSpPr>
        <p:spPr bwMode="auto">
          <a:xfrm>
            <a:off x="0" y="730250"/>
            <a:ext cx="9601200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ctr">
            <a:prstTxWarp prst="textNoShape">
              <a:avLst/>
            </a:prstTxWarp>
            <a:spAutoFit/>
          </a:bodyPr>
          <a:lstStyle/>
          <a:p>
            <a:pPr marL="857250" indent="-857250" algn="ctr" eaLnBrk="1" hangingPunct="1">
              <a:tabLst>
                <a:tab pos="1143000" algn="l"/>
              </a:tabLst>
            </a:pPr>
            <a:r>
              <a:rPr lang="en-US" sz="4000">
                <a:solidFill>
                  <a:srgbClr val="6699FF"/>
                </a:solidFill>
                <a:latin typeface="Cambria" charset="0"/>
              </a:rPr>
              <a:t>STEP 6 | REACH A CONCLUSION</a:t>
            </a:r>
          </a:p>
          <a:p>
            <a:pPr marL="857250" indent="-857250" algn="ctr" eaLnBrk="1" hangingPunct="1">
              <a:tabLst>
                <a:tab pos="1143000" algn="l"/>
              </a:tabLst>
            </a:pPr>
            <a:r>
              <a:rPr lang="en-US" sz="4000">
                <a:solidFill>
                  <a:srgbClr val="FF3399"/>
                </a:solidFill>
                <a:latin typeface="Cambria" charset="0"/>
              </a:rPr>
              <a:t>Just remember...</a:t>
            </a:r>
            <a:endParaRPr lang="en-US" sz="2600" i="1">
              <a:solidFill>
                <a:srgbClr val="FF3399"/>
              </a:solidFill>
              <a:latin typeface="Tw Cen MT" charset="0"/>
            </a:endParaRPr>
          </a:p>
        </p:txBody>
      </p:sp>
      <p:pic>
        <p:nvPicPr>
          <p:cNvPr id="26627" name="Picture 2" descr="Screen shot 2014-01-28 at 1.19.28 P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54150" y="2400300"/>
            <a:ext cx="62357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8"/>
          <p:cNvSpPr>
            <a:spLocks noChangeArrowheads="1"/>
          </p:cNvSpPr>
          <p:nvPr/>
        </p:nvSpPr>
        <p:spPr bwMode="auto">
          <a:xfrm>
            <a:off x="0" y="609600"/>
            <a:ext cx="9601200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ctr">
            <a:prstTxWarp prst="textNoShape">
              <a:avLst/>
            </a:prstTxWarp>
            <a:spAutoFit/>
          </a:bodyPr>
          <a:lstStyle/>
          <a:p>
            <a:pPr marL="857250" indent="-857250" algn="ctr" eaLnBrk="1" hangingPunct="1">
              <a:tabLst>
                <a:tab pos="1143000" algn="l"/>
              </a:tabLst>
            </a:pPr>
            <a:r>
              <a:rPr lang="en-US" sz="4000">
                <a:solidFill>
                  <a:srgbClr val="6699FF"/>
                </a:solidFill>
                <a:latin typeface="Cambria" charset="0"/>
              </a:rPr>
              <a:t>STEP 6 | REACH A CONCLUSION</a:t>
            </a:r>
          </a:p>
          <a:p>
            <a:pPr marL="857250" indent="-857250" algn="ctr" eaLnBrk="1" hangingPunct="1">
              <a:tabLst>
                <a:tab pos="1143000" algn="l"/>
              </a:tabLst>
            </a:pPr>
            <a:endParaRPr lang="en-US" sz="2600" i="1">
              <a:solidFill>
                <a:srgbClr val="FFFF00"/>
              </a:solidFill>
              <a:latin typeface="Tw Cen MT" charset="0"/>
            </a:endParaRPr>
          </a:p>
          <a:p>
            <a:pPr lvl="1" indent="457200" eaLnBrk="1" hangingPunct="1">
              <a:lnSpc>
                <a:spcPct val="150000"/>
              </a:lnSpc>
              <a:buFont typeface="Arial" charset="0"/>
              <a:buChar char="•"/>
              <a:tabLst>
                <a:tab pos="1143000" algn="l"/>
              </a:tabLst>
            </a:pPr>
            <a:r>
              <a:rPr lang="en-US" sz="2600">
                <a:solidFill>
                  <a:srgbClr val="FF6600"/>
                </a:solidFill>
                <a:latin typeface="Cambria" charset="0"/>
              </a:rPr>
              <a:t>R = Recall: Describe what you did briefly.</a:t>
            </a:r>
          </a:p>
          <a:p>
            <a:pPr lvl="1" indent="457200" eaLnBrk="1" hangingPunct="1">
              <a:lnSpc>
                <a:spcPct val="150000"/>
              </a:lnSpc>
              <a:buFont typeface="Arial" charset="0"/>
              <a:buChar char="•"/>
              <a:tabLst>
                <a:tab pos="1143000" algn="l"/>
              </a:tabLst>
            </a:pPr>
            <a:r>
              <a:rPr lang="en-US" sz="2600">
                <a:solidFill>
                  <a:srgbClr val="6699FF"/>
                </a:solidFill>
                <a:latin typeface="Cambria" charset="0"/>
              </a:rPr>
              <a:t>E = Explain: Explain the purpose of the study.</a:t>
            </a:r>
          </a:p>
          <a:p>
            <a:pPr lvl="1" indent="457200" eaLnBrk="1" hangingPunct="1">
              <a:lnSpc>
                <a:spcPct val="150000"/>
              </a:lnSpc>
              <a:buFont typeface="Arial" charset="0"/>
              <a:buChar char="•"/>
              <a:tabLst>
                <a:tab pos="1143000" algn="l"/>
              </a:tabLst>
            </a:pPr>
            <a:r>
              <a:rPr lang="en-US" sz="2600">
                <a:solidFill>
                  <a:srgbClr val="30FF61"/>
                </a:solidFill>
                <a:latin typeface="Cambria" charset="0"/>
              </a:rPr>
              <a:t>R = Results: State the results, including which hypothesis was supported by the study.</a:t>
            </a:r>
          </a:p>
          <a:p>
            <a:pPr lvl="1" indent="457200" eaLnBrk="1" hangingPunct="1">
              <a:lnSpc>
                <a:spcPct val="150000"/>
              </a:lnSpc>
              <a:buFont typeface="Arial" charset="0"/>
              <a:buChar char="•"/>
              <a:tabLst>
                <a:tab pos="1143000" algn="l"/>
              </a:tabLst>
            </a:pPr>
            <a:r>
              <a:rPr lang="en-US" sz="2600">
                <a:solidFill>
                  <a:srgbClr val="4FBDE3"/>
                </a:solidFill>
                <a:latin typeface="Cambria" charset="0"/>
              </a:rPr>
              <a:t>U = Uncertainty: Describe uncertainties that exist, if any.</a:t>
            </a:r>
          </a:p>
          <a:p>
            <a:pPr lvl="1" indent="457200" eaLnBrk="1" hangingPunct="1">
              <a:lnSpc>
                <a:spcPct val="150000"/>
              </a:lnSpc>
              <a:buFont typeface="Arial" charset="0"/>
              <a:buChar char="•"/>
              <a:tabLst>
                <a:tab pos="1143000" algn="l"/>
              </a:tabLst>
            </a:pPr>
            <a:r>
              <a:rPr lang="en-US" sz="2600">
                <a:solidFill>
                  <a:srgbClr val="FFFF00"/>
                </a:solidFill>
                <a:latin typeface="Cambria" charset="0"/>
              </a:rPr>
              <a:t>N = New: Write two new things you learned.</a:t>
            </a:r>
            <a:r>
              <a:rPr lang="en-US" sz="3000" i="1">
                <a:solidFill>
                  <a:srgbClr val="FFFF00"/>
                </a:solidFill>
                <a:latin typeface="Tw Cen MT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ChangeArrowheads="1"/>
          </p:cNvSpPr>
          <p:nvPr/>
        </p:nvSpPr>
        <p:spPr bwMode="auto">
          <a:xfrm>
            <a:off x="-457200" y="762000"/>
            <a:ext cx="9601200" cy="5352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ctr">
            <a:prstTxWarp prst="textNoShape">
              <a:avLst/>
            </a:prstTxWarp>
            <a:spAutoFit/>
          </a:bodyPr>
          <a:lstStyle/>
          <a:p>
            <a:pPr marL="857250" indent="-857250" algn="ctr" eaLnBrk="1" hangingPunct="1">
              <a:tabLst>
                <a:tab pos="1143000" algn="l"/>
              </a:tabLst>
            </a:pPr>
            <a:r>
              <a:rPr lang="en-US" sz="4000" dirty="0">
                <a:solidFill>
                  <a:srgbClr val="6699FF"/>
                </a:solidFill>
                <a:latin typeface="Cambria" charset="0"/>
              </a:rPr>
              <a:t>STEP 6 | REACH A CONCLUSION</a:t>
            </a:r>
          </a:p>
          <a:p>
            <a:pPr marL="857250" indent="-857250" algn="ctr" eaLnBrk="1" hangingPunct="1">
              <a:tabLst>
                <a:tab pos="1143000" algn="l"/>
              </a:tabLst>
            </a:pPr>
            <a:endParaRPr lang="en-US" sz="2600" i="1" dirty="0">
              <a:solidFill>
                <a:srgbClr val="FFFF00"/>
              </a:solidFill>
              <a:latin typeface="Tw Cen MT" charset="0"/>
            </a:endParaRPr>
          </a:p>
          <a:p>
            <a:pPr lvl="1" indent="457200" eaLnBrk="1" hangingPunct="1">
              <a:lnSpc>
                <a:spcPct val="150000"/>
              </a:lnSpc>
              <a:buFont typeface="Arial" charset="0"/>
              <a:buChar char="•"/>
              <a:tabLst>
                <a:tab pos="1143000" algn="l"/>
              </a:tabLst>
            </a:pPr>
            <a:r>
              <a:rPr lang="en-US" sz="3800" dirty="0">
                <a:solidFill>
                  <a:srgbClr val="FF6600"/>
                </a:solidFill>
                <a:latin typeface="Cambria" charset="0"/>
              </a:rPr>
              <a:t>R = </a:t>
            </a:r>
            <a:r>
              <a:rPr lang="en-US" sz="3800" u="sng" dirty="0">
                <a:solidFill>
                  <a:srgbClr val="FF6600"/>
                </a:solidFill>
                <a:latin typeface="Cambria" charset="0"/>
              </a:rPr>
              <a:t>Recall</a:t>
            </a:r>
            <a:r>
              <a:rPr lang="en-US" sz="3800" dirty="0">
                <a:solidFill>
                  <a:srgbClr val="FF6600"/>
                </a:solidFill>
                <a:latin typeface="Cambria" charset="0"/>
              </a:rPr>
              <a:t>: Describe what you did briefly</a:t>
            </a:r>
            <a:r>
              <a:rPr lang="en-US" sz="3800" dirty="0" smtClean="0">
                <a:solidFill>
                  <a:srgbClr val="FF6600"/>
                </a:solidFill>
                <a:latin typeface="Cambria" charset="0"/>
              </a:rPr>
              <a:t>.</a:t>
            </a:r>
          </a:p>
          <a:p>
            <a:pPr lvl="1" indent="457200" eaLnBrk="1" hangingPunct="1">
              <a:lnSpc>
                <a:spcPct val="150000"/>
              </a:lnSpc>
              <a:tabLst>
                <a:tab pos="1143000" algn="l"/>
              </a:tabLst>
            </a:pPr>
            <a:r>
              <a:rPr lang="en-US" sz="3800" dirty="0" smtClean="0">
                <a:solidFill>
                  <a:srgbClr val="FF6600"/>
                </a:solidFill>
                <a:latin typeface="Cambria" charset="0"/>
              </a:rPr>
              <a:t>This is your procedure!!!!</a:t>
            </a:r>
          </a:p>
          <a:p>
            <a:pPr lvl="1" indent="457200" eaLnBrk="1" hangingPunct="1">
              <a:lnSpc>
                <a:spcPct val="150000"/>
              </a:lnSpc>
              <a:tabLst>
                <a:tab pos="1143000" algn="l"/>
              </a:tabLst>
            </a:pPr>
            <a:r>
              <a:rPr lang="en-US" sz="3800" dirty="0" smtClean="0">
                <a:solidFill>
                  <a:srgbClr val="FF6600"/>
                </a:solidFill>
                <a:latin typeface="Cambria" charset="0"/>
              </a:rPr>
              <a:t>		1. dots on balloon</a:t>
            </a:r>
          </a:p>
          <a:p>
            <a:pPr lvl="1" indent="457200" eaLnBrk="1" hangingPunct="1">
              <a:lnSpc>
                <a:spcPct val="150000"/>
              </a:lnSpc>
              <a:tabLst>
                <a:tab pos="1143000" algn="l"/>
              </a:tabLst>
            </a:pPr>
            <a:r>
              <a:rPr lang="en-US" sz="3800" dirty="0" smtClean="0">
                <a:solidFill>
                  <a:srgbClr val="FF6600"/>
                </a:solidFill>
                <a:latin typeface="Cambria" charset="0"/>
              </a:rPr>
              <a:t>		2. measured &amp; recorded distance</a:t>
            </a:r>
          </a:p>
          <a:p>
            <a:pPr lvl="1" indent="457200" eaLnBrk="1" hangingPunct="1">
              <a:lnSpc>
                <a:spcPct val="150000"/>
              </a:lnSpc>
              <a:tabLst>
                <a:tab pos="1143000" algn="l"/>
              </a:tabLst>
            </a:pPr>
            <a:r>
              <a:rPr lang="en-US" sz="3800" dirty="0" smtClean="0">
                <a:solidFill>
                  <a:srgbClr val="FF6600"/>
                </a:solidFill>
                <a:latin typeface="Cambria" charset="0"/>
              </a:rPr>
              <a:t>		3. inflated balloon then REPEAT</a:t>
            </a:r>
            <a:endParaRPr lang="en-US" sz="3800" dirty="0">
              <a:solidFill>
                <a:srgbClr val="FF6600"/>
              </a:solidFill>
              <a:latin typeface="Cambri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ChangeArrowheads="1"/>
          </p:cNvSpPr>
          <p:nvPr/>
        </p:nvSpPr>
        <p:spPr bwMode="auto">
          <a:xfrm>
            <a:off x="0" y="381000"/>
            <a:ext cx="9601200" cy="4667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ctr">
            <a:prstTxWarp prst="textNoShape">
              <a:avLst/>
            </a:prstTxWarp>
            <a:spAutoFit/>
          </a:bodyPr>
          <a:lstStyle/>
          <a:p>
            <a:pPr marL="857250" indent="-857250" algn="ctr" eaLnBrk="1" hangingPunct="1">
              <a:tabLst>
                <a:tab pos="1143000" algn="l"/>
              </a:tabLst>
            </a:pPr>
            <a:r>
              <a:rPr lang="en-US" sz="4000" dirty="0">
                <a:solidFill>
                  <a:srgbClr val="6699FF"/>
                </a:solidFill>
                <a:latin typeface="Cambria" charset="0"/>
              </a:rPr>
              <a:t>STEP 6 | REACH A CONCLUSION</a:t>
            </a:r>
          </a:p>
          <a:p>
            <a:pPr marL="857250" indent="-857250" algn="ctr" eaLnBrk="1" hangingPunct="1">
              <a:tabLst>
                <a:tab pos="1143000" algn="l"/>
              </a:tabLst>
            </a:pPr>
            <a:endParaRPr lang="en-US" sz="2600" i="1" dirty="0">
              <a:solidFill>
                <a:srgbClr val="FFFF00"/>
              </a:solidFill>
              <a:latin typeface="Tw Cen MT" charset="0"/>
            </a:endParaRPr>
          </a:p>
          <a:p>
            <a:pPr lvl="1" indent="457200" eaLnBrk="1" hangingPunct="1">
              <a:lnSpc>
                <a:spcPct val="150000"/>
              </a:lnSpc>
              <a:buFont typeface="Arial" charset="0"/>
              <a:buChar char="•"/>
              <a:tabLst>
                <a:tab pos="1143000" algn="l"/>
              </a:tabLst>
            </a:pPr>
            <a:r>
              <a:rPr lang="en-US" sz="3200" dirty="0">
                <a:solidFill>
                  <a:srgbClr val="6699FF"/>
                </a:solidFill>
                <a:latin typeface="Cambria" charset="0"/>
              </a:rPr>
              <a:t>E = </a:t>
            </a:r>
            <a:r>
              <a:rPr lang="en-US" sz="3200" u="sng" dirty="0">
                <a:solidFill>
                  <a:srgbClr val="6699FF"/>
                </a:solidFill>
                <a:latin typeface="Cambria" charset="0"/>
              </a:rPr>
              <a:t>Explain</a:t>
            </a:r>
            <a:r>
              <a:rPr lang="en-US" sz="3200" dirty="0">
                <a:solidFill>
                  <a:srgbClr val="6699FF"/>
                </a:solidFill>
                <a:latin typeface="Cambria" charset="0"/>
              </a:rPr>
              <a:t>: Explain the purpose of the study</a:t>
            </a:r>
            <a:r>
              <a:rPr lang="en-US" sz="3200" dirty="0" smtClean="0">
                <a:solidFill>
                  <a:srgbClr val="6699FF"/>
                </a:solidFill>
                <a:latin typeface="Cambria" charset="0"/>
              </a:rPr>
              <a:t>.</a:t>
            </a:r>
          </a:p>
          <a:p>
            <a:pPr lvl="1" indent="457200" eaLnBrk="1" hangingPunct="1">
              <a:lnSpc>
                <a:spcPct val="150000"/>
              </a:lnSpc>
              <a:tabLst>
                <a:tab pos="1143000" algn="l"/>
              </a:tabLst>
            </a:pPr>
            <a:r>
              <a:rPr lang="en-US" sz="3200" dirty="0" smtClean="0">
                <a:solidFill>
                  <a:srgbClr val="FF9900"/>
                </a:solidFill>
                <a:latin typeface="Cambria" charset="0"/>
              </a:rPr>
              <a:t>What, WHATT?</a:t>
            </a:r>
          </a:p>
          <a:p>
            <a:pPr lvl="1" indent="457200" eaLnBrk="1" hangingPunct="1">
              <a:lnSpc>
                <a:spcPct val="150000"/>
              </a:lnSpc>
              <a:tabLst>
                <a:tab pos="1143000" algn="l"/>
              </a:tabLst>
            </a:pPr>
            <a:r>
              <a:rPr lang="en-US" sz="3200" dirty="0" smtClean="0">
                <a:solidFill>
                  <a:srgbClr val="FF9900"/>
                </a:solidFill>
                <a:latin typeface="Cambria" charset="0"/>
              </a:rPr>
              <a:t>Our Objective- BIG BANG THEORY </a:t>
            </a:r>
          </a:p>
          <a:p>
            <a:pPr lvl="1" indent="457200" eaLnBrk="1" hangingPunct="1">
              <a:lnSpc>
                <a:spcPct val="150000"/>
              </a:lnSpc>
              <a:tabLst>
                <a:tab pos="1143000" algn="l"/>
              </a:tabLst>
            </a:pPr>
            <a:r>
              <a:rPr lang="en-US" sz="3200" dirty="0" smtClean="0">
                <a:solidFill>
                  <a:srgbClr val="FF9900"/>
                </a:solidFill>
                <a:latin typeface="Cambria" charset="0"/>
              </a:rPr>
              <a:t>Always expanding</a:t>
            </a:r>
          </a:p>
          <a:p>
            <a:pPr lvl="1" indent="457200" eaLnBrk="1" hangingPunct="1">
              <a:lnSpc>
                <a:spcPct val="150000"/>
              </a:lnSpc>
              <a:tabLst>
                <a:tab pos="1143000" algn="l"/>
              </a:tabLst>
            </a:pPr>
            <a:endParaRPr lang="en-US" sz="3200" dirty="0">
              <a:solidFill>
                <a:srgbClr val="6699FF"/>
              </a:solidFill>
              <a:latin typeface="Cambri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8"/>
          <p:cNvSpPr>
            <a:spLocks noChangeArrowheads="1"/>
          </p:cNvSpPr>
          <p:nvPr/>
        </p:nvSpPr>
        <p:spPr bwMode="auto">
          <a:xfrm>
            <a:off x="0" y="381000"/>
            <a:ext cx="9144000" cy="584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 anchor="ctr">
            <a:prstTxWarp prst="textNoShape">
              <a:avLst/>
            </a:prstTxWarp>
            <a:spAutoFit/>
          </a:bodyPr>
          <a:lstStyle/>
          <a:p>
            <a:pPr marL="857250" indent="-857250" algn="ctr" eaLnBrk="1" hangingPunct="1">
              <a:tabLst>
                <a:tab pos="1143000" algn="l"/>
              </a:tabLst>
            </a:pPr>
            <a:r>
              <a:rPr lang="en-US" sz="4000" dirty="0">
                <a:solidFill>
                  <a:srgbClr val="6699FF"/>
                </a:solidFill>
                <a:latin typeface="Cambria" charset="0"/>
              </a:rPr>
              <a:t>STEP 6 | REACH A CONCLUSION</a:t>
            </a:r>
          </a:p>
          <a:p>
            <a:pPr marL="857250" indent="-857250" algn="ctr" eaLnBrk="1" hangingPunct="1">
              <a:tabLst>
                <a:tab pos="1143000" algn="l"/>
              </a:tabLst>
            </a:pPr>
            <a:r>
              <a:rPr lang="en-US" sz="3400" dirty="0">
                <a:solidFill>
                  <a:srgbClr val="30FF61"/>
                </a:solidFill>
                <a:latin typeface="Cambria" charset="0"/>
              </a:rPr>
              <a:t>R = </a:t>
            </a:r>
            <a:r>
              <a:rPr lang="en-US" sz="3400" u="sng" dirty="0">
                <a:solidFill>
                  <a:srgbClr val="30FF61"/>
                </a:solidFill>
                <a:latin typeface="Cambria" charset="0"/>
              </a:rPr>
              <a:t>Results</a:t>
            </a:r>
            <a:r>
              <a:rPr lang="en-US" sz="3400" dirty="0">
                <a:solidFill>
                  <a:srgbClr val="30FF61"/>
                </a:solidFill>
                <a:latin typeface="Cambria" charset="0"/>
              </a:rPr>
              <a:t>: State the results, including which hypothesis was supported by the study</a:t>
            </a:r>
            <a:r>
              <a:rPr lang="en-US" sz="3400" dirty="0" smtClean="0">
                <a:solidFill>
                  <a:srgbClr val="30FF61"/>
                </a:solidFill>
                <a:latin typeface="Cambria" charset="0"/>
              </a:rPr>
              <a:t>.</a:t>
            </a:r>
          </a:p>
          <a:p>
            <a:pPr marL="857250" indent="-857250" algn="ctr" eaLnBrk="1" hangingPunct="1">
              <a:tabLst>
                <a:tab pos="1143000" algn="l"/>
              </a:tabLst>
            </a:pPr>
            <a:endParaRPr lang="en-US" sz="3400" dirty="0" smtClean="0">
              <a:solidFill>
                <a:srgbClr val="30FF61"/>
              </a:solidFill>
              <a:latin typeface="Cambria" charset="0"/>
            </a:endParaRPr>
          </a:p>
          <a:p>
            <a:pPr marL="857250" indent="-857250" algn="ctr" eaLnBrk="1" hangingPunct="1">
              <a:tabLst>
                <a:tab pos="1143000" algn="l"/>
              </a:tabLst>
            </a:pPr>
            <a:r>
              <a:rPr lang="en-US" sz="3400" dirty="0" smtClean="0">
                <a:solidFill>
                  <a:srgbClr val="30FF61"/>
                </a:solidFill>
                <a:latin typeface="Cambria" charset="0"/>
              </a:rPr>
              <a:t>What does your data show you???</a:t>
            </a:r>
          </a:p>
          <a:p>
            <a:pPr marL="857250" indent="-857250" algn="ctr" eaLnBrk="1" hangingPunct="1">
              <a:tabLst>
                <a:tab pos="1143000" algn="l"/>
              </a:tabLst>
            </a:pPr>
            <a:endParaRPr lang="en-US" sz="3400" dirty="0" smtClean="0">
              <a:solidFill>
                <a:srgbClr val="30FF61"/>
              </a:solidFill>
              <a:latin typeface="Cambria" charset="0"/>
            </a:endParaRPr>
          </a:p>
          <a:p>
            <a:pPr marL="857250" indent="-857250" algn="ctr">
              <a:tabLst>
                <a:tab pos="1143000" algn="l"/>
              </a:tabLst>
            </a:pPr>
            <a:r>
              <a:rPr lang="en-US" sz="3400" dirty="0" smtClean="0">
                <a:solidFill>
                  <a:srgbClr val="30FF61"/>
                </a:solidFill>
                <a:latin typeface="Cambria" charset="0"/>
              </a:rPr>
              <a:t>EX- </a:t>
            </a:r>
            <a:r>
              <a:rPr lang="en-US" sz="3400" i="1" dirty="0" smtClean="0">
                <a:solidFill>
                  <a:srgbClr val="FF9900"/>
                </a:solidFill>
                <a:latin typeface="Cambria" charset="0"/>
              </a:rPr>
              <a:t>The distance from the “Home” dot to dot “A” increased. Trial one was a distance of 7cm, and trial two was a distance of 10cm. This is a gain of 3cm in distance.  </a:t>
            </a:r>
          </a:p>
          <a:p>
            <a:pPr marL="857250" indent="-857250" algn="ctr" eaLnBrk="1" hangingPunct="1">
              <a:tabLst>
                <a:tab pos="1143000" algn="l"/>
              </a:tabLst>
            </a:pPr>
            <a:endParaRPr lang="en-US" sz="3400" dirty="0">
              <a:solidFill>
                <a:srgbClr val="30FF61"/>
              </a:solidFill>
              <a:latin typeface="Cambri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eadow_butterflies">
  <a:themeElements>
    <a:clrScheme name="meadow_butterfli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eadow_butterfli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eadow_butterfli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dow_butterfli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dow_butterfli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dow_butterfli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dow_butterfli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dow_butterfli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dow_butterfli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dow_butterfli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dow_butterfli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dow_butterfli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dow_butterfli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dow_butterfli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2212</TotalTime>
  <Words>483</Words>
  <Application>Microsoft Macintosh PowerPoint</Application>
  <PresentationFormat>On-screen Show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Capital</vt:lpstr>
      <vt:lpstr>meadow_butterflies</vt:lpstr>
      <vt:lpstr>1_Capital</vt:lpstr>
      <vt:lpstr>Homework- Due Thurs 2/20</vt:lpstr>
      <vt:lpstr>Homework- Due Thurs 2/20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Homework- Due Thurs 2/20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Earth in the Universe</dc:title>
  <dc:creator>A. Shimko</dc:creator>
  <cp:lastModifiedBy>Jessica Northrup</cp:lastModifiedBy>
  <cp:revision>106</cp:revision>
  <dcterms:created xsi:type="dcterms:W3CDTF">2014-09-04T04:05:16Z</dcterms:created>
  <dcterms:modified xsi:type="dcterms:W3CDTF">2014-09-04T04:06:40Z</dcterms:modified>
</cp:coreProperties>
</file>